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0"/>
  </p:notesMasterIdLst>
  <p:sldIdLst>
    <p:sldId id="256" r:id="rId5"/>
    <p:sldId id="281" r:id="rId6"/>
    <p:sldId id="287" r:id="rId7"/>
    <p:sldId id="280" r:id="rId8"/>
    <p:sldId id="282" r:id="rId9"/>
    <p:sldId id="283" r:id="rId10"/>
    <p:sldId id="285" r:id="rId11"/>
    <p:sldId id="278" r:id="rId12"/>
    <p:sldId id="275" r:id="rId13"/>
    <p:sldId id="272" r:id="rId14"/>
    <p:sldId id="273" r:id="rId15"/>
    <p:sldId id="274" r:id="rId16"/>
    <p:sldId id="262" r:id="rId17"/>
    <p:sldId id="288" r:id="rId18"/>
    <p:sldId id="289" r:id="rId19"/>
  </p:sldIdLst>
  <p:sldSz cx="18288000" cy="10287000"/>
  <p:notesSz cx="6858000" cy="9144000"/>
  <p:embeddedFontLst>
    <p:embeddedFont>
      <p:font typeface="Century Gothic Paneuropean" panose="020B0604020202020204" charset="0"/>
      <p:regular r:id="rId21"/>
    </p:embeddedFont>
    <p:embeddedFont>
      <p:font typeface="Century Gothic Paneuropean Bold" panose="020B0604020202020204" charset="0"/>
      <p:regular r:id="rId22"/>
    </p:embeddedFont>
    <p:embeddedFont>
      <p:font typeface="Montserrat" panose="00000500000000000000" pitchFamily="2" charset="0"/>
      <p:regular r:id="rId23"/>
      <p:bold r:id="rId24"/>
      <p:italic r:id="rId25"/>
      <p:boldItalic r:id="rId26"/>
    </p:embeddedFont>
    <p:embeddedFont>
      <p:font typeface="Montserrat Light" panose="00000400000000000000" pitchFamily="2" charset="0"/>
      <p:regular r:id="rId27"/>
      <p:italic r:id="rId28"/>
    </p:embeddedFont>
    <p:embeddedFont>
      <p:font typeface="Montserrat SemiBold" panose="00000700000000000000" pitchFamily="2" charset="0"/>
      <p:bold r:id="rId29"/>
      <p:boldItalic r:id="rId30"/>
    </p:embeddedFont>
    <p:embeddedFont>
      <p:font typeface="Montserrat Semi-Bold"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7FBE0F-3D49-0EC9-521D-9BC490B0DF28}" name="Jess Wegmann" initials="JW" userId="S::jwegmann@advantagecg.com::36614af0-6894-4932-b6b1-e507b0abe68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3D0"/>
    <a:srgbClr val="1F305B"/>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D87EC6-6EB1-4D70-B9BA-4FE609064F8D}" v="14" dt="2026-03-10T16:56:02.349"/>
    <p1510:client id="{D8BE1F5F-1692-432B-8EED-00B22C6515EE}" v="819" dt="2026-03-10T17:22:09.6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24AFD0-0BF6-46FB-ABD5-9F8E33D214C7}" type="datetimeFigureOut">
              <a:rPr lang="en-US" smtClean="0"/>
              <a:t>3/17/2026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B212A3-DF41-40CF-902C-77746E37D541}" type="slidenum">
              <a:rPr lang="en-US" smtClean="0"/>
              <a:t>‹#›</a:t>
            </a:fld>
            <a:endParaRPr lang="en-US"/>
          </a:p>
        </p:txBody>
      </p:sp>
    </p:spTree>
    <p:extLst>
      <p:ext uri="{BB962C8B-B14F-4D97-AF65-F5344CB8AC3E}">
        <p14:creationId xmlns:p14="http://schemas.microsoft.com/office/powerpoint/2010/main" val="619366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Steve</a:t>
            </a:r>
          </a:p>
          <a:p>
            <a:endParaRPr lang="en-US"/>
          </a:p>
          <a:p>
            <a:r>
              <a:rPr lang="en-US"/>
              <a:t>Good morning everyone. Thank you for being here. I’m Steve Rome, co-founder and CRO of Advantage Communications Group and I’m joined today by my Sr. Solutions Architect, Jason Pennell.</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Satellite connectivity is at a very familiar stage in enterprise technology.</a:t>
            </a:r>
          </a:p>
        </p:txBody>
      </p:sp>
      <p:sp>
        <p:nvSpPr>
          <p:cNvPr id="4" name="Slide Number Placeholder 3"/>
          <p:cNvSpPr>
            <a:spLocks noGrp="1"/>
          </p:cNvSpPr>
          <p:nvPr>
            <p:ph type="sldNum" sz="quarter" idx="5"/>
          </p:nvPr>
        </p:nvSpPr>
        <p:spPr/>
        <p:txBody>
          <a:bodyPr/>
          <a:lstStyle/>
          <a:p>
            <a:fld id="{A7B212A3-DF41-40CF-902C-77746E37D541}" type="slidenum">
              <a:rPr lang="en-US" smtClean="0"/>
              <a:t>1</a:t>
            </a:fld>
            <a:endParaRPr lang="en-US"/>
          </a:p>
        </p:txBody>
      </p:sp>
    </p:spTree>
    <p:extLst>
      <p:ext uri="{BB962C8B-B14F-4D97-AF65-F5344CB8AC3E}">
        <p14:creationId xmlns:p14="http://schemas.microsoft.com/office/powerpoint/2010/main" val="662327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36250-47A1-4D5C-198B-A655D729EC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86568C-CE09-6D5F-A434-82B829D454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2C0CA4-3836-1498-92AC-9F50C4391814}"/>
              </a:ext>
            </a:extLst>
          </p:cNvPr>
          <p:cNvSpPr>
            <a:spLocks noGrp="1"/>
          </p:cNvSpPr>
          <p:nvPr>
            <p:ph type="body" idx="1"/>
          </p:nvPr>
        </p:nvSpPr>
        <p:spPr/>
        <p:txBody>
          <a:bodyPr/>
          <a:lstStyle/>
          <a:p>
            <a:r>
              <a:rPr lang="en-US" b="0"/>
              <a:t>Steve</a:t>
            </a:r>
          </a:p>
          <a:p>
            <a:endParaRPr lang="en-US" b="0"/>
          </a:p>
          <a:p>
            <a:r>
              <a:rPr lang="en-US" b="0"/>
              <a:t>This massive logistics brand has a highly complex network of ports, distribution yards, and temporary logistics hubs all over the world. </a:t>
            </a:r>
          </a:p>
          <a:p>
            <a:endParaRPr lang="en-US" b="0"/>
          </a:p>
          <a:p>
            <a:r>
              <a:rPr lang="en-US" b="0"/>
              <a:t>In those environments, the physical movement of goods doesn’t stop when connectivity drops… but the digital visibility does.</a:t>
            </a:r>
          </a:p>
          <a:p>
            <a:endParaRPr lang="en-US" b="0"/>
          </a:p>
          <a:p>
            <a:r>
              <a:rPr lang="en-US" b="0"/>
              <a:t>And that visibility is critical. Tracking shipments, routing freight, and coordinating inventory, all of that depends on reliable connectivity.</a:t>
            </a:r>
          </a:p>
          <a:p>
            <a:endParaRPr lang="en-US" b="0"/>
          </a:p>
          <a:p>
            <a:r>
              <a:rPr lang="en-US" b="0"/>
              <a:t>Logistics networks are also constantly evolving. New hubs come online, temporary sites appear during peak demand, disaster response operations spin up quickly.</a:t>
            </a:r>
          </a:p>
          <a:p>
            <a:endParaRPr lang="en-US" b="0"/>
          </a:p>
          <a:p>
            <a:r>
              <a:rPr lang="en-US" b="0"/>
              <a:t>Satellite allows connectivity to move at the same speed as the supply chain.</a:t>
            </a:r>
          </a:p>
          <a:p>
            <a:endParaRPr lang="en-US" b="0"/>
          </a:p>
          <a:p>
            <a:r>
              <a:rPr lang="en-US" b="0"/>
              <a:t>Instead of waiting for fiber to arrive, organizations can deploy connectivity immediately and maintain real-time visibility across their operations.</a:t>
            </a:r>
          </a:p>
          <a:p>
            <a:endParaRPr lang="en-US" b="0"/>
          </a:p>
          <a:p>
            <a:r>
              <a:rPr lang="en-US" b="0"/>
              <a:t>Logistics is just one example. We’re seeing the same pattern in heavy industry as well…</a:t>
            </a:r>
          </a:p>
        </p:txBody>
      </p:sp>
      <p:sp>
        <p:nvSpPr>
          <p:cNvPr id="4" name="Slide Number Placeholder 3">
            <a:extLst>
              <a:ext uri="{FF2B5EF4-FFF2-40B4-BE49-F238E27FC236}">
                <a16:creationId xmlns:a16="http://schemas.microsoft.com/office/drawing/2014/main" id="{3551C224-DD55-A84C-6BD8-F54B1DBB87A6}"/>
              </a:ext>
            </a:extLst>
          </p:cNvPr>
          <p:cNvSpPr>
            <a:spLocks noGrp="1"/>
          </p:cNvSpPr>
          <p:nvPr>
            <p:ph type="sldNum" sz="quarter" idx="5"/>
          </p:nvPr>
        </p:nvSpPr>
        <p:spPr/>
        <p:txBody>
          <a:bodyPr/>
          <a:lstStyle/>
          <a:p>
            <a:fld id="{A7B212A3-DF41-40CF-902C-77746E37D541}" type="slidenum">
              <a:rPr lang="en-US" smtClean="0"/>
              <a:t>10</a:t>
            </a:fld>
            <a:endParaRPr lang="en-US"/>
          </a:p>
        </p:txBody>
      </p:sp>
    </p:spTree>
    <p:extLst>
      <p:ext uri="{BB962C8B-B14F-4D97-AF65-F5344CB8AC3E}">
        <p14:creationId xmlns:p14="http://schemas.microsoft.com/office/powerpoint/2010/main" val="2112773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BAE41-69BA-49A9-FC4B-A21F9B719F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7AFA19-D9B4-7B86-0093-4636B34F2D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27933D-2985-B588-BEC3-258902CFDA3A}"/>
              </a:ext>
            </a:extLst>
          </p:cNvPr>
          <p:cNvSpPr>
            <a:spLocks noGrp="1"/>
          </p:cNvSpPr>
          <p:nvPr>
            <p:ph type="body" idx="1"/>
          </p:nvPr>
        </p:nvSpPr>
        <p:spPr/>
        <p:txBody>
          <a:bodyPr/>
          <a:lstStyle/>
          <a:p>
            <a:r>
              <a:rPr lang="en-US"/>
              <a:t>Steve</a:t>
            </a:r>
          </a:p>
          <a:p>
            <a:endParaRPr lang="en-US"/>
          </a:p>
          <a:p>
            <a:r>
              <a:rPr lang="en-US"/>
              <a:t>Companies with fertilizer production and distribution facilities in locations chosen for resources… not for infrastructure.</a:t>
            </a:r>
          </a:p>
          <a:p>
            <a:endParaRPr lang="en-US"/>
          </a:p>
          <a:p>
            <a:r>
              <a:rPr lang="en-US"/>
              <a:t>Those environments are increasingly running connected systems such as, sensor networks, predictive maintenance models, and operational analytics. And when those systems lose connectivity, the impact is immediate.</a:t>
            </a:r>
          </a:p>
          <a:p>
            <a:endParaRPr lang="en-US"/>
          </a:p>
          <a:p>
            <a:r>
              <a:rPr lang="en-US"/>
              <a:t>When a production facility goes offline, it’s not a helpdesk ticket… it’s millions in operational impact.</a:t>
            </a:r>
          </a:p>
          <a:p>
            <a:endParaRPr lang="en-US"/>
          </a:p>
          <a:p>
            <a:r>
              <a:rPr lang="en-US"/>
              <a:t>Satellite helps bridge that infrastructure gap and ensures those remote operations remain connected to the broader enterprise network.</a:t>
            </a:r>
          </a:p>
          <a:p>
            <a:endParaRPr lang="en-US"/>
          </a:p>
          <a:p>
            <a:r>
              <a:rPr lang="en-US"/>
              <a:t>We are seeing the same shift in global manufacturing as well…</a:t>
            </a:r>
          </a:p>
        </p:txBody>
      </p:sp>
      <p:sp>
        <p:nvSpPr>
          <p:cNvPr id="4" name="Slide Number Placeholder 3">
            <a:extLst>
              <a:ext uri="{FF2B5EF4-FFF2-40B4-BE49-F238E27FC236}">
                <a16:creationId xmlns:a16="http://schemas.microsoft.com/office/drawing/2014/main" id="{2E958464-202D-527B-B93F-69A01F8DA5BC}"/>
              </a:ext>
            </a:extLst>
          </p:cNvPr>
          <p:cNvSpPr>
            <a:spLocks noGrp="1"/>
          </p:cNvSpPr>
          <p:nvPr>
            <p:ph type="sldNum" sz="quarter" idx="5"/>
          </p:nvPr>
        </p:nvSpPr>
        <p:spPr/>
        <p:txBody>
          <a:bodyPr/>
          <a:lstStyle/>
          <a:p>
            <a:fld id="{A7B212A3-DF41-40CF-902C-77746E37D541}" type="slidenum">
              <a:rPr lang="en-US" smtClean="0"/>
              <a:t>11</a:t>
            </a:fld>
            <a:endParaRPr lang="en-US"/>
          </a:p>
        </p:txBody>
      </p:sp>
    </p:spTree>
    <p:extLst>
      <p:ext uri="{BB962C8B-B14F-4D97-AF65-F5344CB8AC3E}">
        <p14:creationId xmlns:p14="http://schemas.microsoft.com/office/powerpoint/2010/main" val="1947382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74581-879E-73A6-E9AA-A060AA7919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2BA40D-EB30-58FB-563B-F781950ED1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9CC83C-CD47-19FB-E272-ED3897E6745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Steve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client operates production facilities and distribution networks all over the world… often in locations where connectivity infrastructure isn’t always consistent.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But modern manufacturing runs on connected systems such as, ERP platforms, quality monitoring, production analytics, and supply chain coordination.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Those systems can’t simply pause when connectivity becomes unstable.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Satellite provides an additional layer of resilience that keeps those systems connected and keeps production intelligence flowing.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And the important point across all of these examples is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None of these organizations adopted satellite because it was novel.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They adopted it because it worked.</a:t>
            </a:r>
          </a:p>
        </p:txBody>
      </p:sp>
      <p:sp>
        <p:nvSpPr>
          <p:cNvPr id="4" name="Slide Number Placeholder 3">
            <a:extLst>
              <a:ext uri="{FF2B5EF4-FFF2-40B4-BE49-F238E27FC236}">
                <a16:creationId xmlns:a16="http://schemas.microsoft.com/office/drawing/2014/main" id="{3916B10E-6924-22FE-FA4E-8526D3023874}"/>
              </a:ext>
            </a:extLst>
          </p:cNvPr>
          <p:cNvSpPr>
            <a:spLocks noGrp="1"/>
          </p:cNvSpPr>
          <p:nvPr>
            <p:ph type="sldNum" sz="quarter" idx="5"/>
          </p:nvPr>
        </p:nvSpPr>
        <p:spPr/>
        <p:txBody>
          <a:bodyPr/>
          <a:lstStyle/>
          <a:p>
            <a:fld id="{A7B212A3-DF41-40CF-902C-77746E37D541}" type="slidenum">
              <a:rPr lang="en-US" smtClean="0"/>
              <a:t>12</a:t>
            </a:fld>
            <a:endParaRPr lang="en-US"/>
          </a:p>
        </p:txBody>
      </p:sp>
    </p:spTree>
    <p:extLst>
      <p:ext uri="{BB962C8B-B14F-4D97-AF65-F5344CB8AC3E}">
        <p14:creationId xmlns:p14="http://schemas.microsoft.com/office/powerpoint/2010/main" val="183787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Steve</a:t>
            </a:r>
          </a:p>
          <a:p>
            <a:endParaRPr lang="en-US"/>
          </a:p>
          <a:p>
            <a:r>
              <a:rPr lang="en-US"/>
              <a:t>So the question becomes… when should satellite actually be part of your network strategy?</a:t>
            </a:r>
          </a:p>
          <a:p>
            <a:endParaRPr lang="en-US"/>
          </a:p>
          <a:p>
            <a:r>
              <a:rPr lang="en-US"/>
              <a:t>In most cases, we see three triggers.</a:t>
            </a:r>
          </a:p>
          <a:p>
            <a:endParaRPr lang="en-US"/>
          </a:p>
          <a:p>
            <a:r>
              <a:rPr lang="en-US"/>
              <a:t>First, geography. When operations extend into locations where terrestrial infrastructure simply isn’t available or reliable.</a:t>
            </a:r>
          </a:p>
          <a:p>
            <a:endParaRPr lang="en-US"/>
          </a:p>
          <a:p>
            <a:r>
              <a:rPr lang="en-US"/>
              <a:t>Second, operational impact. When downtime costs more than the investment required to build real network redundancy.</a:t>
            </a:r>
          </a:p>
          <a:p>
            <a:endParaRPr lang="en-US"/>
          </a:p>
          <a:p>
            <a:r>
              <a:rPr lang="en-US"/>
              <a:t>And third, the expansion of AI and edge computing. When workloads start moving beyond the traditional fiber footprint of the enterprise. </a:t>
            </a:r>
          </a:p>
          <a:p>
            <a:endParaRPr lang="en-US"/>
          </a:p>
          <a:p>
            <a:r>
              <a:rPr lang="en-US"/>
              <a:t>When those conditions exist, satellite stops being a niche technology and starts becoming part of the architecture. </a:t>
            </a:r>
          </a:p>
          <a:p>
            <a:endParaRPr lang="en-US"/>
          </a:p>
          <a:p>
            <a:r>
              <a:rPr lang="en-US"/>
              <a:t>Terrestrial connectivity will always be foundational… but it may not always be sufficient.</a:t>
            </a:r>
          </a:p>
        </p:txBody>
      </p:sp>
      <p:sp>
        <p:nvSpPr>
          <p:cNvPr id="4" name="Slide Number Placeholder 3"/>
          <p:cNvSpPr>
            <a:spLocks noGrp="1"/>
          </p:cNvSpPr>
          <p:nvPr>
            <p:ph type="sldNum" sz="quarter" idx="5"/>
          </p:nvPr>
        </p:nvSpPr>
        <p:spPr/>
        <p:txBody>
          <a:bodyPr/>
          <a:lstStyle/>
          <a:p>
            <a:fld id="{A7B212A3-DF41-40CF-902C-77746E37D541}" type="slidenum">
              <a:rPr lang="en-US" smtClean="0"/>
              <a:t>13</a:t>
            </a:fld>
            <a:endParaRPr lang="en-US"/>
          </a:p>
        </p:txBody>
      </p:sp>
    </p:spTree>
    <p:extLst>
      <p:ext uri="{BB962C8B-B14F-4D97-AF65-F5344CB8AC3E}">
        <p14:creationId xmlns:p14="http://schemas.microsoft.com/office/powerpoint/2010/main" val="3328417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96A4E-7F2A-9BE1-BA9B-4E190D7BCD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919A52-685E-F817-C942-A2C78D78C4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C5505C-710E-A953-F775-DC735FD1F586}"/>
              </a:ext>
            </a:extLst>
          </p:cNvPr>
          <p:cNvSpPr>
            <a:spLocks noGrp="1"/>
          </p:cNvSpPr>
          <p:nvPr>
            <p:ph type="body" idx="1"/>
          </p:nvPr>
        </p:nvSpPr>
        <p:spPr/>
        <p:txBody>
          <a:bodyPr/>
          <a:lstStyle/>
          <a:p>
            <a:r>
              <a:rPr lang="en-US"/>
              <a:t>Jay </a:t>
            </a:r>
          </a:p>
          <a:p>
            <a:endParaRPr lang="en-US"/>
          </a:p>
          <a:p>
            <a:r>
              <a:rPr lang="en-US"/>
              <a:t>Enterprise networks used to be designed around buildings. Then users. Then applications. </a:t>
            </a:r>
          </a:p>
          <a:p>
            <a:endParaRPr lang="en-US"/>
          </a:p>
          <a:p>
            <a:r>
              <a:rPr lang="en-US"/>
              <a:t>AI forces us to design networks around availability. </a:t>
            </a:r>
          </a:p>
          <a:p>
            <a:endParaRPr lang="en-US"/>
          </a:p>
          <a:p>
            <a:r>
              <a:rPr lang="en-US"/>
              <a:t>So I’ll leave you with this…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Satellite isn’t the future because it’s in space. It’s the future because it works, when everything else doesn’t.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Thank you.</a:t>
            </a:r>
          </a:p>
          <a:p>
            <a:endParaRPr lang="en-US"/>
          </a:p>
        </p:txBody>
      </p:sp>
      <p:sp>
        <p:nvSpPr>
          <p:cNvPr id="4" name="Slide Number Placeholder 3">
            <a:extLst>
              <a:ext uri="{FF2B5EF4-FFF2-40B4-BE49-F238E27FC236}">
                <a16:creationId xmlns:a16="http://schemas.microsoft.com/office/drawing/2014/main" id="{C41E7DD5-00B5-7F34-CDB5-658F3F8BDD59}"/>
              </a:ext>
            </a:extLst>
          </p:cNvPr>
          <p:cNvSpPr>
            <a:spLocks noGrp="1"/>
          </p:cNvSpPr>
          <p:nvPr>
            <p:ph type="sldNum" sz="quarter" idx="5"/>
          </p:nvPr>
        </p:nvSpPr>
        <p:spPr/>
        <p:txBody>
          <a:bodyPr/>
          <a:lstStyle/>
          <a:p>
            <a:fld id="{A7B212A3-DF41-40CF-902C-77746E37D541}" type="slidenum">
              <a:rPr lang="en-US" smtClean="0"/>
              <a:t>14</a:t>
            </a:fld>
            <a:endParaRPr lang="en-US"/>
          </a:p>
        </p:txBody>
      </p:sp>
    </p:spTree>
    <p:extLst>
      <p:ext uri="{BB962C8B-B14F-4D97-AF65-F5344CB8AC3E}">
        <p14:creationId xmlns:p14="http://schemas.microsoft.com/office/powerpoint/2010/main" val="213182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EE7E0-8814-1BF8-36DA-260D376C57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FD4252-BF30-38DE-293D-53207C039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8F3D27-4D5E-60BB-E19C-A94CB1F3E3D1}"/>
              </a:ext>
            </a:extLst>
          </p:cNvPr>
          <p:cNvSpPr>
            <a:spLocks noGrp="1"/>
          </p:cNvSpPr>
          <p:nvPr>
            <p:ph type="body" idx="1"/>
          </p:nvPr>
        </p:nvSpPr>
        <p:spPr/>
        <p:txBody>
          <a:bodyPr/>
          <a:lstStyle/>
          <a:p>
            <a:r>
              <a:rPr lang="en-US"/>
              <a:t>Steve</a:t>
            </a:r>
          </a:p>
          <a:p>
            <a:endParaRPr lang="en-US"/>
          </a:p>
          <a:p>
            <a:r>
              <a:rPr lang="en-US"/>
              <a:t>Every major shift in enterprise connectivity follows the same pattern. </a:t>
            </a:r>
          </a:p>
          <a:p>
            <a:r>
              <a:rPr lang="en-US"/>
              <a:t>First, it’s dismissed. </a:t>
            </a:r>
          </a:p>
          <a:p>
            <a:r>
              <a:rPr lang="en-US"/>
              <a:t>Then it’s tolerated as backup. </a:t>
            </a:r>
          </a:p>
          <a:p>
            <a:r>
              <a:rPr lang="en-US"/>
              <a:t>Eventually, it becomes essential</a:t>
            </a:r>
          </a:p>
          <a:p>
            <a:endParaRPr lang="en-US"/>
          </a:p>
          <a:p>
            <a:r>
              <a:rPr lang="en-US"/>
              <a:t>ISDN was once a reliable standard when broadband was considered risky</a:t>
            </a:r>
          </a:p>
          <a:p>
            <a:r>
              <a:rPr lang="en-US"/>
              <a:t>LTE was too expensive, inconsistent, and not enterprise grade</a:t>
            </a:r>
          </a:p>
          <a:p>
            <a:endParaRPr lang="en-US"/>
          </a:p>
          <a:p>
            <a:r>
              <a:rPr lang="en-US"/>
              <a:t>Satellite is at that exact inflection point right now.</a:t>
            </a:r>
          </a:p>
          <a:p>
            <a:endParaRPr lang="en-US"/>
          </a:p>
          <a:p>
            <a:r>
              <a:rPr lang="en-US"/>
              <a:t>What makes this shift different isn’t just the satellite technology but also the pressure enterprise networks are under.</a:t>
            </a:r>
          </a:p>
          <a:p>
            <a:endParaRPr lang="en-US"/>
          </a:p>
          <a:p>
            <a:r>
              <a:rPr lang="en-US"/>
              <a:t>Today we’re going to talk about why satellite is no longer a niche backup solution and what it means for enterprise and AI-driven networks. Jay, walk us through what actually changed.</a:t>
            </a:r>
          </a:p>
        </p:txBody>
      </p:sp>
      <p:sp>
        <p:nvSpPr>
          <p:cNvPr id="4" name="Slide Number Placeholder 3">
            <a:extLst>
              <a:ext uri="{FF2B5EF4-FFF2-40B4-BE49-F238E27FC236}">
                <a16:creationId xmlns:a16="http://schemas.microsoft.com/office/drawing/2014/main" id="{742BA3D3-FB2E-7D97-48F9-4088621A05B6}"/>
              </a:ext>
            </a:extLst>
          </p:cNvPr>
          <p:cNvSpPr>
            <a:spLocks noGrp="1"/>
          </p:cNvSpPr>
          <p:nvPr>
            <p:ph type="sldNum" sz="quarter" idx="5"/>
          </p:nvPr>
        </p:nvSpPr>
        <p:spPr/>
        <p:txBody>
          <a:bodyPr/>
          <a:lstStyle/>
          <a:p>
            <a:fld id="{A7B212A3-DF41-40CF-902C-77746E37D541}" type="slidenum">
              <a:rPr lang="en-US" smtClean="0"/>
              <a:t>2</a:t>
            </a:fld>
            <a:endParaRPr lang="en-US"/>
          </a:p>
        </p:txBody>
      </p:sp>
    </p:spTree>
    <p:extLst>
      <p:ext uri="{BB962C8B-B14F-4D97-AF65-F5344CB8AC3E}">
        <p14:creationId xmlns:p14="http://schemas.microsoft.com/office/powerpoint/2010/main" val="1167054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F6657-D704-41E1-DE1B-0CC6A1E2C3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34F35E-89A7-C551-FB5E-2F888A3F43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CC3B27-706C-D578-F628-5BF325719D4D}"/>
              </a:ext>
            </a:extLst>
          </p:cNvPr>
          <p:cNvSpPr>
            <a:spLocks noGrp="1"/>
          </p:cNvSpPr>
          <p:nvPr>
            <p:ph type="body" idx="1"/>
          </p:nvPr>
        </p:nvSpPr>
        <p:spPr/>
        <p:txBody>
          <a:bodyPr/>
          <a:lstStyle/>
          <a:p>
            <a:r>
              <a:rPr lang="en-US"/>
              <a:t>Jay</a:t>
            </a:r>
          </a:p>
          <a:p>
            <a:r>
              <a:rPr lang="en-US"/>
              <a:t>Sure thing, Steve. When most people think satellite, they’re probably still picturing yesterday’s architecture.</a:t>
            </a:r>
          </a:p>
          <a:p>
            <a:endParaRPr lang="en-US"/>
          </a:p>
          <a:p>
            <a:r>
              <a:rPr lang="en-US"/>
              <a:t>Traditional GEO satellites orbit roughly 22,000 miles above Earth. That distance creates latency in the 600 </a:t>
            </a:r>
            <a:r>
              <a:rPr lang="en-US" err="1"/>
              <a:t>ms</a:t>
            </a:r>
            <a:r>
              <a:rPr lang="en-US"/>
              <a:t> and above range. That model absolutely limited enterprise use. </a:t>
            </a:r>
          </a:p>
          <a:p>
            <a:endParaRPr lang="en-US"/>
          </a:p>
          <a:p>
            <a:r>
              <a:rPr lang="en-US"/>
              <a:t>There is also a MEO satellite technology used for applications such as GPS navigation but,</a:t>
            </a:r>
          </a:p>
          <a:p>
            <a:endParaRPr lang="en-US"/>
          </a:p>
          <a:p>
            <a:r>
              <a:rPr lang="en-US"/>
              <a:t>What’s changed is Low Earth Orbit or LEO satellite technology. These satellites operate a few hundred miles above Earth and latency drops into the 20 to 50 </a:t>
            </a:r>
            <a:r>
              <a:rPr lang="en-US" err="1"/>
              <a:t>ms</a:t>
            </a:r>
            <a:r>
              <a:rPr lang="en-US"/>
              <a:t> range. That’s comparable to terrestrial broadband in many scenarios, which makes it much more usable to enterprises.</a:t>
            </a:r>
          </a:p>
          <a:p>
            <a:endParaRPr lang="en-US"/>
          </a:p>
          <a:p>
            <a:r>
              <a:rPr lang="en-US"/>
              <a:t>But it’s not just latency. It’s dense constellations. It’s ground station diversity. It’s redundancy by design.</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wasn’t a gradual improvement. It was a step change and this step change is colliding with a major shift in enterprise demand.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So Steve, what’s driving the shift? </a:t>
            </a:r>
          </a:p>
          <a:p>
            <a:endParaRPr lang="en-US"/>
          </a:p>
          <a:p>
            <a:r>
              <a:rPr lang="en-US"/>
              <a:t>GEO = Geosynchronous Orbit</a:t>
            </a:r>
          </a:p>
          <a:p>
            <a:r>
              <a:rPr lang="en-US"/>
              <a:t>MEO = Medium Earth Orbit</a:t>
            </a:r>
          </a:p>
          <a:p>
            <a:r>
              <a:rPr lang="en-US"/>
              <a:t>LEO = Low Earth Orbit</a:t>
            </a:r>
            <a:endParaRPr lang="en-US" b="0"/>
          </a:p>
        </p:txBody>
      </p:sp>
      <p:sp>
        <p:nvSpPr>
          <p:cNvPr id="4" name="Slide Number Placeholder 3">
            <a:extLst>
              <a:ext uri="{FF2B5EF4-FFF2-40B4-BE49-F238E27FC236}">
                <a16:creationId xmlns:a16="http://schemas.microsoft.com/office/drawing/2014/main" id="{EB0C86CA-1141-3531-2A19-38A93E35E81D}"/>
              </a:ext>
            </a:extLst>
          </p:cNvPr>
          <p:cNvSpPr>
            <a:spLocks noGrp="1"/>
          </p:cNvSpPr>
          <p:nvPr>
            <p:ph type="sldNum" sz="quarter" idx="5"/>
          </p:nvPr>
        </p:nvSpPr>
        <p:spPr/>
        <p:txBody>
          <a:bodyPr/>
          <a:lstStyle/>
          <a:p>
            <a:fld id="{A7B212A3-DF41-40CF-902C-77746E37D541}" type="slidenum">
              <a:rPr lang="en-US" smtClean="0"/>
              <a:t>3</a:t>
            </a:fld>
            <a:endParaRPr lang="en-US"/>
          </a:p>
        </p:txBody>
      </p:sp>
    </p:spTree>
    <p:extLst>
      <p:ext uri="{BB962C8B-B14F-4D97-AF65-F5344CB8AC3E}">
        <p14:creationId xmlns:p14="http://schemas.microsoft.com/office/powerpoint/2010/main" val="3943304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A01D6-E62E-3E79-0B33-530C2943CB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6BFB78-32C6-4A84-CFB0-EB25A12069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847D94-F9B5-1A21-2449-83D3AB1F8EBF}"/>
              </a:ext>
            </a:extLst>
          </p:cNvPr>
          <p:cNvSpPr>
            <a:spLocks noGrp="1"/>
          </p:cNvSpPr>
          <p:nvPr>
            <p:ph type="body" idx="1"/>
          </p:nvPr>
        </p:nvSpPr>
        <p:spPr/>
        <p:txBody>
          <a:bodyPr/>
          <a:lstStyle/>
          <a:p>
            <a:r>
              <a:rPr lang="en-US"/>
              <a:t>Steve </a:t>
            </a:r>
          </a:p>
          <a:p>
            <a:endParaRPr lang="en-US"/>
          </a:p>
          <a:p>
            <a:r>
              <a:rPr lang="en-US"/>
              <a:t>Satellite is becoming relevant again for a very simple reason: the way enterprises use networks has fundamentally changed.</a:t>
            </a:r>
          </a:p>
          <a:p>
            <a:endParaRPr lang="en-US"/>
          </a:p>
          <a:p>
            <a:r>
              <a:rPr lang="en-US"/>
              <a:t>Three major forces are making satellite relevant to enterprise networking again.</a:t>
            </a:r>
          </a:p>
          <a:p>
            <a:endParaRPr lang="en-US"/>
          </a:p>
          <a:p>
            <a:r>
              <a:rPr lang="en-US"/>
              <a:t>First is the rise of AI-driven applications. AI workloads are expanding beyond data centers into factories, logistics hubs, and field operations.</a:t>
            </a:r>
          </a:p>
          <a:p>
            <a:endParaRPr lang="en-US"/>
          </a:p>
          <a:p>
            <a:r>
              <a:rPr lang="en-US"/>
              <a:t>Second is the reality that infrastructure gaps still exist. Many enterprise locations operate far beyond dense fiber footprints.</a:t>
            </a:r>
          </a:p>
          <a:p>
            <a:endParaRPr lang="en-US"/>
          </a:p>
          <a:p>
            <a:r>
              <a:rPr lang="en-US"/>
              <a:t>And third is the technology shift itself. LEO constellations have dramatically improved latency and reliability.</a:t>
            </a:r>
          </a:p>
          <a:p>
            <a:endParaRPr lang="en-US"/>
          </a:p>
          <a:p>
            <a:r>
              <a:rPr lang="en-US"/>
              <a:t>Those three trends together are what’s pushing satellite from backup connectivity toward architectural relevance.</a:t>
            </a:r>
          </a:p>
          <a:p>
            <a:endParaRPr lang="en-US"/>
          </a:p>
          <a:p>
            <a:r>
              <a:rPr lang="en-US"/>
              <a:t>And that shift is happening because the role of the network itself has changed.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network used to be about connecting buildings. Now it’s about connecting operations. </a:t>
            </a:r>
          </a:p>
          <a:p>
            <a:endParaRPr lang="en-US"/>
          </a:p>
          <a:p>
            <a:r>
              <a:rPr lang="en-US"/>
              <a:t>Downtime used to be inconvenient. Now, it’s a business interruption. It’s revenue impact. It’s production downtime and a poor customer experience. </a:t>
            </a:r>
          </a:p>
          <a:p>
            <a:endParaRPr lang="en-US"/>
          </a:p>
          <a:p>
            <a:r>
              <a:rPr lang="en-US"/>
              <a:t>The tolerance for ‘best effort’ connectivity is disappearing and that’s where satellite starts to become strategic. </a:t>
            </a:r>
          </a:p>
        </p:txBody>
      </p:sp>
      <p:sp>
        <p:nvSpPr>
          <p:cNvPr id="4" name="Slide Number Placeholder 3">
            <a:extLst>
              <a:ext uri="{FF2B5EF4-FFF2-40B4-BE49-F238E27FC236}">
                <a16:creationId xmlns:a16="http://schemas.microsoft.com/office/drawing/2014/main" id="{996F5A64-9066-F81F-3860-179BE062FA35}"/>
              </a:ext>
            </a:extLst>
          </p:cNvPr>
          <p:cNvSpPr>
            <a:spLocks noGrp="1"/>
          </p:cNvSpPr>
          <p:nvPr>
            <p:ph type="sldNum" sz="quarter" idx="5"/>
          </p:nvPr>
        </p:nvSpPr>
        <p:spPr/>
        <p:txBody>
          <a:bodyPr/>
          <a:lstStyle/>
          <a:p>
            <a:fld id="{A7B212A3-DF41-40CF-902C-77746E37D541}" type="slidenum">
              <a:rPr lang="en-US" smtClean="0"/>
              <a:t>4</a:t>
            </a:fld>
            <a:endParaRPr lang="en-US"/>
          </a:p>
        </p:txBody>
      </p:sp>
    </p:spTree>
    <p:extLst>
      <p:ext uri="{BB962C8B-B14F-4D97-AF65-F5344CB8AC3E}">
        <p14:creationId xmlns:p14="http://schemas.microsoft.com/office/powerpoint/2010/main" val="1833689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622EE-091D-3F4F-0997-499819FECE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555094-F4E3-115E-EA75-67B30AB3C6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3341EC-2173-208A-8643-37786468F83D}"/>
              </a:ext>
            </a:extLst>
          </p:cNvPr>
          <p:cNvSpPr>
            <a:spLocks noGrp="1"/>
          </p:cNvSpPr>
          <p:nvPr>
            <p:ph type="body" idx="1"/>
          </p:nvPr>
        </p:nvSpPr>
        <p:spPr/>
        <p:txBody>
          <a:bodyPr/>
          <a:lstStyle/>
          <a:p>
            <a:r>
              <a:rPr lang="en-US"/>
              <a:t>Jay – AI Workloads -&gt; Edge AI Expansion -&gt; Connectivity Demand = Satellite fills the gap</a:t>
            </a:r>
          </a:p>
          <a:p>
            <a:endParaRPr lang="en-US"/>
          </a:p>
          <a:p>
            <a:r>
              <a:rPr lang="en-US"/>
              <a:t>Exactly. And AI doesn’t just increase bandwidth demands, it fundamentally changes availability expectations.</a:t>
            </a:r>
          </a:p>
          <a:p>
            <a:r>
              <a:rPr lang="en-US"/>
              <a:t>AI workloads don’t care where your site is located or where your users are. It cares whether the network shows up, every time. </a:t>
            </a:r>
          </a:p>
          <a:p>
            <a:endParaRPr lang="en-US"/>
          </a:p>
          <a:p>
            <a:r>
              <a:rPr lang="en-US"/>
              <a:t>Historically, remote locations meant limited intelligence because everything had to flow back to centralized data centers, but that’s changing with Edge AI.</a:t>
            </a:r>
          </a:p>
          <a:p>
            <a:endParaRPr lang="en-US"/>
          </a:p>
          <a:p>
            <a:r>
              <a:rPr lang="en-US"/>
              <a:t>Instead of sending all data back to a central cloud for analysis, organizations are increasingly running AI models directly at remote locations.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That includes things like computer vision in logistics hubs, predictive maintenance in industrial facilities, and AI-assisted field operations. These systems don’t pause when fiber drops.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They still need connectivity to update models, synchronize data, and integrate with enterprise platforms.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Satellite helps ensure those edge environments remain connected even when traditional infrastructure isn’t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It closes the gap between a once disconnected edge into AI-capable edge </a:t>
            </a:r>
            <a:r>
              <a:rPr lang="en-US" strike="sngStrike"/>
              <a:t>and when you combine that with intelligent routing, satellite stops being backup connectivity and starts becoming part of the architectural strategy. </a:t>
            </a:r>
          </a:p>
        </p:txBody>
      </p:sp>
      <p:sp>
        <p:nvSpPr>
          <p:cNvPr id="4" name="Slide Number Placeholder 3">
            <a:extLst>
              <a:ext uri="{FF2B5EF4-FFF2-40B4-BE49-F238E27FC236}">
                <a16:creationId xmlns:a16="http://schemas.microsoft.com/office/drawing/2014/main" id="{7662711F-8B6B-CF59-B758-F9DBCEB1FD3E}"/>
              </a:ext>
            </a:extLst>
          </p:cNvPr>
          <p:cNvSpPr>
            <a:spLocks noGrp="1"/>
          </p:cNvSpPr>
          <p:nvPr>
            <p:ph type="sldNum" sz="quarter" idx="5"/>
          </p:nvPr>
        </p:nvSpPr>
        <p:spPr/>
        <p:txBody>
          <a:bodyPr/>
          <a:lstStyle/>
          <a:p>
            <a:fld id="{A7B212A3-DF41-40CF-902C-77746E37D541}" type="slidenum">
              <a:rPr lang="en-US" smtClean="0"/>
              <a:t>5</a:t>
            </a:fld>
            <a:endParaRPr lang="en-US"/>
          </a:p>
        </p:txBody>
      </p:sp>
    </p:spTree>
    <p:extLst>
      <p:ext uri="{BB962C8B-B14F-4D97-AF65-F5344CB8AC3E}">
        <p14:creationId xmlns:p14="http://schemas.microsoft.com/office/powerpoint/2010/main" val="1623482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D020F-2169-6BA8-50F1-BDD4E84F56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76AF9D-A102-433D-CAF0-A663785AED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7C0A7C-61F4-974F-D5B6-0A6CD5C05BFA}"/>
              </a:ext>
            </a:extLst>
          </p:cNvPr>
          <p:cNvSpPr>
            <a:spLocks noGrp="1"/>
          </p:cNvSpPr>
          <p:nvPr>
            <p:ph type="body" idx="1"/>
          </p:nvPr>
        </p:nvSpPr>
        <p:spPr/>
        <p:txBody>
          <a:bodyPr/>
          <a:lstStyle/>
          <a:p>
            <a:r>
              <a:rPr lang="en-US"/>
              <a:t>Jay</a:t>
            </a:r>
          </a:p>
          <a:p>
            <a:endParaRPr lang="en-US"/>
          </a:p>
          <a:p>
            <a:r>
              <a:rPr lang="en-US"/>
              <a:t>The shift happens when satellite stops being a last resort and becomes a policy-controlled path. </a:t>
            </a:r>
          </a:p>
          <a:p>
            <a:endParaRPr lang="en-US"/>
          </a:p>
          <a:p>
            <a:r>
              <a:rPr lang="en-US"/>
              <a:t>With modern SD-WAN and SASE frameworks, traffic is dynamically routed.</a:t>
            </a:r>
          </a:p>
          <a:p>
            <a:endParaRPr lang="en-US"/>
          </a:p>
          <a:p>
            <a:r>
              <a:rPr lang="en-US"/>
              <a:t>Latency sensitive applications can prioritize terrestrial paths. </a:t>
            </a:r>
          </a:p>
          <a:p>
            <a:r>
              <a:rPr lang="en-US"/>
              <a:t>Bulk or redundant traffic can leverage satellite with seamless failover between the multiple paths.</a:t>
            </a:r>
          </a:p>
          <a:p>
            <a:endParaRPr lang="en-US"/>
          </a:p>
          <a:p>
            <a:r>
              <a:rPr lang="en-US"/>
              <a:t>Satellite is more than just another connection, it’s a secure, controllable path within a broader architecture.</a:t>
            </a:r>
          </a:p>
          <a:p>
            <a:endParaRPr lang="en-US"/>
          </a:p>
          <a:p>
            <a:r>
              <a:rPr lang="en-US"/>
              <a:t>SD-WAN gives enterprises the ability to treat satellite like any other WAN path. </a:t>
            </a:r>
          </a:p>
          <a:p>
            <a:endParaRPr lang="en-US"/>
          </a:p>
          <a:p>
            <a:r>
              <a:rPr lang="en-US"/>
              <a:t>If you’re thinking about this the right way, there are four layers.</a:t>
            </a:r>
          </a:p>
          <a:p>
            <a:pPr marL="228600" indent="-228600">
              <a:buAutoNum type="arabicPeriod"/>
            </a:pPr>
            <a:r>
              <a:rPr lang="en-US"/>
              <a:t>Access diversity, such as Fiber, 5G, and satellite (LEO). </a:t>
            </a:r>
          </a:p>
          <a:p>
            <a:pPr marL="228600" indent="-228600">
              <a:buAutoNum type="arabicPeriod"/>
            </a:pPr>
            <a:r>
              <a:rPr lang="en-US"/>
              <a:t>Control plane intelligence. Application aware routing. Real-time path optimization.</a:t>
            </a:r>
          </a:p>
          <a:p>
            <a:pPr marL="228600" indent="-228600">
              <a:buAutoNum type="arabicPeriod"/>
            </a:pPr>
            <a:r>
              <a:rPr lang="en-US"/>
              <a:t>Security. Identity-first access. Zero trust frameworks.</a:t>
            </a:r>
          </a:p>
          <a:p>
            <a:pPr marL="228600" indent="-228600">
              <a:buAutoNum type="arabicPeriod"/>
            </a:pPr>
            <a:r>
              <a:rPr lang="en-US"/>
              <a:t>AI-Aware traffic engineering. Understanding which workloads require low latency, which require high throughput, and which can tolerate path variability. </a:t>
            </a:r>
            <a:br>
              <a:rPr lang="en-US"/>
            </a:br>
            <a:endParaRPr lang="en-US"/>
          </a:p>
          <a:p>
            <a:pPr marL="0" indent="0">
              <a:buNone/>
            </a:pPr>
            <a:r>
              <a:rPr lang="en-US"/>
              <a:t>So if AI changes what the network has to deliver, the real question becomes: what does the network architecture need to look like to support that?</a:t>
            </a:r>
          </a:p>
        </p:txBody>
      </p:sp>
      <p:sp>
        <p:nvSpPr>
          <p:cNvPr id="4" name="Slide Number Placeholder 3">
            <a:extLst>
              <a:ext uri="{FF2B5EF4-FFF2-40B4-BE49-F238E27FC236}">
                <a16:creationId xmlns:a16="http://schemas.microsoft.com/office/drawing/2014/main" id="{6915B686-1B4C-B7AD-63FD-AC41827F777C}"/>
              </a:ext>
            </a:extLst>
          </p:cNvPr>
          <p:cNvSpPr>
            <a:spLocks noGrp="1"/>
          </p:cNvSpPr>
          <p:nvPr>
            <p:ph type="sldNum" sz="quarter" idx="5"/>
          </p:nvPr>
        </p:nvSpPr>
        <p:spPr/>
        <p:txBody>
          <a:bodyPr/>
          <a:lstStyle/>
          <a:p>
            <a:fld id="{A7B212A3-DF41-40CF-902C-77746E37D541}" type="slidenum">
              <a:rPr lang="en-US" smtClean="0"/>
              <a:t>6</a:t>
            </a:fld>
            <a:endParaRPr lang="en-US"/>
          </a:p>
        </p:txBody>
      </p:sp>
    </p:spTree>
    <p:extLst>
      <p:ext uri="{BB962C8B-B14F-4D97-AF65-F5344CB8AC3E}">
        <p14:creationId xmlns:p14="http://schemas.microsoft.com/office/powerpoint/2010/main" val="1339857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CCAAF-4AAF-6879-A880-9253B202E1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B49C15-AEEC-0BBF-0065-5CAF3F5561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D5CA29-3AED-0521-BF4F-472DE5E1E086}"/>
              </a:ext>
            </a:extLst>
          </p:cNvPr>
          <p:cNvSpPr>
            <a:spLocks noGrp="1"/>
          </p:cNvSpPr>
          <p:nvPr>
            <p:ph type="body" idx="1"/>
          </p:nvPr>
        </p:nvSpPr>
        <p:spPr/>
        <p:txBody>
          <a:bodyPr/>
          <a:lstStyle/>
          <a:p>
            <a:r>
              <a:rPr lang="en-US"/>
              <a:t>Jay</a:t>
            </a:r>
          </a:p>
          <a:p>
            <a:endParaRPr lang="en-US"/>
          </a:p>
          <a:p>
            <a:r>
              <a:rPr lang="en-US"/>
              <a:t>The most important thing to understand is that satellite isn’t replacing terrestrial connectivity. </a:t>
            </a:r>
          </a:p>
          <a:p>
            <a:r>
              <a:rPr lang="en-US"/>
              <a:t>It’s becoming part of a multi-path architecture.</a:t>
            </a:r>
          </a:p>
          <a:p>
            <a:endParaRPr lang="en-US"/>
          </a:p>
          <a:p>
            <a:r>
              <a:rPr lang="en-US"/>
              <a:t>Modern enterprise networks combine multiple access technologies such as fiber, cellular, and now satellite.</a:t>
            </a:r>
          </a:p>
          <a:p>
            <a:endParaRPr lang="en-US"/>
          </a:p>
          <a:p>
            <a:r>
              <a:rPr lang="en-US"/>
              <a:t>Above those access paths sits an intelligent control layer, typically SD-WAN or SASE, that dynamically selects the best path for each application.</a:t>
            </a:r>
          </a:p>
          <a:p>
            <a:endParaRPr lang="en-US"/>
          </a:p>
          <a:p>
            <a:r>
              <a:rPr lang="en-US"/>
              <a:t>In this model, satellite isn’t a backup connection. </a:t>
            </a:r>
          </a:p>
          <a:p>
            <a:r>
              <a:rPr lang="en-US" b="1"/>
              <a:t>It’s simply another controllable path in the network.</a:t>
            </a:r>
          </a:p>
          <a:p>
            <a:endParaRPr lang="en-US"/>
          </a:p>
          <a:p>
            <a:r>
              <a:rPr lang="en-US"/>
              <a:t>And that becomes especially powerful as AI workloads extend into locations where traditional infrastructure isn’t always available.</a:t>
            </a:r>
          </a:p>
          <a:p>
            <a:endParaRPr lang="en-US"/>
          </a:p>
          <a:p>
            <a:r>
              <a:rPr lang="en-US"/>
              <a:t>This is exactly where the design principles we just discussed start to come together in a real architecture. </a:t>
            </a:r>
          </a:p>
          <a:p>
            <a:endParaRPr lang="en-US"/>
          </a:p>
          <a:p>
            <a:r>
              <a:rPr lang="en-US"/>
              <a:t>So that’s the architecture conceptually. Now let’s look at how this shows up in a high-level network design.</a:t>
            </a:r>
          </a:p>
          <a:p>
            <a:endParaRPr lang="en-US"/>
          </a:p>
        </p:txBody>
      </p:sp>
      <p:sp>
        <p:nvSpPr>
          <p:cNvPr id="4" name="Slide Number Placeholder 3">
            <a:extLst>
              <a:ext uri="{FF2B5EF4-FFF2-40B4-BE49-F238E27FC236}">
                <a16:creationId xmlns:a16="http://schemas.microsoft.com/office/drawing/2014/main" id="{89196457-2860-C8E1-65E2-83D5F5BD28EA}"/>
              </a:ext>
            </a:extLst>
          </p:cNvPr>
          <p:cNvSpPr>
            <a:spLocks noGrp="1"/>
          </p:cNvSpPr>
          <p:nvPr>
            <p:ph type="sldNum" sz="quarter" idx="5"/>
          </p:nvPr>
        </p:nvSpPr>
        <p:spPr/>
        <p:txBody>
          <a:bodyPr/>
          <a:lstStyle/>
          <a:p>
            <a:fld id="{A7B212A3-DF41-40CF-902C-77746E37D541}" type="slidenum">
              <a:rPr lang="en-US" smtClean="0"/>
              <a:t>7</a:t>
            </a:fld>
            <a:endParaRPr lang="en-US"/>
          </a:p>
        </p:txBody>
      </p:sp>
    </p:spTree>
    <p:extLst>
      <p:ext uri="{BB962C8B-B14F-4D97-AF65-F5344CB8AC3E}">
        <p14:creationId xmlns:p14="http://schemas.microsoft.com/office/powerpoint/2010/main" val="3507046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diagram may look a little busy but what you’re seeing here is a simplified version of what many enterprise networks are starting to look like.</a:t>
            </a:r>
          </a:p>
          <a:p>
            <a:endParaRPr lang="en-US"/>
          </a:p>
          <a:p>
            <a:r>
              <a:rPr lang="en-US"/>
              <a:t>On the left side you have enterprise locations such as, distribution centers, factories, energy sites, retail locations.</a:t>
            </a:r>
          </a:p>
          <a:p>
            <a:r>
              <a:rPr lang="en-US"/>
              <a:t>Those sites connect into the network through SD-WAN edge devices.</a:t>
            </a:r>
          </a:p>
          <a:p>
            <a:r>
              <a:rPr lang="en-US"/>
              <a:t>Instead of relying on a single WAN connection, those edge devices have multiple connectivity paths available like the fiber, cellular, and increasingly satellite we talked about earlier.</a:t>
            </a:r>
          </a:p>
          <a:p>
            <a:endParaRPr lang="en-US"/>
          </a:p>
          <a:p>
            <a:r>
              <a:rPr lang="en-US"/>
              <a:t>The SD-WAN platform continuously evaluates those paths and dynamically selects the best one for each application.</a:t>
            </a:r>
          </a:p>
          <a:p>
            <a:r>
              <a:rPr lang="en-US"/>
              <a:t>And because those paths are abstracted by the control plane, satellite becomes just another transport option within the architecture.</a:t>
            </a:r>
          </a:p>
          <a:p>
            <a:endParaRPr lang="en-US"/>
          </a:p>
          <a:p>
            <a:r>
              <a:rPr lang="en-US"/>
              <a:t>That’s the key shift… satellite isn’t treated as a separate network anymore. It’s integrated into the enterprise connectivity fabric. </a:t>
            </a:r>
          </a:p>
          <a:p>
            <a:endParaRPr lang="en-US"/>
          </a:p>
          <a:p>
            <a:r>
              <a:rPr lang="en-US" b="1"/>
              <a:t>Players like Starlink </a:t>
            </a:r>
            <a:r>
              <a:rPr lang="en-US" b="1" strike="sngStrike"/>
              <a:t>and Amazon </a:t>
            </a:r>
            <a:r>
              <a:rPr lang="en-US" b="1"/>
              <a:t>standout but others are coming fast. It’s not about who wins the space race. At Advantage, we’ll help you figure out the right vendor at the best cost AFTER we come up with the right design. The story is how enterprises design networks that don’t care who wins.</a:t>
            </a:r>
          </a:p>
          <a:p>
            <a:endParaRPr lang="en-US"/>
          </a:p>
          <a:p>
            <a:r>
              <a:rPr lang="en-US"/>
              <a:t>The future network isn’t satellite-first. It’s availability-first and satellite becomes a key component of that design philosophy.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Steve, can you tell us where it’s been effective for some of our clients. </a:t>
            </a:r>
          </a:p>
        </p:txBody>
      </p:sp>
      <p:sp>
        <p:nvSpPr>
          <p:cNvPr id="4" name="Slide Number Placeholder 3"/>
          <p:cNvSpPr>
            <a:spLocks noGrp="1"/>
          </p:cNvSpPr>
          <p:nvPr>
            <p:ph type="sldNum" sz="quarter" idx="5"/>
          </p:nvPr>
        </p:nvSpPr>
        <p:spPr/>
        <p:txBody>
          <a:bodyPr/>
          <a:lstStyle/>
          <a:p>
            <a:fld id="{A7B212A3-DF41-40CF-902C-77746E37D541}" type="slidenum">
              <a:rPr lang="en-US" smtClean="0"/>
              <a:t>8</a:t>
            </a:fld>
            <a:endParaRPr lang="en-US"/>
          </a:p>
        </p:txBody>
      </p:sp>
    </p:spTree>
    <p:extLst>
      <p:ext uri="{BB962C8B-B14F-4D97-AF65-F5344CB8AC3E}">
        <p14:creationId xmlns:p14="http://schemas.microsoft.com/office/powerpoint/2010/main" val="2164107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E3F9C-4EC7-7591-B4A0-3FAF46E75B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479AF3-60A1-60D1-CEEB-5AC77DD0A5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91D50A-D32B-8AC1-BF94-0FEE5411F417}"/>
              </a:ext>
            </a:extLst>
          </p:cNvPr>
          <p:cNvSpPr>
            <a:spLocks noGrp="1"/>
          </p:cNvSpPr>
          <p:nvPr>
            <p:ph type="body" idx="1"/>
          </p:nvPr>
        </p:nvSpPr>
        <p:spPr/>
        <p:txBody>
          <a:bodyPr/>
          <a:lstStyle/>
          <a:p>
            <a:r>
              <a:rPr lang="en-US"/>
              <a:t>Steve</a:t>
            </a:r>
          </a:p>
          <a:p>
            <a:endParaRPr lang="en-US"/>
          </a:p>
          <a:p>
            <a:r>
              <a:rPr lang="en-US"/>
              <a:t>Across industries, we’re seeing the same pattern. Connectivity is no longer just about access. It’s about operational continuity.</a:t>
            </a:r>
          </a:p>
          <a:p>
            <a:endParaRPr lang="en-US"/>
          </a:p>
          <a:p>
            <a:r>
              <a:rPr lang="en-US"/>
              <a:t>The companies adopting this approach didn’t start with satellite-first strategies. They started with connectivity and resilience problems.</a:t>
            </a:r>
          </a:p>
          <a:p>
            <a:endParaRPr lang="en-US"/>
          </a:p>
          <a:p>
            <a:r>
              <a:rPr lang="en-US"/>
              <a:t>Logistics companies needing uninterrupted operations. </a:t>
            </a:r>
          </a:p>
          <a:p>
            <a:r>
              <a:rPr lang="en-US"/>
              <a:t>Industrial organizations operating in infrastructure-lite environments.</a:t>
            </a:r>
          </a:p>
          <a:p>
            <a:r>
              <a:rPr lang="en-US"/>
              <a:t>Global retailers expanding into locations where fiber simply wasn’t available.</a:t>
            </a:r>
          </a:p>
          <a:p>
            <a:endParaRPr lang="en-US"/>
          </a:p>
          <a:p>
            <a:r>
              <a:rPr lang="en-US"/>
              <a:t>And when those organizations look for ways to extend reliable connectivity into those environments, satellite increasingly becomes part of the solution. </a:t>
            </a:r>
          </a:p>
          <a:p>
            <a:endParaRPr lang="en-US"/>
          </a:p>
          <a:p>
            <a:r>
              <a:rPr lang="en-US"/>
              <a:t>A good example of this is global logistics…</a:t>
            </a:r>
          </a:p>
        </p:txBody>
      </p:sp>
      <p:sp>
        <p:nvSpPr>
          <p:cNvPr id="4" name="Slide Number Placeholder 3">
            <a:extLst>
              <a:ext uri="{FF2B5EF4-FFF2-40B4-BE49-F238E27FC236}">
                <a16:creationId xmlns:a16="http://schemas.microsoft.com/office/drawing/2014/main" id="{12306B70-5979-BC63-42F3-4169EA7BD1E1}"/>
              </a:ext>
            </a:extLst>
          </p:cNvPr>
          <p:cNvSpPr>
            <a:spLocks noGrp="1"/>
          </p:cNvSpPr>
          <p:nvPr>
            <p:ph type="sldNum" sz="quarter" idx="5"/>
          </p:nvPr>
        </p:nvSpPr>
        <p:spPr/>
        <p:txBody>
          <a:bodyPr/>
          <a:lstStyle/>
          <a:p>
            <a:fld id="{A7B212A3-DF41-40CF-902C-77746E37D541}" type="slidenum">
              <a:rPr lang="en-US" smtClean="0"/>
              <a:t>9</a:t>
            </a:fld>
            <a:endParaRPr lang="en-US"/>
          </a:p>
        </p:txBody>
      </p:sp>
    </p:spTree>
    <p:extLst>
      <p:ext uri="{BB962C8B-B14F-4D97-AF65-F5344CB8AC3E}">
        <p14:creationId xmlns:p14="http://schemas.microsoft.com/office/powerpoint/2010/main" val="1989045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www.publicdomainpictures.net/en/view-image.php?image=263146&amp;picture=rooftop-cell-phone-tower" TargetMode="Externa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5.png"/><Relationship Id="rId18" Type="http://schemas.openxmlformats.org/officeDocument/2006/relationships/image" Target="../media/image30.svg"/><Relationship Id="rId3" Type="http://schemas.openxmlformats.org/officeDocument/2006/relationships/image" Target="../media/image18.png"/><Relationship Id="rId7" Type="http://schemas.openxmlformats.org/officeDocument/2006/relationships/image" Target="../media/image22.png"/><Relationship Id="rId12" Type="http://schemas.microsoft.com/office/2007/relationships/hdphoto" Target="../media/hdphoto3.wdp"/><Relationship Id="rId17" Type="http://schemas.openxmlformats.org/officeDocument/2006/relationships/image" Target="../media/image29.svg"/><Relationship Id="rId2" Type="http://schemas.openxmlformats.org/officeDocument/2006/relationships/notesSlide" Target="../notesSlides/notesSlide7.xml"/><Relationship Id="rId16"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4.png"/><Relationship Id="rId5" Type="http://schemas.openxmlformats.org/officeDocument/2006/relationships/image" Target="../media/image20.svg"/><Relationship Id="rId15" Type="http://schemas.openxmlformats.org/officeDocument/2006/relationships/image" Target="../media/image27.svg"/><Relationship Id="rId10" Type="http://schemas.microsoft.com/office/2007/relationships/hdphoto" Target="../media/hdphoto2.wdp"/><Relationship Id="rId19" Type="http://schemas.openxmlformats.org/officeDocument/2006/relationships/image" Target="../media/image31.svg"/><Relationship Id="rId4" Type="http://schemas.openxmlformats.org/officeDocument/2006/relationships/image" Target="../media/image19.svg"/><Relationship Id="rId9" Type="http://schemas.openxmlformats.org/officeDocument/2006/relationships/image" Target="../media/image23.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23.png"/><Relationship Id="rId18" Type="http://schemas.openxmlformats.org/officeDocument/2006/relationships/image" Target="../media/image26.png"/><Relationship Id="rId3" Type="http://schemas.openxmlformats.org/officeDocument/2006/relationships/image" Target="../media/image8.png"/><Relationship Id="rId21" Type="http://schemas.openxmlformats.org/officeDocument/2006/relationships/image" Target="../media/image38.svg"/><Relationship Id="rId7" Type="http://schemas.openxmlformats.org/officeDocument/2006/relationships/image" Target="../media/image35.svg"/><Relationship Id="rId12" Type="http://schemas.microsoft.com/office/2007/relationships/hdphoto" Target="../media/hdphoto1.wdp"/><Relationship Id="rId17" Type="http://schemas.openxmlformats.org/officeDocument/2006/relationships/image" Target="../media/image25.png"/><Relationship Id="rId2" Type="http://schemas.openxmlformats.org/officeDocument/2006/relationships/notesSlide" Target="../notesSlides/notesSlide8.xml"/><Relationship Id="rId16" Type="http://schemas.microsoft.com/office/2007/relationships/hdphoto" Target="../media/hdphoto3.wdp"/><Relationship Id="rId20"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22.png"/><Relationship Id="rId5" Type="http://schemas.openxmlformats.org/officeDocument/2006/relationships/image" Target="../media/image33.svg"/><Relationship Id="rId15" Type="http://schemas.openxmlformats.org/officeDocument/2006/relationships/image" Target="../media/image24.png"/><Relationship Id="rId10" Type="http://schemas.openxmlformats.org/officeDocument/2006/relationships/image" Target="../media/image18.png"/><Relationship Id="rId19" Type="http://schemas.openxmlformats.org/officeDocument/2006/relationships/image" Target="../media/image27.svg"/><Relationship Id="rId4" Type="http://schemas.openxmlformats.org/officeDocument/2006/relationships/image" Target="../media/image32.png"/><Relationship Id="rId9" Type="http://schemas.openxmlformats.org/officeDocument/2006/relationships/image" Target="../media/image37.svg"/><Relationship Id="rId1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www.publicdomainpictures.net/en/view-image.php?image=263146&amp;picture=rooftop-cell-phone-tower" TargetMode="Externa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r:embed="rId2">
                  <p14:trim end="13958.3333"/>
                </p14:media>
              </p:ext>
            </p:extLst>
          </p:nvPr>
        </p:nvPicPr>
        <p:blipFill>
          <a:blip r:embed="rId5"/>
          <a:srcRect t="657" b="657"/>
          <a:stretch>
            <a:fillRect/>
          </a:stretch>
        </p:blipFill>
        <p:spPr>
          <a:xfrm>
            <a:off x="0" y="0"/>
            <a:ext cx="18288000" cy="10287000"/>
          </a:xfrm>
          <a:prstGeom prst="rect">
            <a:avLst/>
          </a:prstGeom>
        </p:spPr>
      </p:pic>
      <p:sp>
        <p:nvSpPr>
          <p:cNvPr id="3" name="Freeform 3"/>
          <p:cNvSpPr/>
          <p:nvPr/>
        </p:nvSpPr>
        <p:spPr>
          <a:xfrm>
            <a:off x="1028700" y="1028700"/>
            <a:ext cx="8115300" cy="1455659"/>
          </a:xfrm>
          <a:custGeom>
            <a:avLst/>
            <a:gdLst/>
            <a:ahLst/>
            <a:cxnLst/>
            <a:rect l="l" t="t" r="r" b="b"/>
            <a:pathLst>
              <a:path w="8115300" h="1455659">
                <a:moveTo>
                  <a:pt x="0" y="0"/>
                </a:moveTo>
                <a:lnTo>
                  <a:pt x="8115300" y="0"/>
                </a:lnTo>
                <a:lnTo>
                  <a:pt x="8115300" y="1455659"/>
                </a:lnTo>
                <a:lnTo>
                  <a:pt x="0" y="1455659"/>
                </a:lnTo>
                <a:lnTo>
                  <a:pt x="0" y="0"/>
                </a:lnTo>
                <a:close/>
              </a:path>
            </a:pathLst>
          </a:custGeom>
          <a:blipFill>
            <a:blip r:embed="rId6"/>
            <a:stretch>
              <a:fillRect/>
            </a:stretch>
          </a:blipFill>
        </p:spPr>
        <p:txBody>
          <a:bodyPr/>
          <a:lstStyle/>
          <a:p>
            <a:endParaRPr lang="en-US"/>
          </a:p>
        </p:txBody>
      </p:sp>
      <p:sp>
        <p:nvSpPr>
          <p:cNvPr id="4" name="TextBox 4"/>
          <p:cNvSpPr txBox="1"/>
          <p:nvPr/>
        </p:nvSpPr>
        <p:spPr>
          <a:xfrm>
            <a:off x="1028700" y="7832898"/>
            <a:ext cx="14056132" cy="1857375"/>
          </a:xfrm>
          <a:prstGeom prst="rect">
            <a:avLst/>
          </a:prstGeom>
        </p:spPr>
        <p:txBody>
          <a:bodyPr lIns="0" tIns="0" rIns="0" bIns="0" rtlCol="0" anchor="t">
            <a:spAutoFit/>
          </a:bodyPr>
          <a:lstStyle/>
          <a:p>
            <a:pPr algn="l">
              <a:lnSpc>
                <a:spcPts val="7500"/>
              </a:lnSpc>
            </a:pPr>
            <a:r>
              <a:rPr lang="en-US" sz="5000" b="1">
                <a:solidFill>
                  <a:srgbClr val="FFFFFF"/>
                </a:solidFill>
                <a:latin typeface="Montserrat Semi-Bold"/>
                <a:ea typeface="Montserrat Semi-Bold"/>
                <a:cs typeface="Montserrat Semi-Bold"/>
                <a:sym typeface="Montserrat Semi-Bold"/>
              </a:rPr>
              <a:t>Enabling Enterprises &amp; The AI-Powered Network of the Future</a:t>
            </a:r>
          </a:p>
        </p:txBody>
      </p:sp>
      <p:sp>
        <p:nvSpPr>
          <p:cNvPr id="5" name="TextBox 5"/>
          <p:cNvSpPr txBox="1"/>
          <p:nvPr/>
        </p:nvSpPr>
        <p:spPr>
          <a:xfrm>
            <a:off x="1028700" y="4321176"/>
            <a:ext cx="13440283" cy="3183820"/>
          </a:xfrm>
          <a:prstGeom prst="rect">
            <a:avLst/>
          </a:prstGeom>
        </p:spPr>
        <p:txBody>
          <a:bodyPr lIns="0" tIns="0" rIns="0" bIns="0" rtlCol="0" anchor="t">
            <a:spAutoFit/>
          </a:bodyPr>
          <a:lstStyle/>
          <a:p>
            <a:pPr algn="l">
              <a:lnSpc>
                <a:spcPts val="12283"/>
              </a:lnSpc>
            </a:pPr>
            <a:r>
              <a:rPr lang="en-US" sz="12283" b="1">
                <a:solidFill>
                  <a:srgbClr val="FFFFFF"/>
                </a:solidFill>
                <a:latin typeface="Montserrat Semi-Bold"/>
                <a:ea typeface="Montserrat Semi-Bold"/>
                <a:cs typeface="Montserrat Semi-Bold"/>
                <a:sym typeface="Montserrat Semi-Bold"/>
              </a:rPr>
              <a:t>SATELLITE CONNECTIVITY: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1F305B">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A430D6DD-3A96-6505-1624-C39D2B03AC1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343C0E1-F285-B3F1-68CA-BB37CD6D1F98}"/>
              </a:ext>
            </a:extLst>
          </p:cNvPr>
          <p:cNvGrpSpPr/>
          <p:nvPr/>
        </p:nvGrpSpPr>
        <p:grpSpPr>
          <a:xfrm>
            <a:off x="9391131" y="0"/>
            <a:ext cx="8896869" cy="10287000"/>
            <a:chOff x="0" y="0"/>
            <a:chExt cx="1378358" cy="1593725"/>
          </a:xfrm>
        </p:grpSpPr>
        <p:sp>
          <p:nvSpPr>
            <p:cNvPr id="3" name="Freeform 3">
              <a:extLst>
                <a:ext uri="{FF2B5EF4-FFF2-40B4-BE49-F238E27FC236}">
                  <a16:creationId xmlns:a16="http://schemas.microsoft.com/office/drawing/2014/main" id="{D74A56E0-C514-CBE4-9740-FE7C77D5AA0D}"/>
                </a:ext>
              </a:extLst>
            </p:cNvPr>
            <p:cNvSpPr/>
            <p:nvPr/>
          </p:nvSpPr>
          <p:spPr>
            <a:xfrm>
              <a:off x="0" y="0"/>
              <a:ext cx="1378358" cy="1593725"/>
            </a:xfrm>
            <a:custGeom>
              <a:avLst/>
              <a:gdLst/>
              <a:ahLst/>
              <a:cxnLst/>
              <a:rect l="l" t="t" r="r" b="b"/>
              <a:pathLst>
                <a:path w="1378358" h="1593725">
                  <a:moveTo>
                    <a:pt x="0" y="0"/>
                  </a:moveTo>
                  <a:lnTo>
                    <a:pt x="1378358" y="0"/>
                  </a:lnTo>
                  <a:lnTo>
                    <a:pt x="1378358" y="1593725"/>
                  </a:lnTo>
                  <a:lnTo>
                    <a:pt x="0" y="1593725"/>
                  </a:lnTo>
                  <a:close/>
                </a:path>
              </a:pathLst>
            </a:custGeom>
            <a:blipFill>
              <a:blip r:embed="rId3"/>
              <a:stretch>
                <a:fillRect l="-50950" r="-22594"/>
              </a:stretch>
            </a:blipFill>
          </p:spPr>
          <p:txBody>
            <a:bodyPr/>
            <a:lstStyle/>
            <a:p>
              <a:endParaRPr lang="en-US"/>
            </a:p>
          </p:txBody>
        </p:sp>
      </p:grpSp>
      <p:sp>
        <p:nvSpPr>
          <p:cNvPr id="18" name="TextBox 6">
            <a:extLst>
              <a:ext uri="{FF2B5EF4-FFF2-40B4-BE49-F238E27FC236}">
                <a16:creationId xmlns:a16="http://schemas.microsoft.com/office/drawing/2014/main" id="{2BDE92BC-268E-E07F-45B4-1D5572FBC971}"/>
              </a:ext>
            </a:extLst>
          </p:cNvPr>
          <p:cNvSpPr txBox="1"/>
          <p:nvPr/>
        </p:nvSpPr>
        <p:spPr>
          <a:xfrm>
            <a:off x="1054929" y="933450"/>
            <a:ext cx="7222931" cy="1729384"/>
          </a:xfrm>
          <a:prstGeom prst="rect">
            <a:avLst/>
          </a:prstGeom>
        </p:spPr>
        <p:txBody>
          <a:bodyPr lIns="0" tIns="0" rIns="0" bIns="0" rtlCol="0" anchor="t">
            <a:spAutoFit/>
          </a:bodyPr>
          <a:lstStyle/>
          <a:p>
            <a:pPr algn="l">
              <a:lnSpc>
                <a:spcPts val="7000"/>
              </a:lnSpc>
            </a:pPr>
            <a:r>
              <a:rPr lang="en-US" sz="5000" b="1">
                <a:solidFill>
                  <a:srgbClr val="FFFFFF"/>
                </a:solidFill>
                <a:latin typeface="Montserrat Semi-Bold"/>
                <a:ea typeface="Montserrat Semi-Bold"/>
                <a:cs typeface="Montserrat Semi-Bold"/>
                <a:sym typeface="Montserrat Semi-Bold"/>
              </a:rPr>
              <a:t>Use Case #1: Multi-National Logistics</a:t>
            </a:r>
          </a:p>
        </p:txBody>
      </p:sp>
      <p:sp>
        <p:nvSpPr>
          <p:cNvPr id="19" name="TextBox 7">
            <a:extLst>
              <a:ext uri="{FF2B5EF4-FFF2-40B4-BE49-F238E27FC236}">
                <a16:creationId xmlns:a16="http://schemas.microsoft.com/office/drawing/2014/main" id="{DBB08532-FD38-9E68-90A2-59D633C67C8B}"/>
              </a:ext>
            </a:extLst>
          </p:cNvPr>
          <p:cNvSpPr txBox="1"/>
          <p:nvPr/>
        </p:nvSpPr>
        <p:spPr>
          <a:xfrm>
            <a:off x="1054930" y="3754304"/>
            <a:ext cx="7222931" cy="679450"/>
          </a:xfrm>
          <a:prstGeom prst="rect">
            <a:avLst/>
          </a:prstGeom>
        </p:spPr>
        <p:txBody>
          <a:bodyPr lIns="0" tIns="0" rIns="0" bIns="0" rtlCol="0" anchor="t">
            <a:spAutoFit/>
          </a:bodyPr>
          <a:lstStyle/>
          <a:p>
            <a:pPr>
              <a:lnSpc>
                <a:spcPts val="5599"/>
              </a:lnSpc>
              <a:spcBef>
                <a:spcPct val="0"/>
              </a:spcBef>
            </a:pPr>
            <a:r>
              <a:rPr lang="en-US" sz="3999" b="1">
                <a:solidFill>
                  <a:srgbClr val="FFFFFF"/>
                </a:solidFill>
                <a:effectLst>
                  <a:outerShdw blurRad="50800" dist="38100" dir="3600000" algn="tl" rotWithShape="0">
                    <a:srgbClr val="0093D0">
                      <a:alpha val="65000"/>
                    </a:srgbClr>
                  </a:outerShdw>
                </a:effectLst>
                <a:latin typeface="Century Gothic Paneuropean Bold"/>
                <a:cs typeface="Century Gothic Paneuropean Bold"/>
                <a:sym typeface="Century Gothic Paneuropean Bold"/>
              </a:rPr>
              <a:t>Operational Challenge</a:t>
            </a:r>
          </a:p>
        </p:txBody>
      </p:sp>
      <p:sp>
        <p:nvSpPr>
          <p:cNvPr id="20" name="TextBox 8">
            <a:extLst>
              <a:ext uri="{FF2B5EF4-FFF2-40B4-BE49-F238E27FC236}">
                <a16:creationId xmlns:a16="http://schemas.microsoft.com/office/drawing/2014/main" id="{59510674-E13D-3941-64C3-6D4B9B87AA22}"/>
              </a:ext>
            </a:extLst>
          </p:cNvPr>
          <p:cNvSpPr txBox="1"/>
          <p:nvPr/>
        </p:nvSpPr>
        <p:spPr>
          <a:xfrm>
            <a:off x="1054929" y="4616266"/>
            <a:ext cx="7222931" cy="1018292"/>
          </a:xfrm>
          <a:prstGeom prst="rect">
            <a:avLst/>
          </a:prstGeom>
        </p:spPr>
        <p:txBody>
          <a:bodyPr lIns="0" tIns="0" rIns="0" bIns="0" rtlCol="0" anchor="t">
            <a:spAutoFit/>
          </a:bodyPr>
          <a:lstStyle/>
          <a:p>
            <a:pPr>
              <a:lnSpc>
                <a:spcPts val="2620"/>
              </a:lnSpc>
            </a:pPr>
            <a:r>
              <a:rPr lang="en-US" sz="3200">
                <a:solidFill>
                  <a:srgbClr val="FFFFFF"/>
                </a:solidFill>
                <a:latin typeface="Montserrat"/>
                <a:ea typeface="Montserrat"/>
                <a:cs typeface="Montserrat"/>
                <a:sym typeface="Montserrat"/>
              </a:rPr>
              <a:t>Ports, yards, and temporary distribution hubs often lack reliable terrestrial infrastructure</a:t>
            </a:r>
          </a:p>
        </p:txBody>
      </p:sp>
      <p:sp>
        <p:nvSpPr>
          <p:cNvPr id="21" name="TextBox 4">
            <a:extLst>
              <a:ext uri="{FF2B5EF4-FFF2-40B4-BE49-F238E27FC236}">
                <a16:creationId xmlns:a16="http://schemas.microsoft.com/office/drawing/2014/main" id="{051FC038-D67F-F6D1-DF45-73A765960AA5}"/>
              </a:ext>
            </a:extLst>
          </p:cNvPr>
          <p:cNvSpPr txBox="1"/>
          <p:nvPr/>
        </p:nvSpPr>
        <p:spPr>
          <a:xfrm>
            <a:off x="1054929" y="6532696"/>
            <a:ext cx="7222931" cy="679450"/>
          </a:xfrm>
          <a:prstGeom prst="rect">
            <a:avLst/>
          </a:prstGeom>
        </p:spPr>
        <p:txBody>
          <a:bodyPr lIns="0" tIns="0" rIns="0" bIns="0" rtlCol="0" anchor="t">
            <a:spAutoFit/>
          </a:bodyPr>
          <a:lstStyle/>
          <a:p>
            <a:pPr>
              <a:lnSpc>
                <a:spcPts val="5599"/>
              </a:lnSpc>
              <a:spcBef>
                <a:spcPct val="0"/>
              </a:spcBef>
            </a:pPr>
            <a:r>
              <a:rPr lang="en-US" sz="3999" b="1">
                <a:solidFill>
                  <a:srgbClr val="FFFFFF"/>
                </a:solidFill>
                <a:effectLst>
                  <a:outerShdw blurRad="50800" dist="38100" dir="3600000" algn="tl" rotWithShape="0">
                    <a:srgbClr val="0093D0">
                      <a:alpha val="65000"/>
                    </a:srgbClr>
                  </a:outerShdw>
                </a:effectLst>
                <a:latin typeface="Century Gothic Paneuropean Bold"/>
                <a:cs typeface="Century Gothic Paneuropean Bold"/>
                <a:sym typeface="Century Gothic Paneuropean Bold"/>
              </a:rPr>
              <a:t>Satellite Value</a:t>
            </a:r>
          </a:p>
        </p:txBody>
      </p:sp>
      <p:sp>
        <p:nvSpPr>
          <p:cNvPr id="22" name="TextBox 5">
            <a:extLst>
              <a:ext uri="{FF2B5EF4-FFF2-40B4-BE49-F238E27FC236}">
                <a16:creationId xmlns:a16="http://schemas.microsoft.com/office/drawing/2014/main" id="{978BA9D3-A4BB-CD73-238B-16CEEA30ECDC}"/>
              </a:ext>
            </a:extLst>
          </p:cNvPr>
          <p:cNvSpPr txBox="1"/>
          <p:nvPr/>
        </p:nvSpPr>
        <p:spPr>
          <a:xfrm>
            <a:off x="1054929" y="7442743"/>
            <a:ext cx="7222931" cy="1018292"/>
          </a:xfrm>
          <a:prstGeom prst="rect">
            <a:avLst/>
          </a:prstGeom>
        </p:spPr>
        <p:txBody>
          <a:bodyPr lIns="0" tIns="0" rIns="0" bIns="0" rtlCol="0" anchor="t">
            <a:spAutoFit/>
          </a:bodyPr>
          <a:lstStyle/>
          <a:p>
            <a:pPr algn="l">
              <a:lnSpc>
                <a:spcPts val="2620"/>
              </a:lnSpc>
            </a:pPr>
            <a:r>
              <a:rPr lang="en-US" sz="3200">
                <a:solidFill>
                  <a:srgbClr val="FFFFFF"/>
                </a:solidFill>
                <a:latin typeface="Montserrat"/>
                <a:ea typeface="Montserrat"/>
                <a:cs typeface="Montserrat"/>
                <a:sym typeface="Montserrat"/>
              </a:rPr>
              <a:t>Maintains real-time shipment visibility and supply chain intelligence</a:t>
            </a:r>
          </a:p>
        </p:txBody>
      </p:sp>
      <p:sp>
        <p:nvSpPr>
          <p:cNvPr id="23" name="AutoShape 14">
            <a:extLst>
              <a:ext uri="{FF2B5EF4-FFF2-40B4-BE49-F238E27FC236}">
                <a16:creationId xmlns:a16="http://schemas.microsoft.com/office/drawing/2014/main" id="{7AF68B34-B76A-88B3-B712-AB30E293401D}"/>
              </a:ext>
            </a:extLst>
          </p:cNvPr>
          <p:cNvSpPr/>
          <p:nvPr/>
        </p:nvSpPr>
        <p:spPr>
          <a:xfrm>
            <a:off x="2916563" y="3002657"/>
            <a:ext cx="1749831" cy="19050"/>
          </a:xfrm>
          <a:prstGeom prst="line">
            <a:avLst/>
          </a:prstGeom>
          <a:ln w="57150" cap="flat">
            <a:solidFill>
              <a:srgbClr val="0093D0"/>
            </a:solidFill>
            <a:prstDash val="solid"/>
            <a:headEnd type="none" w="sm" len="sm"/>
            <a:tailEnd type="none" w="sm" len="sm"/>
          </a:ln>
        </p:spPr>
        <p:txBody>
          <a:bodyPr/>
          <a:lstStyle/>
          <a:p>
            <a:endParaRPr lang="en-US">
              <a:ln w="38100">
                <a:solidFill>
                  <a:schemeClr val="tx1"/>
                </a:solidFill>
              </a:ln>
            </a:endParaRPr>
          </a:p>
        </p:txBody>
      </p:sp>
    </p:spTree>
    <p:extLst>
      <p:ext uri="{BB962C8B-B14F-4D97-AF65-F5344CB8AC3E}">
        <p14:creationId xmlns:p14="http://schemas.microsoft.com/office/powerpoint/2010/main" val="1039751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1F305B">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FE0AED65-77AA-DD27-C9F0-A39162D6D2A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61A818F-2C64-F591-2EAB-78120F766385}"/>
              </a:ext>
            </a:extLst>
          </p:cNvPr>
          <p:cNvGrpSpPr/>
          <p:nvPr/>
        </p:nvGrpSpPr>
        <p:grpSpPr>
          <a:xfrm>
            <a:off x="0" y="0"/>
            <a:ext cx="8896869" cy="10287000"/>
            <a:chOff x="0" y="0"/>
            <a:chExt cx="1378358" cy="1593725"/>
          </a:xfrm>
        </p:grpSpPr>
        <p:sp>
          <p:nvSpPr>
            <p:cNvPr id="3" name="Freeform 3">
              <a:extLst>
                <a:ext uri="{FF2B5EF4-FFF2-40B4-BE49-F238E27FC236}">
                  <a16:creationId xmlns:a16="http://schemas.microsoft.com/office/drawing/2014/main" id="{69B33CF0-B798-AFE4-9A5E-B0CF58E4FBAA}"/>
                </a:ext>
              </a:extLst>
            </p:cNvPr>
            <p:cNvSpPr/>
            <p:nvPr/>
          </p:nvSpPr>
          <p:spPr>
            <a:xfrm>
              <a:off x="0" y="0"/>
              <a:ext cx="1378358" cy="1593725"/>
            </a:xfrm>
            <a:custGeom>
              <a:avLst/>
              <a:gdLst/>
              <a:ahLst/>
              <a:cxnLst/>
              <a:rect l="l" t="t" r="r" b="b"/>
              <a:pathLst>
                <a:path w="1378358" h="1593725">
                  <a:moveTo>
                    <a:pt x="0" y="0"/>
                  </a:moveTo>
                  <a:lnTo>
                    <a:pt x="1378358" y="0"/>
                  </a:lnTo>
                  <a:lnTo>
                    <a:pt x="1378358" y="1593725"/>
                  </a:lnTo>
                  <a:lnTo>
                    <a:pt x="0" y="1593725"/>
                  </a:lnTo>
                  <a:close/>
                </a:path>
              </a:pathLst>
            </a:custGeom>
            <a:blipFill>
              <a:blip r:embed="rId3"/>
              <a:stretch>
                <a:fillRect l="-36876" r="-36876"/>
              </a:stretch>
            </a:blipFill>
          </p:spPr>
          <p:txBody>
            <a:bodyPr/>
            <a:lstStyle/>
            <a:p>
              <a:endParaRPr lang="en-US"/>
            </a:p>
          </p:txBody>
        </p:sp>
      </p:grpSp>
      <p:sp>
        <p:nvSpPr>
          <p:cNvPr id="6" name="TextBox 6">
            <a:extLst>
              <a:ext uri="{FF2B5EF4-FFF2-40B4-BE49-F238E27FC236}">
                <a16:creationId xmlns:a16="http://schemas.microsoft.com/office/drawing/2014/main" id="{F0B89445-36DC-1EDD-6A23-12E85D191DD7}"/>
              </a:ext>
            </a:extLst>
          </p:cNvPr>
          <p:cNvSpPr txBox="1"/>
          <p:nvPr/>
        </p:nvSpPr>
        <p:spPr>
          <a:xfrm>
            <a:off x="10036369" y="933450"/>
            <a:ext cx="7222931" cy="2625725"/>
          </a:xfrm>
          <a:prstGeom prst="rect">
            <a:avLst/>
          </a:prstGeom>
        </p:spPr>
        <p:txBody>
          <a:bodyPr lIns="0" tIns="0" rIns="0" bIns="0" rtlCol="0" anchor="t">
            <a:spAutoFit/>
          </a:bodyPr>
          <a:lstStyle/>
          <a:p>
            <a:pPr algn="l">
              <a:lnSpc>
                <a:spcPts val="7000"/>
              </a:lnSpc>
            </a:pPr>
            <a:r>
              <a:rPr lang="en-US" sz="5000" b="1">
                <a:solidFill>
                  <a:srgbClr val="FFFFFF"/>
                </a:solidFill>
                <a:latin typeface="Montserrat Semi-Bold"/>
                <a:ea typeface="Montserrat Semi-Bold"/>
                <a:cs typeface="Montserrat Semi-Bold"/>
                <a:sym typeface="Montserrat Semi-Bold"/>
              </a:rPr>
              <a:t>Use Case #2: Global Fertilizer Manufacturer</a:t>
            </a:r>
          </a:p>
        </p:txBody>
      </p:sp>
      <p:sp>
        <p:nvSpPr>
          <p:cNvPr id="7" name="TextBox 7">
            <a:extLst>
              <a:ext uri="{FF2B5EF4-FFF2-40B4-BE49-F238E27FC236}">
                <a16:creationId xmlns:a16="http://schemas.microsoft.com/office/drawing/2014/main" id="{922414FD-71B7-4F1E-95FF-3E180C9F1E88}"/>
              </a:ext>
            </a:extLst>
          </p:cNvPr>
          <p:cNvSpPr txBox="1"/>
          <p:nvPr/>
        </p:nvSpPr>
        <p:spPr>
          <a:xfrm>
            <a:off x="10036369" y="4572711"/>
            <a:ext cx="7222931" cy="679450"/>
          </a:xfrm>
          <a:prstGeom prst="rect">
            <a:avLst/>
          </a:prstGeom>
        </p:spPr>
        <p:txBody>
          <a:bodyPr lIns="0" tIns="0" rIns="0" bIns="0" rtlCol="0" anchor="t">
            <a:spAutoFit/>
          </a:bodyPr>
          <a:lstStyle/>
          <a:p>
            <a:pPr>
              <a:lnSpc>
                <a:spcPts val="5599"/>
              </a:lnSpc>
              <a:spcBef>
                <a:spcPct val="0"/>
              </a:spcBef>
            </a:pPr>
            <a:r>
              <a:rPr lang="en-US" sz="3999" b="1">
                <a:solidFill>
                  <a:srgbClr val="FFFFFF"/>
                </a:solidFill>
                <a:effectLst>
                  <a:outerShdw blurRad="50800" dist="38100" dir="3600000" algn="tl" rotWithShape="0">
                    <a:srgbClr val="0093D0">
                      <a:alpha val="65000"/>
                    </a:srgbClr>
                  </a:outerShdw>
                </a:effectLst>
                <a:latin typeface="Century Gothic Paneuropean Bold"/>
                <a:cs typeface="Century Gothic Paneuropean Bold"/>
                <a:sym typeface="Century Gothic Paneuropean Bold"/>
              </a:rPr>
              <a:t>Operational Challenge</a:t>
            </a:r>
          </a:p>
        </p:txBody>
      </p:sp>
      <p:sp>
        <p:nvSpPr>
          <p:cNvPr id="8" name="TextBox 8">
            <a:extLst>
              <a:ext uri="{FF2B5EF4-FFF2-40B4-BE49-F238E27FC236}">
                <a16:creationId xmlns:a16="http://schemas.microsoft.com/office/drawing/2014/main" id="{05E4864B-487A-BB6C-E9A5-3B8271E0C28F}"/>
              </a:ext>
            </a:extLst>
          </p:cNvPr>
          <p:cNvSpPr txBox="1"/>
          <p:nvPr/>
        </p:nvSpPr>
        <p:spPr>
          <a:xfrm>
            <a:off x="10036369" y="5482758"/>
            <a:ext cx="7222931" cy="1018292"/>
          </a:xfrm>
          <a:prstGeom prst="rect">
            <a:avLst/>
          </a:prstGeom>
        </p:spPr>
        <p:txBody>
          <a:bodyPr lIns="0" tIns="0" rIns="0" bIns="0" rtlCol="0" anchor="t">
            <a:spAutoFit/>
          </a:bodyPr>
          <a:lstStyle/>
          <a:p>
            <a:pPr algn="l">
              <a:lnSpc>
                <a:spcPts val="2620"/>
              </a:lnSpc>
            </a:pPr>
            <a:r>
              <a:rPr lang="en-US" sz="3200">
                <a:solidFill>
                  <a:srgbClr val="FFFFFF"/>
                </a:solidFill>
                <a:latin typeface="Montserrat"/>
                <a:ea typeface="Montserrat"/>
                <a:cs typeface="Montserrat"/>
                <a:sym typeface="Montserrat"/>
              </a:rPr>
              <a:t>Facilities often operate in remote locations chosen for resources rather than infrastructure</a:t>
            </a:r>
          </a:p>
        </p:txBody>
      </p:sp>
      <p:sp>
        <p:nvSpPr>
          <p:cNvPr id="11" name="TextBox 4">
            <a:extLst>
              <a:ext uri="{FF2B5EF4-FFF2-40B4-BE49-F238E27FC236}">
                <a16:creationId xmlns:a16="http://schemas.microsoft.com/office/drawing/2014/main" id="{DE773B12-A175-399A-607A-AAF22E7A0FA6}"/>
              </a:ext>
            </a:extLst>
          </p:cNvPr>
          <p:cNvSpPr txBox="1"/>
          <p:nvPr/>
        </p:nvSpPr>
        <p:spPr>
          <a:xfrm>
            <a:off x="10036369" y="7314003"/>
            <a:ext cx="7222931" cy="679450"/>
          </a:xfrm>
          <a:prstGeom prst="rect">
            <a:avLst/>
          </a:prstGeom>
        </p:spPr>
        <p:txBody>
          <a:bodyPr lIns="0" tIns="0" rIns="0" bIns="0" rtlCol="0" anchor="t">
            <a:spAutoFit/>
          </a:bodyPr>
          <a:lstStyle/>
          <a:p>
            <a:pPr>
              <a:lnSpc>
                <a:spcPts val="5599"/>
              </a:lnSpc>
              <a:spcBef>
                <a:spcPct val="0"/>
              </a:spcBef>
            </a:pPr>
            <a:r>
              <a:rPr lang="en-US" sz="3999" b="1">
                <a:solidFill>
                  <a:srgbClr val="FFFFFF"/>
                </a:solidFill>
                <a:effectLst>
                  <a:outerShdw blurRad="50800" dist="38100" dir="3600000" algn="tl" rotWithShape="0">
                    <a:srgbClr val="0093D0">
                      <a:alpha val="65000"/>
                    </a:srgbClr>
                  </a:outerShdw>
                </a:effectLst>
                <a:latin typeface="Century Gothic Paneuropean Bold"/>
                <a:cs typeface="Century Gothic Paneuropean Bold"/>
                <a:sym typeface="Century Gothic Paneuropean Bold"/>
              </a:rPr>
              <a:t>Outcomes</a:t>
            </a:r>
          </a:p>
        </p:txBody>
      </p:sp>
      <p:sp>
        <p:nvSpPr>
          <p:cNvPr id="12" name="TextBox 5">
            <a:extLst>
              <a:ext uri="{FF2B5EF4-FFF2-40B4-BE49-F238E27FC236}">
                <a16:creationId xmlns:a16="http://schemas.microsoft.com/office/drawing/2014/main" id="{ACEE9E74-8203-E1BE-6BD4-FB78496296C6}"/>
              </a:ext>
            </a:extLst>
          </p:cNvPr>
          <p:cNvSpPr txBox="1"/>
          <p:nvPr/>
        </p:nvSpPr>
        <p:spPr>
          <a:xfrm>
            <a:off x="10036369" y="8214903"/>
            <a:ext cx="7222931" cy="1018292"/>
          </a:xfrm>
          <a:prstGeom prst="rect">
            <a:avLst/>
          </a:prstGeom>
        </p:spPr>
        <p:txBody>
          <a:bodyPr lIns="0" tIns="0" rIns="0" bIns="0" rtlCol="0" anchor="t">
            <a:spAutoFit/>
          </a:bodyPr>
          <a:lstStyle/>
          <a:p>
            <a:pPr algn="l">
              <a:lnSpc>
                <a:spcPts val="2620"/>
              </a:lnSpc>
            </a:pPr>
            <a:r>
              <a:rPr lang="en-US" sz="3200">
                <a:solidFill>
                  <a:srgbClr val="FFFFFF"/>
                </a:solidFill>
                <a:latin typeface="Montserrat"/>
                <a:ea typeface="Montserrat"/>
                <a:cs typeface="Montserrat"/>
                <a:sym typeface="Montserrat"/>
              </a:rPr>
              <a:t>Enables resilient connectivity for operational monitoring and compliance</a:t>
            </a:r>
          </a:p>
        </p:txBody>
      </p:sp>
      <p:sp>
        <p:nvSpPr>
          <p:cNvPr id="4" name="AutoShape 14">
            <a:extLst>
              <a:ext uri="{FF2B5EF4-FFF2-40B4-BE49-F238E27FC236}">
                <a16:creationId xmlns:a16="http://schemas.microsoft.com/office/drawing/2014/main" id="{4E391A70-EB84-56D5-7E31-F23C52C9E8DF}"/>
              </a:ext>
            </a:extLst>
          </p:cNvPr>
          <p:cNvSpPr/>
          <p:nvPr/>
        </p:nvSpPr>
        <p:spPr>
          <a:xfrm>
            <a:off x="11898003" y="3947236"/>
            <a:ext cx="1749831" cy="19050"/>
          </a:xfrm>
          <a:prstGeom prst="line">
            <a:avLst/>
          </a:prstGeom>
          <a:ln w="57150" cap="flat">
            <a:solidFill>
              <a:srgbClr val="0093D0"/>
            </a:solidFill>
            <a:prstDash val="solid"/>
            <a:headEnd type="none" w="sm" len="sm"/>
            <a:tailEnd type="none" w="sm" len="sm"/>
          </a:ln>
        </p:spPr>
        <p:txBody>
          <a:bodyPr/>
          <a:lstStyle/>
          <a:p>
            <a:endParaRPr lang="en-US">
              <a:ln w="38100">
                <a:solidFill>
                  <a:schemeClr val="tx1"/>
                </a:solidFill>
              </a:ln>
            </a:endParaRPr>
          </a:p>
        </p:txBody>
      </p:sp>
    </p:spTree>
    <p:extLst>
      <p:ext uri="{BB962C8B-B14F-4D97-AF65-F5344CB8AC3E}">
        <p14:creationId xmlns:p14="http://schemas.microsoft.com/office/powerpoint/2010/main" val="1642952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1F305B">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7D3563FC-863A-296E-C548-9C64E3C6FBE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81ACCD4-B643-AB84-2699-667A05D57A27}"/>
              </a:ext>
            </a:extLst>
          </p:cNvPr>
          <p:cNvGrpSpPr/>
          <p:nvPr/>
        </p:nvGrpSpPr>
        <p:grpSpPr>
          <a:xfrm>
            <a:off x="9391131" y="0"/>
            <a:ext cx="8896869" cy="10287000"/>
            <a:chOff x="0" y="0"/>
            <a:chExt cx="1378358" cy="1593725"/>
          </a:xfrm>
          <a:blipFill dpi="0" rotWithShape="1">
            <a:blip r:embed="rId3">
              <a:extLst>
                <a:ext uri="{28A0092B-C50C-407E-A947-70E740481C1C}">
                  <a14:useLocalDpi xmlns:a14="http://schemas.microsoft.com/office/drawing/2010/main" val="0"/>
                </a:ext>
              </a:extLst>
            </a:blip>
            <a:srcRect/>
            <a:stretch>
              <a:fillRect/>
            </a:stretch>
          </a:blipFill>
        </p:grpSpPr>
        <p:sp>
          <p:nvSpPr>
            <p:cNvPr id="3" name="Freeform 3">
              <a:extLst>
                <a:ext uri="{FF2B5EF4-FFF2-40B4-BE49-F238E27FC236}">
                  <a16:creationId xmlns:a16="http://schemas.microsoft.com/office/drawing/2014/main" id="{85C9524E-7623-ADA0-3FA5-40A81EE93B98}"/>
                </a:ext>
              </a:extLst>
            </p:cNvPr>
            <p:cNvSpPr/>
            <p:nvPr/>
          </p:nvSpPr>
          <p:spPr>
            <a:xfrm>
              <a:off x="0" y="0"/>
              <a:ext cx="1378358" cy="1593725"/>
            </a:xfrm>
            <a:custGeom>
              <a:avLst/>
              <a:gdLst/>
              <a:ahLst/>
              <a:cxnLst/>
              <a:rect l="l" t="t" r="r" b="b"/>
              <a:pathLst>
                <a:path w="1378358" h="1593725">
                  <a:moveTo>
                    <a:pt x="0" y="0"/>
                  </a:moveTo>
                  <a:lnTo>
                    <a:pt x="1378358" y="0"/>
                  </a:lnTo>
                  <a:lnTo>
                    <a:pt x="1378358" y="1593725"/>
                  </a:lnTo>
                  <a:lnTo>
                    <a:pt x="0" y="1593725"/>
                  </a:lnTo>
                  <a:close/>
                </a:path>
              </a:pathLst>
            </a:custGeom>
            <a:grpFill/>
          </p:spPr>
          <p:txBody>
            <a:bodyPr/>
            <a:lstStyle/>
            <a:p>
              <a:endParaRPr lang="en-US"/>
            </a:p>
          </p:txBody>
        </p:sp>
      </p:grpSp>
      <p:sp>
        <p:nvSpPr>
          <p:cNvPr id="7" name="TextBox 7">
            <a:extLst>
              <a:ext uri="{FF2B5EF4-FFF2-40B4-BE49-F238E27FC236}">
                <a16:creationId xmlns:a16="http://schemas.microsoft.com/office/drawing/2014/main" id="{F0CE0B67-BF08-4747-096C-24C23F8A2D6B}"/>
              </a:ext>
            </a:extLst>
          </p:cNvPr>
          <p:cNvSpPr txBox="1"/>
          <p:nvPr/>
        </p:nvSpPr>
        <p:spPr>
          <a:xfrm>
            <a:off x="1028700" y="933450"/>
            <a:ext cx="7222931" cy="1729384"/>
          </a:xfrm>
          <a:prstGeom prst="rect">
            <a:avLst/>
          </a:prstGeom>
        </p:spPr>
        <p:txBody>
          <a:bodyPr lIns="0" tIns="0" rIns="0" bIns="0" rtlCol="0" anchor="t">
            <a:spAutoFit/>
          </a:bodyPr>
          <a:lstStyle/>
          <a:p>
            <a:pPr algn="l">
              <a:lnSpc>
                <a:spcPts val="7000"/>
              </a:lnSpc>
            </a:pPr>
            <a:r>
              <a:rPr lang="en-US" sz="5000" b="1">
                <a:solidFill>
                  <a:srgbClr val="FFFFFF"/>
                </a:solidFill>
                <a:latin typeface="Montserrat Semi-Bold"/>
                <a:ea typeface="Montserrat Semi-Bold"/>
                <a:cs typeface="Montserrat Semi-Bold"/>
                <a:sym typeface="Montserrat Semi-Bold"/>
              </a:rPr>
              <a:t>Use Case #3: International Spirits</a:t>
            </a:r>
          </a:p>
        </p:txBody>
      </p:sp>
      <p:sp>
        <p:nvSpPr>
          <p:cNvPr id="4" name="AutoShape 14">
            <a:extLst>
              <a:ext uri="{FF2B5EF4-FFF2-40B4-BE49-F238E27FC236}">
                <a16:creationId xmlns:a16="http://schemas.microsoft.com/office/drawing/2014/main" id="{CF1F7CEC-C866-4C16-9C07-D11191041454}"/>
              </a:ext>
            </a:extLst>
          </p:cNvPr>
          <p:cNvSpPr/>
          <p:nvPr/>
        </p:nvSpPr>
        <p:spPr>
          <a:xfrm>
            <a:off x="2916563" y="3002657"/>
            <a:ext cx="1749831" cy="19050"/>
          </a:xfrm>
          <a:prstGeom prst="line">
            <a:avLst/>
          </a:prstGeom>
          <a:ln w="57150" cap="flat">
            <a:solidFill>
              <a:srgbClr val="0093D0"/>
            </a:solidFill>
            <a:prstDash val="solid"/>
            <a:headEnd type="none" w="sm" len="sm"/>
            <a:tailEnd type="none" w="sm" len="sm"/>
          </a:ln>
        </p:spPr>
        <p:txBody>
          <a:bodyPr/>
          <a:lstStyle/>
          <a:p>
            <a:endParaRPr lang="en-US">
              <a:ln w="38100">
                <a:solidFill>
                  <a:schemeClr val="tx1"/>
                </a:solidFill>
              </a:ln>
            </a:endParaRPr>
          </a:p>
        </p:txBody>
      </p:sp>
      <p:sp>
        <p:nvSpPr>
          <p:cNvPr id="5" name="TextBox 7">
            <a:extLst>
              <a:ext uri="{FF2B5EF4-FFF2-40B4-BE49-F238E27FC236}">
                <a16:creationId xmlns:a16="http://schemas.microsoft.com/office/drawing/2014/main" id="{9CD0B4AD-328A-E21A-A6D1-613F436BE927}"/>
              </a:ext>
            </a:extLst>
          </p:cNvPr>
          <p:cNvSpPr txBox="1"/>
          <p:nvPr/>
        </p:nvSpPr>
        <p:spPr>
          <a:xfrm>
            <a:off x="1054930" y="3754304"/>
            <a:ext cx="7222931" cy="679450"/>
          </a:xfrm>
          <a:prstGeom prst="rect">
            <a:avLst/>
          </a:prstGeom>
        </p:spPr>
        <p:txBody>
          <a:bodyPr lIns="0" tIns="0" rIns="0" bIns="0" rtlCol="0" anchor="t">
            <a:spAutoFit/>
          </a:bodyPr>
          <a:lstStyle/>
          <a:p>
            <a:pPr>
              <a:lnSpc>
                <a:spcPts val="5599"/>
              </a:lnSpc>
              <a:spcBef>
                <a:spcPct val="0"/>
              </a:spcBef>
            </a:pPr>
            <a:r>
              <a:rPr lang="en-US" sz="3999" b="1">
                <a:solidFill>
                  <a:srgbClr val="FFFFFF"/>
                </a:solidFill>
                <a:effectLst>
                  <a:outerShdw blurRad="50800" dist="38100" dir="3600000" algn="tl" rotWithShape="0">
                    <a:srgbClr val="0093D0">
                      <a:alpha val="65000"/>
                    </a:srgbClr>
                  </a:outerShdw>
                </a:effectLst>
                <a:latin typeface="Century Gothic Paneuropean Bold"/>
                <a:cs typeface="Century Gothic Paneuropean Bold"/>
                <a:sym typeface="Century Gothic Paneuropean Bold"/>
              </a:rPr>
              <a:t>Operational Challenge</a:t>
            </a:r>
          </a:p>
        </p:txBody>
      </p:sp>
      <p:sp>
        <p:nvSpPr>
          <p:cNvPr id="6" name="TextBox 8">
            <a:extLst>
              <a:ext uri="{FF2B5EF4-FFF2-40B4-BE49-F238E27FC236}">
                <a16:creationId xmlns:a16="http://schemas.microsoft.com/office/drawing/2014/main" id="{BDEBF407-502A-0624-2420-13E629D6318A}"/>
              </a:ext>
            </a:extLst>
          </p:cNvPr>
          <p:cNvSpPr txBox="1"/>
          <p:nvPr/>
        </p:nvSpPr>
        <p:spPr>
          <a:xfrm>
            <a:off x="1054929" y="4616266"/>
            <a:ext cx="7222931" cy="1018292"/>
          </a:xfrm>
          <a:prstGeom prst="rect">
            <a:avLst/>
          </a:prstGeom>
        </p:spPr>
        <p:txBody>
          <a:bodyPr lIns="0" tIns="0" rIns="0" bIns="0" rtlCol="0" anchor="t">
            <a:spAutoFit/>
          </a:bodyPr>
          <a:lstStyle/>
          <a:p>
            <a:pPr>
              <a:lnSpc>
                <a:spcPts val="2620"/>
              </a:lnSpc>
            </a:pPr>
            <a:r>
              <a:rPr lang="en-US" sz="3200">
                <a:solidFill>
                  <a:srgbClr val="FFFFFF"/>
                </a:solidFill>
                <a:latin typeface="Montserrat"/>
                <a:ea typeface="Montserrat"/>
                <a:cs typeface="Montserrat"/>
                <a:sym typeface="Montserrat"/>
              </a:rPr>
              <a:t>Production sites and distribution networks span regions with inconsistent connectivity</a:t>
            </a:r>
          </a:p>
        </p:txBody>
      </p:sp>
      <p:sp>
        <p:nvSpPr>
          <p:cNvPr id="11" name="TextBox 4">
            <a:extLst>
              <a:ext uri="{FF2B5EF4-FFF2-40B4-BE49-F238E27FC236}">
                <a16:creationId xmlns:a16="http://schemas.microsoft.com/office/drawing/2014/main" id="{42202B84-DB9B-19F0-5B24-323126AC3CE4}"/>
              </a:ext>
            </a:extLst>
          </p:cNvPr>
          <p:cNvSpPr txBox="1"/>
          <p:nvPr/>
        </p:nvSpPr>
        <p:spPr>
          <a:xfrm>
            <a:off x="1054929" y="6532696"/>
            <a:ext cx="7222931" cy="679450"/>
          </a:xfrm>
          <a:prstGeom prst="rect">
            <a:avLst/>
          </a:prstGeom>
        </p:spPr>
        <p:txBody>
          <a:bodyPr lIns="0" tIns="0" rIns="0" bIns="0" rtlCol="0" anchor="t">
            <a:spAutoFit/>
          </a:bodyPr>
          <a:lstStyle/>
          <a:p>
            <a:pPr>
              <a:lnSpc>
                <a:spcPts val="5599"/>
              </a:lnSpc>
              <a:spcBef>
                <a:spcPct val="0"/>
              </a:spcBef>
            </a:pPr>
            <a:r>
              <a:rPr lang="en-US" sz="3999" b="1">
                <a:solidFill>
                  <a:srgbClr val="FFFFFF"/>
                </a:solidFill>
                <a:effectLst>
                  <a:outerShdw blurRad="50800" dist="38100" dir="3600000" algn="tl" rotWithShape="0">
                    <a:srgbClr val="0093D0">
                      <a:alpha val="65000"/>
                    </a:srgbClr>
                  </a:outerShdw>
                </a:effectLst>
                <a:latin typeface="Century Gothic Paneuropean Bold"/>
                <a:cs typeface="Century Gothic Paneuropean Bold"/>
                <a:sym typeface="Century Gothic Paneuropean Bold"/>
              </a:rPr>
              <a:t>Satellite Value</a:t>
            </a:r>
          </a:p>
        </p:txBody>
      </p:sp>
      <p:sp>
        <p:nvSpPr>
          <p:cNvPr id="12" name="TextBox 5">
            <a:extLst>
              <a:ext uri="{FF2B5EF4-FFF2-40B4-BE49-F238E27FC236}">
                <a16:creationId xmlns:a16="http://schemas.microsoft.com/office/drawing/2014/main" id="{F51CB56A-ACC9-F4C3-F28E-8BFFA0DAB08C}"/>
              </a:ext>
            </a:extLst>
          </p:cNvPr>
          <p:cNvSpPr txBox="1"/>
          <p:nvPr/>
        </p:nvSpPr>
        <p:spPr>
          <a:xfrm>
            <a:off x="1054929" y="7442743"/>
            <a:ext cx="7222931" cy="1018292"/>
          </a:xfrm>
          <a:prstGeom prst="rect">
            <a:avLst/>
          </a:prstGeom>
        </p:spPr>
        <p:txBody>
          <a:bodyPr lIns="0" tIns="0" rIns="0" bIns="0" rtlCol="0" anchor="t">
            <a:spAutoFit/>
          </a:bodyPr>
          <a:lstStyle/>
          <a:p>
            <a:pPr algn="l">
              <a:lnSpc>
                <a:spcPts val="2620"/>
              </a:lnSpc>
            </a:pPr>
            <a:r>
              <a:rPr lang="en-US" sz="3200">
                <a:solidFill>
                  <a:srgbClr val="FFFFFF"/>
                </a:solidFill>
                <a:latin typeface="Montserrat"/>
                <a:ea typeface="Montserrat"/>
                <a:cs typeface="Montserrat"/>
                <a:sym typeface="Montserrat"/>
              </a:rPr>
              <a:t>Ensures continuous access to production analytics and supply chain systems</a:t>
            </a:r>
          </a:p>
        </p:txBody>
      </p:sp>
    </p:spTree>
    <p:extLst>
      <p:ext uri="{BB962C8B-B14F-4D97-AF65-F5344CB8AC3E}">
        <p14:creationId xmlns:p14="http://schemas.microsoft.com/office/powerpoint/2010/main" val="127997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1F305B">
                <a:alpha val="100000"/>
              </a:srgbClr>
            </a:gs>
            <a:gs pos="100000">
              <a:srgbClr val="000000">
                <a:alpha val="100000"/>
              </a:srgbClr>
            </a:gs>
          </a:gsLst>
          <a:lin ang="5400000"/>
        </a:gradFill>
        <a:effectLst/>
      </p:bgPr>
    </p:bg>
    <p:spTree>
      <p:nvGrpSpPr>
        <p:cNvPr id="1" name=""/>
        <p:cNvGrpSpPr/>
        <p:nvPr/>
      </p:nvGrpSpPr>
      <p:grpSpPr>
        <a:xfrm>
          <a:off x="0" y="0"/>
          <a:ext cx="0" cy="0"/>
          <a:chOff x="0" y="0"/>
          <a:chExt cx="0" cy="0"/>
        </a:xfrm>
      </p:grpSpPr>
      <p:sp>
        <p:nvSpPr>
          <p:cNvPr id="12" name="TextBox 12"/>
          <p:cNvSpPr txBox="1"/>
          <p:nvPr/>
        </p:nvSpPr>
        <p:spPr>
          <a:xfrm>
            <a:off x="1028700" y="933450"/>
            <a:ext cx="12243955" cy="1729384"/>
          </a:xfrm>
          <a:prstGeom prst="rect">
            <a:avLst/>
          </a:prstGeom>
        </p:spPr>
        <p:txBody>
          <a:bodyPr wrap="square" lIns="0" tIns="0" rIns="0" bIns="0" rtlCol="0" anchor="t">
            <a:spAutoFit/>
          </a:bodyPr>
          <a:lstStyle/>
          <a:p>
            <a:pPr algn="l">
              <a:lnSpc>
                <a:spcPts val="7000"/>
              </a:lnSpc>
            </a:pPr>
            <a:r>
              <a:rPr lang="en-US" sz="5000" b="1">
                <a:solidFill>
                  <a:srgbClr val="FFFFFF"/>
                </a:solidFill>
                <a:latin typeface="Montserrat Semi-Bold"/>
                <a:ea typeface="Montserrat Semi-Bold"/>
                <a:cs typeface="Montserrat Semi-Bold"/>
                <a:sym typeface="Montserrat Semi-Bold"/>
              </a:rPr>
              <a:t>When Should You Consider Satellite a Priority Connectivity Solution?</a:t>
            </a:r>
          </a:p>
        </p:txBody>
      </p:sp>
      <p:sp>
        <p:nvSpPr>
          <p:cNvPr id="13" name="AutoShape 14">
            <a:extLst>
              <a:ext uri="{FF2B5EF4-FFF2-40B4-BE49-F238E27FC236}">
                <a16:creationId xmlns:a16="http://schemas.microsoft.com/office/drawing/2014/main" id="{85B46B1A-D47A-2CE4-16F1-EC50C5C36807}"/>
              </a:ext>
            </a:extLst>
          </p:cNvPr>
          <p:cNvSpPr/>
          <p:nvPr/>
        </p:nvSpPr>
        <p:spPr>
          <a:xfrm flipV="1">
            <a:off x="-368071" y="9334500"/>
            <a:ext cx="18920685" cy="0"/>
          </a:xfrm>
          <a:prstGeom prst="line">
            <a:avLst/>
          </a:prstGeom>
          <a:ln w="9525" cap="flat">
            <a:solidFill>
              <a:srgbClr val="FFFFFF"/>
            </a:solidFill>
            <a:prstDash val="solid"/>
            <a:headEnd type="none" w="sm" len="sm"/>
            <a:tailEnd type="none" w="sm" len="sm"/>
          </a:ln>
        </p:spPr>
        <p:txBody>
          <a:bodyPr/>
          <a:lstStyle/>
          <a:p>
            <a:endParaRPr lang="en-US"/>
          </a:p>
        </p:txBody>
      </p:sp>
      <p:grpSp>
        <p:nvGrpSpPr>
          <p:cNvPr id="14" name="Group 15">
            <a:extLst>
              <a:ext uri="{FF2B5EF4-FFF2-40B4-BE49-F238E27FC236}">
                <a16:creationId xmlns:a16="http://schemas.microsoft.com/office/drawing/2014/main" id="{EEFD12D7-80FF-289A-23AD-CC6AC556801D}"/>
              </a:ext>
            </a:extLst>
          </p:cNvPr>
          <p:cNvGrpSpPr/>
          <p:nvPr/>
        </p:nvGrpSpPr>
        <p:grpSpPr>
          <a:xfrm rot="-10800000" flipV="1">
            <a:off x="-27497" y="9330690"/>
            <a:ext cx="8501204" cy="45719"/>
            <a:chOff x="0" y="0"/>
            <a:chExt cx="3683480" cy="12543"/>
          </a:xfrm>
        </p:grpSpPr>
        <p:sp>
          <p:nvSpPr>
            <p:cNvPr id="15" name="Freeform 16">
              <a:extLst>
                <a:ext uri="{FF2B5EF4-FFF2-40B4-BE49-F238E27FC236}">
                  <a16:creationId xmlns:a16="http://schemas.microsoft.com/office/drawing/2014/main" id="{A1112834-4004-5458-7218-CBF18316D2F3}"/>
                </a:ext>
              </a:extLst>
            </p:cNvPr>
            <p:cNvSpPr/>
            <p:nvPr/>
          </p:nvSpPr>
          <p:spPr>
            <a:xfrm>
              <a:off x="0" y="0"/>
              <a:ext cx="3683481" cy="12543"/>
            </a:xfrm>
            <a:custGeom>
              <a:avLst/>
              <a:gdLst/>
              <a:ahLst/>
              <a:cxnLst/>
              <a:rect l="l" t="t" r="r" b="b"/>
              <a:pathLst>
                <a:path w="3683481" h="12543">
                  <a:moveTo>
                    <a:pt x="6272" y="0"/>
                  </a:moveTo>
                  <a:lnTo>
                    <a:pt x="3677209" y="0"/>
                  </a:lnTo>
                  <a:cubicBezTo>
                    <a:pt x="3678872" y="0"/>
                    <a:pt x="3680468" y="661"/>
                    <a:pt x="3681644" y="1837"/>
                  </a:cubicBezTo>
                  <a:cubicBezTo>
                    <a:pt x="3682820" y="3013"/>
                    <a:pt x="3683481" y="4608"/>
                    <a:pt x="3683481" y="6272"/>
                  </a:cubicBezTo>
                  <a:lnTo>
                    <a:pt x="3683481" y="6272"/>
                  </a:lnTo>
                  <a:cubicBezTo>
                    <a:pt x="3683481" y="7935"/>
                    <a:pt x="3682820" y="9530"/>
                    <a:pt x="3681644" y="10706"/>
                  </a:cubicBezTo>
                  <a:cubicBezTo>
                    <a:pt x="3680468" y="11882"/>
                    <a:pt x="3678872" y="12543"/>
                    <a:pt x="3677209" y="12543"/>
                  </a:cubicBezTo>
                  <a:lnTo>
                    <a:pt x="6272" y="12543"/>
                  </a:lnTo>
                  <a:cubicBezTo>
                    <a:pt x="4608" y="12543"/>
                    <a:pt x="3013" y="11882"/>
                    <a:pt x="1837" y="10706"/>
                  </a:cubicBezTo>
                  <a:cubicBezTo>
                    <a:pt x="661" y="9530"/>
                    <a:pt x="0" y="7935"/>
                    <a:pt x="0" y="6272"/>
                  </a:cubicBezTo>
                  <a:lnTo>
                    <a:pt x="0" y="6272"/>
                  </a:lnTo>
                  <a:cubicBezTo>
                    <a:pt x="0" y="4608"/>
                    <a:pt x="661" y="3013"/>
                    <a:pt x="1837" y="1837"/>
                  </a:cubicBezTo>
                  <a:cubicBezTo>
                    <a:pt x="3013" y="661"/>
                    <a:pt x="4608" y="0"/>
                    <a:pt x="6272" y="0"/>
                  </a:cubicBezTo>
                  <a:close/>
                </a:path>
              </a:pathLst>
            </a:custGeom>
            <a:solidFill>
              <a:srgbClr val="FFFFFF"/>
            </a:solidFill>
          </p:spPr>
          <p:txBody>
            <a:bodyPr/>
            <a:lstStyle/>
            <a:p>
              <a:endParaRPr lang="en-US"/>
            </a:p>
          </p:txBody>
        </p:sp>
        <p:sp>
          <p:nvSpPr>
            <p:cNvPr id="16" name="TextBox 17">
              <a:extLst>
                <a:ext uri="{FF2B5EF4-FFF2-40B4-BE49-F238E27FC236}">
                  <a16:creationId xmlns:a16="http://schemas.microsoft.com/office/drawing/2014/main" id="{76CF1383-27A6-B6FD-7239-832816948573}"/>
                </a:ext>
              </a:extLst>
            </p:cNvPr>
            <p:cNvSpPr txBox="1"/>
            <p:nvPr/>
          </p:nvSpPr>
          <p:spPr>
            <a:xfrm>
              <a:off x="0" y="-57150"/>
              <a:ext cx="3683480" cy="69693"/>
            </a:xfrm>
            <a:prstGeom prst="rect">
              <a:avLst/>
            </a:prstGeom>
          </p:spPr>
          <p:txBody>
            <a:bodyPr lIns="50800" tIns="50800" rIns="50800" bIns="50800" rtlCol="0" anchor="ctr"/>
            <a:lstStyle/>
            <a:p>
              <a:pPr algn="ctr">
                <a:lnSpc>
                  <a:spcPts val="3610"/>
                </a:lnSpc>
              </a:pPr>
              <a:endParaRPr/>
            </a:p>
          </p:txBody>
        </p:sp>
      </p:grpSp>
      <p:grpSp>
        <p:nvGrpSpPr>
          <p:cNvPr id="17" name="Group 21">
            <a:extLst>
              <a:ext uri="{FF2B5EF4-FFF2-40B4-BE49-F238E27FC236}">
                <a16:creationId xmlns:a16="http://schemas.microsoft.com/office/drawing/2014/main" id="{C444E967-B029-BC73-A24D-4AB74F516748}"/>
              </a:ext>
            </a:extLst>
          </p:cNvPr>
          <p:cNvGrpSpPr/>
          <p:nvPr/>
        </p:nvGrpSpPr>
        <p:grpSpPr>
          <a:xfrm>
            <a:off x="4024314" y="9265895"/>
            <a:ext cx="188568" cy="188568"/>
            <a:chOff x="0" y="0"/>
            <a:chExt cx="812800" cy="812800"/>
          </a:xfrm>
        </p:grpSpPr>
        <p:sp>
          <p:nvSpPr>
            <p:cNvPr id="18" name="Freeform 22">
              <a:extLst>
                <a:ext uri="{FF2B5EF4-FFF2-40B4-BE49-F238E27FC236}">
                  <a16:creationId xmlns:a16="http://schemas.microsoft.com/office/drawing/2014/main" id="{CCD9383A-75B7-9E12-0641-B1708BC1EAF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9" name="TextBox 23">
              <a:extLst>
                <a:ext uri="{FF2B5EF4-FFF2-40B4-BE49-F238E27FC236}">
                  <a16:creationId xmlns:a16="http://schemas.microsoft.com/office/drawing/2014/main" id="{4BC8F1B6-55B4-0CBC-B61F-BF4098ECECAB}"/>
                </a:ext>
              </a:extLst>
            </p:cNvPr>
            <p:cNvSpPr txBox="1"/>
            <p:nvPr/>
          </p:nvSpPr>
          <p:spPr>
            <a:xfrm>
              <a:off x="76200" y="19050"/>
              <a:ext cx="660400" cy="717550"/>
            </a:xfrm>
            <a:prstGeom prst="rect">
              <a:avLst/>
            </a:prstGeom>
          </p:spPr>
          <p:txBody>
            <a:bodyPr lIns="50800" tIns="50800" rIns="50800" bIns="50800" rtlCol="0" anchor="ctr"/>
            <a:lstStyle/>
            <a:p>
              <a:pPr algn="ctr">
                <a:lnSpc>
                  <a:spcPts val="3610"/>
                </a:lnSpc>
              </a:pPr>
              <a:endParaRPr/>
            </a:p>
          </p:txBody>
        </p:sp>
      </p:grpSp>
      <p:grpSp>
        <p:nvGrpSpPr>
          <p:cNvPr id="20" name="Group 21">
            <a:extLst>
              <a:ext uri="{FF2B5EF4-FFF2-40B4-BE49-F238E27FC236}">
                <a16:creationId xmlns:a16="http://schemas.microsoft.com/office/drawing/2014/main" id="{A103B517-D6C8-370A-2D26-D3B7EFEFA71D}"/>
              </a:ext>
            </a:extLst>
          </p:cNvPr>
          <p:cNvGrpSpPr/>
          <p:nvPr/>
        </p:nvGrpSpPr>
        <p:grpSpPr>
          <a:xfrm>
            <a:off x="8388262" y="9265895"/>
            <a:ext cx="188568" cy="188568"/>
            <a:chOff x="0" y="0"/>
            <a:chExt cx="812800" cy="812800"/>
          </a:xfrm>
        </p:grpSpPr>
        <p:sp>
          <p:nvSpPr>
            <p:cNvPr id="21" name="Freeform 22">
              <a:extLst>
                <a:ext uri="{FF2B5EF4-FFF2-40B4-BE49-F238E27FC236}">
                  <a16:creationId xmlns:a16="http://schemas.microsoft.com/office/drawing/2014/main" id="{DED9DF69-57C1-06B7-A8F7-9C32D00F137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2" name="TextBox 23">
              <a:extLst>
                <a:ext uri="{FF2B5EF4-FFF2-40B4-BE49-F238E27FC236}">
                  <a16:creationId xmlns:a16="http://schemas.microsoft.com/office/drawing/2014/main" id="{14419344-DB9A-59C5-D985-E7130E8EB258}"/>
                </a:ext>
              </a:extLst>
            </p:cNvPr>
            <p:cNvSpPr txBox="1"/>
            <p:nvPr/>
          </p:nvSpPr>
          <p:spPr>
            <a:xfrm>
              <a:off x="76200" y="19050"/>
              <a:ext cx="660400" cy="717550"/>
            </a:xfrm>
            <a:prstGeom prst="rect">
              <a:avLst/>
            </a:prstGeom>
          </p:spPr>
          <p:txBody>
            <a:bodyPr lIns="50800" tIns="50800" rIns="50800" bIns="50800" rtlCol="0" anchor="ctr"/>
            <a:lstStyle/>
            <a:p>
              <a:pPr algn="ctr">
                <a:lnSpc>
                  <a:spcPts val="3610"/>
                </a:lnSpc>
              </a:pPr>
              <a:endParaRPr/>
            </a:p>
          </p:txBody>
        </p:sp>
      </p:grpSp>
      <p:grpSp>
        <p:nvGrpSpPr>
          <p:cNvPr id="23" name="Group 21">
            <a:extLst>
              <a:ext uri="{FF2B5EF4-FFF2-40B4-BE49-F238E27FC236}">
                <a16:creationId xmlns:a16="http://schemas.microsoft.com/office/drawing/2014/main" id="{588D0413-73FB-25AA-C749-9D1234C756C4}"/>
              </a:ext>
            </a:extLst>
          </p:cNvPr>
          <p:cNvGrpSpPr/>
          <p:nvPr/>
        </p:nvGrpSpPr>
        <p:grpSpPr>
          <a:xfrm>
            <a:off x="250924" y="9265895"/>
            <a:ext cx="188568" cy="188568"/>
            <a:chOff x="0" y="0"/>
            <a:chExt cx="812800" cy="812800"/>
          </a:xfrm>
        </p:grpSpPr>
        <p:sp>
          <p:nvSpPr>
            <p:cNvPr id="24" name="Freeform 22">
              <a:extLst>
                <a:ext uri="{FF2B5EF4-FFF2-40B4-BE49-F238E27FC236}">
                  <a16:creationId xmlns:a16="http://schemas.microsoft.com/office/drawing/2014/main" id="{97CF7FD2-3922-FD2D-4E37-1254BA04640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5" name="TextBox 23">
              <a:extLst>
                <a:ext uri="{FF2B5EF4-FFF2-40B4-BE49-F238E27FC236}">
                  <a16:creationId xmlns:a16="http://schemas.microsoft.com/office/drawing/2014/main" id="{823D0CD8-2630-0F4B-E11D-0928B03111B0}"/>
                </a:ext>
              </a:extLst>
            </p:cNvPr>
            <p:cNvSpPr txBox="1"/>
            <p:nvPr/>
          </p:nvSpPr>
          <p:spPr>
            <a:xfrm>
              <a:off x="76200" y="19050"/>
              <a:ext cx="660400" cy="717550"/>
            </a:xfrm>
            <a:prstGeom prst="rect">
              <a:avLst/>
            </a:prstGeom>
          </p:spPr>
          <p:txBody>
            <a:bodyPr lIns="50800" tIns="50800" rIns="50800" bIns="50800" rtlCol="0" anchor="ctr"/>
            <a:lstStyle/>
            <a:p>
              <a:pPr algn="ctr">
                <a:lnSpc>
                  <a:spcPts val="3610"/>
                </a:lnSpc>
              </a:pPr>
              <a:endParaRPr/>
            </a:p>
          </p:txBody>
        </p:sp>
      </p:grpSp>
      <p:sp>
        <p:nvSpPr>
          <p:cNvPr id="27" name="TextBox 6">
            <a:extLst>
              <a:ext uri="{FF2B5EF4-FFF2-40B4-BE49-F238E27FC236}">
                <a16:creationId xmlns:a16="http://schemas.microsoft.com/office/drawing/2014/main" id="{FBA5CB81-9763-BA99-BEDA-1A0E9D9BB211}"/>
              </a:ext>
            </a:extLst>
          </p:cNvPr>
          <p:cNvSpPr txBox="1"/>
          <p:nvPr/>
        </p:nvSpPr>
        <p:spPr>
          <a:xfrm>
            <a:off x="1028699" y="5411208"/>
            <a:ext cx="4321479" cy="1388970"/>
          </a:xfrm>
          <a:prstGeom prst="rect">
            <a:avLst/>
          </a:prstGeom>
        </p:spPr>
        <p:txBody>
          <a:bodyPr lIns="0" tIns="0" rIns="0" bIns="0" rtlCol="0" anchor="t">
            <a:spAutoFit/>
          </a:bodyPr>
          <a:lstStyle/>
          <a:p>
            <a:pPr algn="ctr">
              <a:lnSpc>
                <a:spcPts val="5599"/>
              </a:lnSpc>
            </a:pPr>
            <a:r>
              <a:rPr lang="en-US" sz="3999" b="1">
                <a:solidFill>
                  <a:srgbClr val="FFFFFF"/>
                </a:solidFill>
                <a:effectLst>
                  <a:outerShdw blurRad="50800" dist="38100" dir="3600000" algn="tl" rotWithShape="0">
                    <a:srgbClr val="0093D0">
                      <a:alpha val="65000"/>
                    </a:srgbClr>
                  </a:outerShdw>
                </a:effectLst>
                <a:latin typeface="Century Gothic Paneuropean Bold"/>
                <a:ea typeface="Century Gothic Paneuropean Bold"/>
                <a:cs typeface="Century Gothic Paneuropean Bold"/>
                <a:sym typeface="Century Gothic Paneuropean Bold"/>
              </a:rPr>
              <a:t>1. Challenging Geography</a:t>
            </a:r>
          </a:p>
        </p:txBody>
      </p:sp>
      <p:sp>
        <p:nvSpPr>
          <p:cNvPr id="30" name="TextBox 9">
            <a:extLst>
              <a:ext uri="{FF2B5EF4-FFF2-40B4-BE49-F238E27FC236}">
                <a16:creationId xmlns:a16="http://schemas.microsoft.com/office/drawing/2014/main" id="{45943126-E6EA-E2AC-9C85-87986C18FFB8}"/>
              </a:ext>
            </a:extLst>
          </p:cNvPr>
          <p:cNvSpPr txBox="1"/>
          <p:nvPr/>
        </p:nvSpPr>
        <p:spPr>
          <a:xfrm>
            <a:off x="12893560" y="5411208"/>
            <a:ext cx="4365739" cy="1388970"/>
          </a:xfrm>
          <a:prstGeom prst="rect">
            <a:avLst/>
          </a:prstGeom>
        </p:spPr>
        <p:txBody>
          <a:bodyPr lIns="0" tIns="0" rIns="0" bIns="0" rtlCol="0" anchor="t">
            <a:spAutoFit/>
          </a:bodyPr>
          <a:lstStyle/>
          <a:p>
            <a:pPr algn="ctr">
              <a:lnSpc>
                <a:spcPts val="5599"/>
              </a:lnSpc>
              <a:spcBef>
                <a:spcPct val="0"/>
              </a:spcBef>
            </a:pPr>
            <a:r>
              <a:rPr lang="en-US" sz="3999" b="1">
                <a:solidFill>
                  <a:srgbClr val="FFFFFF"/>
                </a:solidFill>
                <a:effectLst>
                  <a:outerShdw blurRad="50800" dist="38100" dir="3600000" algn="tl" rotWithShape="0">
                    <a:srgbClr val="0093D0">
                      <a:alpha val="65000"/>
                    </a:srgbClr>
                  </a:outerShdw>
                </a:effectLst>
                <a:latin typeface="Century Gothic Paneuropean Bold"/>
                <a:cs typeface="Century Gothic Paneuropean Bold"/>
                <a:sym typeface="Century Gothic Paneuropean Bold"/>
              </a:rPr>
              <a:t>3. Limited Fiber Footprint</a:t>
            </a:r>
          </a:p>
        </p:txBody>
      </p:sp>
      <p:sp>
        <p:nvSpPr>
          <p:cNvPr id="34" name="TextBox 12">
            <a:extLst>
              <a:ext uri="{FF2B5EF4-FFF2-40B4-BE49-F238E27FC236}">
                <a16:creationId xmlns:a16="http://schemas.microsoft.com/office/drawing/2014/main" id="{7BFAAD40-E9BF-4933-60A9-27045D2BC7CC}"/>
              </a:ext>
            </a:extLst>
          </p:cNvPr>
          <p:cNvSpPr txBox="1"/>
          <p:nvPr/>
        </p:nvSpPr>
        <p:spPr>
          <a:xfrm>
            <a:off x="6983260" y="5411208"/>
            <a:ext cx="4321479" cy="1388970"/>
          </a:xfrm>
          <a:prstGeom prst="rect">
            <a:avLst/>
          </a:prstGeom>
        </p:spPr>
        <p:txBody>
          <a:bodyPr lIns="0" tIns="0" rIns="0" bIns="0" rtlCol="0" anchor="t">
            <a:spAutoFit/>
          </a:bodyPr>
          <a:lstStyle/>
          <a:p>
            <a:pPr lvl="0" indent="0" algn="ctr">
              <a:lnSpc>
                <a:spcPts val="5599"/>
              </a:lnSpc>
              <a:spcBef>
                <a:spcPct val="0"/>
              </a:spcBef>
            </a:pPr>
            <a:r>
              <a:rPr lang="en-US" sz="3999" b="1">
                <a:solidFill>
                  <a:srgbClr val="FFFFFF"/>
                </a:solidFill>
                <a:effectLst>
                  <a:outerShdw blurRad="50800" dist="38100" dir="3600000" algn="tl" rotWithShape="0">
                    <a:srgbClr val="0093D0">
                      <a:alpha val="65000"/>
                    </a:srgbClr>
                  </a:outerShdw>
                </a:effectLst>
                <a:latin typeface="Century Gothic Paneuropean Bold"/>
                <a:cs typeface="Century Gothic Paneuropean Bold"/>
                <a:sym typeface="Century Gothic Paneuropean Bold"/>
              </a:rPr>
              <a:t>2. Exorbitant Downtime Costs</a:t>
            </a:r>
          </a:p>
        </p:txBody>
      </p:sp>
      <p:sp>
        <p:nvSpPr>
          <p:cNvPr id="37" name="Freeform 3">
            <a:extLst>
              <a:ext uri="{FF2B5EF4-FFF2-40B4-BE49-F238E27FC236}">
                <a16:creationId xmlns:a16="http://schemas.microsoft.com/office/drawing/2014/main" id="{FCBD7447-010C-2BBF-BD60-ACCA654CC56E}"/>
              </a:ext>
            </a:extLst>
          </p:cNvPr>
          <p:cNvSpPr/>
          <p:nvPr/>
        </p:nvSpPr>
        <p:spPr>
          <a:xfrm>
            <a:off x="13719580" y="110836"/>
            <a:ext cx="4321480" cy="431119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dpi="0" rotWithShape="1">
            <a:blip r:embed="rId3">
              <a:extLst>
                <a:ext uri="{28A0092B-C50C-407E-A947-70E740481C1C}">
                  <a14:useLocalDpi xmlns:a14="http://schemas.microsoft.com/office/drawing/2010/main" val="0"/>
                </a:ext>
              </a:extLst>
            </a:blip>
            <a:srcRect/>
            <a:stretch>
              <a:fillRect l="-55880" t="570" r="-33320" b="-570"/>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1F305B">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C8829C16-158F-556F-717B-0DD941F0C16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E0B07AD-E835-EC71-FFE3-B2CC5A658AD4}"/>
              </a:ext>
            </a:extLst>
          </p:cNvPr>
          <p:cNvSpPr txBox="1"/>
          <p:nvPr/>
        </p:nvSpPr>
        <p:spPr>
          <a:xfrm>
            <a:off x="1122218" y="3712339"/>
            <a:ext cx="16043562" cy="2862322"/>
          </a:xfrm>
          <a:prstGeom prst="rect">
            <a:avLst/>
          </a:prstGeom>
          <a:noFill/>
        </p:spPr>
        <p:txBody>
          <a:bodyPr wrap="square" rtlCol="0">
            <a:spAutoFit/>
          </a:bodyPr>
          <a:lstStyle/>
          <a:p>
            <a:pPr algn="ctr"/>
            <a:r>
              <a:rPr lang="en-US" sz="6000">
                <a:solidFill>
                  <a:schemeClr val="bg1"/>
                </a:solidFill>
                <a:latin typeface="Montserrat SemiBold" panose="00000700000000000000" pitchFamily="2" charset="0"/>
              </a:rPr>
              <a:t>Satellite isn’t the future because it’s in space. It’s the future because it works, even when everything else doesn’t.</a:t>
            </a:r>
          </a:p>
        </p:txBody>
      </p:sp>
      <p:pic>
        <p:nvPicPr>
          <p:cNvPr id="3" name="Picture 2">
            <a:extLst>
              <a:ext uri="{FF2B5EF4-FFF2-40B4-BE49-F238E27FC236}">
                <a16:creationId xmlns:a16="http://schemas.microsoft.com/office/drawing/2014/main" id="{8529AC90-7B21-9F9E-E562-0A0CF9169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4536" y="8506690"/>
            <a:ext cx="4718928" cy="1210869"/>
          </a:xfrm>
          <a:prstGeom prst="rect">
            <a:avLst/>
          </a:prstGeom>
        </p:spPr>
      </p:pic>
    </p:spTree>
    <p:extLst>
      <p:ext uri="{BB962C8B-B14F-4D97-AF65-F5344CB8AC3E}">
        <p14:creationId xmlns:p14="http://schemas.microsoft.com/office/powerpoint/2010/main" val="665568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CD388D-B80C-744E-5D5F-914B4C1D965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43" y="643"/>
            <a:ext cx="18285714" cy="10285714"/>
          </a:xfrm>
          <a:prstGeom prst="rect">
            <a:avLst/>
          </a:prstGeom>
        </p:spPr>
      </p:pic>
      <p:sp>
        <p:nvSpPr>
          <p:cNvPr id="4" name="TextBox 4">
            <a:extLst>
              <a:ext uri="{FF2B5EF4-FFF2-40B4-BE49-F238E27FC236}">
                <a16:creationId xmlns:a16="http://schemas.microsoft.com/office/drawing/2014/main" id="{61A3BEF9-62E1-957F-3C86-C9870A6FEFE6}"/>
              </a:ext>
            </a:extLst>
          </p:cNvPr>
          <p:cNvSpPr txBox="1"/>
          <p:nvPr/>
        </p:nvSpPr>
        <p:spPr>
          <a:xfrm>
            <a:off x="224589" y="772390"/>
            <a:ext cx="17838821" cy="857029"/>
          </a:xfrm>
          <a:prstGeom prst="rect">
            <a:avLst/>
          </a:prstGeom>
        </p:spPr>
        <p:txBody>
          <a:bodyPr wrap="square" lIns="0" tIns="0" rIns="0" bIns="0" rtlCol="0" anchor="t">
            <a:spAutoFit/>
          </a:bodyPr>
          <a:lstStyle/>
          <a:p>
            <a:pPr algn="ctr">
              <a:lnSpc>
                <a:spcPts val="7000"/>
              </a:lnSpc>
            </a:pPr>
            <a:r>
              <a:rPr lang="en-US" sz="5400" b="1">
                <a:solidFill>
                  <a:srgbClr val="FFFFFF"/>
                </a:solidFill>
                <a:latin typeface="Montserrat Semi-Bold"/>
                <a:ea typeface="Montserrat Semi-Bold"/>
                <a:cs typeface="Montserrat Semi-Bold"/>
                <a:sym typeface="Montserrat Semi-Bold"/>
              </a:rPr>
              <a:t>Next Steps: Getting Engaged with Advantage</a:t>
            </a:r>
          </a:p>
        </p:txBody>
      </p:sp>
      <p:grpSp>
        <p:nvGrpSpPr>
          <p:cNvPr id="11" name="Group 10">
            <a:extLst>
              <a:ext uri="{FF2B5EF4-FFF2-40B4-BE49-F238E27FC236}">
                <a16:creationId xmlns:a16="http://schemas.microsoft.com/office/drawing/2014/main" id="{650755F3-3FC9-CB9F-7509-88861B1A0180}"/>
              </a:ext>
            </a:extLst>
          </p:cNvPr>
          <p:cNvGrpSpPr/>
          <p:nvPr/>
        </p:nvGrpSpPr>
        <p:grpSpPr>
          <a:xfrm>
            <a:off x="1054929" y="2396234"/>
            <a:ext cx="9356397" cy="1880254"/>
            <a:chOff x="1054929" y="2396234"/>
            <a:chExt cx="9356397" cy="1880254"/>
          </a:xfrm>
        </p:grpSpPr>
        <p:sp>
          <p:nvSpPr>
            <p:cNvPr id="5" name="TextBox 7">
              <a:extLst>
                <a:ext uri="{FF2B5EF4-FFF2-40B4-BE49-F238E27FC236}">
                  <a16:creationId xmlns:a16="http://schemas.microsoft.com/office/drawing/2014/main" id="{5735BF1D-CCA3-3D0F-3D33-0D8D6F10E618}"/>
                </a:ext>
              </a:extLst>
            </p:cNvPr>
            <p:cNvSpPr txBox="1"/>
            <p:nvPr/>
          </p:nvSpPr>
          <p:spPr>
            <a:xfrm>
              <a:off x="1054930" y="2396234"/>
              <a:ext cx="7222931" cy="679450"/>
            </a:xfrm>
            <a:prstGeom prst="rect">
              <a:avLst/>
            </a:prstGeom>
          </p:spPr>
          <p:txBody>
            <a:bodyPr lIns="0" tIns="0" rIns="0" bIns="0" rtlCol="0" anchor="t">
              <a:spAutoFit/>
            </a:bodyPr>
            <a:lstStyle/>
            <a:p>
              <a:pPr>
                <a:lnSpc>
                  <a:spcPts val="5599"/>
                </a:lnSpc>
                <a:spcBef>
                  <a:spcPct val="0"/>
                </a:spcBef>
              </a:pPr>
              <a:r>
                <a:rPr lang="en-US" sz="3600" b="1">
                  <a:solidFill>
                    <a:srgbClr val="FFFFFF"/>
                  </a:solidFill>
                  <a:effectLst>
                    <a:outerShdw blurRad="50800" dist="38100" dir="3600000" algn="tl" rotWithShape="0">
                      <a:srgbClr val="0093D0">
                        <a:alpha val="65000"/>
                      </a:srgbClr>
                    </a:outerShdw>
                  </a:effectLst>
                  <a:latin typeface="Century Gothic Paneuropean Bold"/>
                  <a:cs typeface="Century Gothic Paneuropean Bold"/>
                  <a:sym typeface="Century Gothic Paneuropean Bold"/>
                </a:rPr>
                <a:t>1. Zero-Cost Business Case</a:t>
              </a:r>
            </a:p>
          </p:txBody>
        </p:sp>
        <p:sp>
          <p:nvSpPr>
            <p:cNvPr id="6" name="TextBox 8">
              <a:extLst>
                <a:ext uri="{FF2B5EF4-FFF2-40B4-BE49-F238E27FC236}">
                  <a16:creationId xmlns:a16="http://schemas.microsoft.com/office/drawing/2014/main" id="{E6396C5E-C163-614E-B73E-E0BBBFF2C3AD}"/>
                </a:ext>
              </a:extLst>
            </p:cNvPr>
            <p:cNvSpPr txBox="1"/>
            <p:nvPr/>
          </p:nvSpPr>
          <p:spPr>
            <a:xfrm>
              <a:off x="1054929" y="3258196"/>
              <a:ext cx="9356397" cy="1018292"/>
            </a:xfrm>
            <a:prstGeom prst="rect">
              <a:avLst/>
            </a:prstGeom>
          </p:spPr>
          <p:txBody>
            <a:bodyPr wrap="square" lIns="0" tIns="0" rIns="0" bIns="0" rtlCol="0" anchor="t">
              <a:spAutoFit/>
            </a:bodyPr>
            <a:lstStyle/>
            <a:p>
              <a:pPr>
                <a:lnSpc>
                  <a:spcPts val="2620"/>
                </a:lnSpc>
              </a:pPr>
              <a:r>
                <a:rPr lang="en-US" sz="2800">
                  <a:solidFill>
                    <a:srgbClr val="FFFFFF"/>
                  </a:solidFill>
                  <a:latin typeface="Montserrat"/>
                  <a:ea typeface="Montserrat"/>
                  <a:cs typeface="Montserrat"/>
                  <a:sym typeface="Montserrat"/>
                </a:rPr>
                <a:t>We’ll build a tailored roadmap that optimizes savings and improvement across your global network and infrastructure.</a:t>
              </a:r>
            </a:p>
          </p:txBody>
        </p:sp>
      </p:grpSp>
      <p:grpSp>
        <p:nvGrpSpPr>
          <p:cNvPr id="12" name="Group 11">
            <a:extLst>
              <a:ext uri="{FF2B5EF4-FFF2-40B4-BE49-F238E27FC236}">
                <a16:creationId xmlns:a16="http://schemas.microsoft.com/office/drawing/2014/main" id="{FCF2B0DA-C77A-7CF0-24D6-8ADAE21240D1}"/>
              </a:ext>
            </a:extLst>
          </p:cNvPr>
          <p:cNvGrpSpPr/>
          <p:nvPr/>
        </p:nvGrpSpPr>
        <p:grpSpPr>
          <a:xfrm>
            <a:off x="1054929" y="5141793"/>
            <a:ext cx="9356397" cy="1534197"/>
            <a:chOff x="1054929" y="4969555"/>
            <a:chExt cx="9356397" cy="1534197"/>
          </a:xfrm>
        </p:grpSpPr>
        <p:sp>
          <p:nvSpPr>
            <p:cNvPr id="7" name="TextBox 7">
              <a:extLst>
                <a:ext uri="{FF2B5EF4-FFF2-40B4-BE49-F238E27FC236}">
                  <a16:creationId xmlns:a16="http://schemas.microsoft.com/office/drawing/2014/main" id="{70A70E2B-BB19-09D2-DDFA-23D1939A61F6}"/>
                </a:ext>
              </a:extLst>
            </p:cNvPr>
            <p:cNvSpPr txBox="1"/>
            <p:nvPr/>
          </p:nvSpPr>
          <p:spPr>
            <a:xfrm>
              <a:off x="1054930" y="4969555"/>
              <a:ext cx="7222931" cy="679450"/>
            </a:xfrm>
            <a:prstGeom prst="rect">
              <a:avLst/>
            </a:prstGeom>
          </p:spPr>
          <p:txBody>
            <a:bodyPr lIns="0" tIns="0" rIns="0" bIns="0" rtlCol="0" anchor="t">
              <a:spAutoFit/>
            </a:bodyPr>
            <a:lstStyle/>
            <a:p>
              <a:pPr>
                <a:lnSpc>
                  <a:spcPts val="5599"/>
                </a:lnSpc>
                <a:spcBef>
                  <a:spcPct val="0"/>
                </a:spcBef>
              </a:pPr>
              <a:r>
                <a:rPr lang="en-US" sz="3600" b="1">
                  <a:solidFill>
                    <a:srgbClr val="FFFFFF"/>
                  </a:solidFill>
                  <a:effectLst>
                    <a:outerShdw blurRad="50800" dist="38100" dir="3600000" algn="tl" rotWithShape="0">
                      <a:srgbClr val="0093D0">
                        <a:alpha val="65000"/>
                      </a:srgbClr>
                    </a:outerShdw>
                  </a:effectLst>
                  <a:latin typeface="Century Gothic Paneuropean Bold"/>
                  <a:cs typeface="Century Gothic Paneuropean Bold"/>
                  <a:sym typeface="Century Gothic Paneuropean Bold"/>
                </a:rPr>
                <a:t>2. Quicker Time-to-Value</a:t>
              </a:r>
            </a:p>
          </p:txBody>
        </p:sp>
        <p:sp>
          <p:nvSpPr>
            <p:cNvPr id="8" name="TextBox 8">
              <a:extLst>
                <a:ext uri="{FF2B5EF4-FFF2-40B4-BE49-F238E27FC236}">
                  <a16:creationId xmlns:a16="http://schemas.microsoft.com/office/drawing/2014/main" id="{363A865F-C475-7781-3524-872DCC23A23C}"/>
                </a:ext>
              </a:extLst>
            </p:cNvPr>
            <p:cNvSpPr txBox="1"/>
            <p:nvPr/>
          </p:nvSpPr>
          <p:spPr>
            <a:xfrm>
              <a:off x="1054929" y="5831517"/>
              <a:ext cx="9356397" cy="672235"/>
            </a:xfrm>
            <a:prstGeom prst="rect">
              <a:avLst/>
            </a:prstGeom>
          </p:spPr>
          <p:txBody>
            <a:bodyPr wrap="square" lIns="0" tIns="0" rIns="0" bIns="0" rtlCol="0" anchor="t">
              <a:spAutoFit/>
            </a:bodyPr>
            <a:lstStyle/>
            <a:p>
              <a:pPr>
                <a:lnSpc>
                  <a:spcPts val="2620"/>
                </a:lnSpc>
              </a:pPr>
              <a:r>
                <a:rPr lang="en-US" sz="2800">
                  <a:solidFill>
                    <a:srgbClr val="FFFFFF"/>
                  </a:solidFill>
                  <a:latin typeface="Montserrat"/>
                  <a:ea typeface="Montserrat"/>
                  <a:cs typeface="Montserrat"/>
                  <a:sym typeface="Montserrat"/>
                </a:rPr>
                <a:t>Our white-glove implementation yields </a:t>
              </a:r>
              <a:r>
                <a:rPr lang="en-US" sz="2800" b="1">
                  <a:solidFill>
                    <a:srgbClr val="FFFFFF"/>
                  </a:solidFill>
                  <a:latin typeface="Montserrat"/>
                  <a:ea typeface="Montserrat"/>
                  <a:cs typeface="Montserrat"/>
                  <a:sym typeface="Montserrat"/>
                </a:rPr>
                <a:t>25% faster install times </a:t>
              </a:r>
              <a:r>
                <a:rPr lang="en-US" sz="2800">
                  <a:solidFill>
                    <a:srgbClr val="FFFFFF"/>
                  </a:solidFill>
                  <a:latin typeface="Montserrat"/>
                  <a:ea typeface="Montserrat"/>
                  <a:cs typeface="Montserrat"/>
                  <a:sym typeface="Montserrat"/>
                </a:rPr>
                <a:t>compared to industry averages. </a:t>
              </a:r>
            </a:p>
          </p:txBody>
        </p:sp>
      </p:grpSp>
      <p:grpSp>
        <p:nvGrpSpPr>
          <p:cNvPr id="13" name="Group 12">
            <a:extLst>
              <a:ext uri="{FF2B5EF4-FFF2-40B4-BE49-F238E27FC236}">
                <a16:creationId xmlns:a16="http://schemas.microsoft.com/office/drawing/2014/main" id="{6C54F181-E0FD-7B04-589C-99B59649000B}"/>
              </a:ext>
            </a:extLst>
          </p:cNvPr>
          <p:cNvGrpSpPr/>
          <p:nvPr/>
        </p:nvGrpSpPr>
        <p:grpSpPr>
          <a:xfrm>
            <a:off x="1054929" y="7541294"/>
            <a:ext cx="9356397" cy="1867622"/>
            <a:chOff x="1054929" y="7541294"/>
            <a:chExt cx="9356397" cy="1867622"/>
          </a:xfrm>
        </p:grpSpPr>
        <p:sp>
          <p:nvSpPr>
            <p:cNvPr id="9" name="TextBox 7">
              <a:extLst>
                <a:ext uri="{FF2B5EF4-FFF2-40B4-BE49-F238E27FC236}">
                  <a16:creationId xmlns:a16="http://schemas.microsoft.com/office/drawing/2014/main" id="{8DE5DAE0-64FC-7222-2C3D-FC2D8E69BDC5}"/>
                </a:ext>
              </a:extLst>
            </p:cNvPr>
            <p:cNvSpPr txBox="1"/>
            <p:nvPr/>
          </p:nvSpPr>
          <p:spPr>
            <a:xfrm>
              <a:off x="1054930" y="7541294"/>
              <a:ext cx="7222931" cy="679450"/>
            </a:xfrm>
            <a:prstGeom prst="rect">
              <a:avLst/>
            </a:prstGeom>
          </p:spPr>
          <p:txBody>
            <a:bodyPr lIns="0" tIns="0" rIns="0" bIns="0" rtlCol="0" anchor="t">
              <a:spAutoFit/>
            </a:bodyPr>
            <a:lstStyle/>
            <a:p>
              <a:pPr>
                <a:lnSpc>
                  <a:spcPts val="5599"/>
                </a:lnSpc>
                <a:spcBef>
                  <a:spcPct val="0"/>
                </a:spcBef>
              </a:pPr>
              <a:r>
                <a:rPr lang="en-US" sz="3600" b="1">
                  <a:solidFill>
                    <a:srgbClr val="FFFFFF"/>
                  </a:solidFill>
                  <a:effectLst>
                    <a:outerShdw blurRad="50800" dist="38100" dir="3600000" algn="tl" rotWithShape="0">
                      <a:srgbClr val="0093D0">
                        <a:alpha val="65000"/>
                      </a:srgbClr>
                    </a:outerShdw>
                  </a:effectLst>
                  <a:latin typeface="Century Gothic Paneuropean Bold"/>
                  <a:cs typeface="Century Gothic Paneuropean Bold"/>
                  <a:sym typeface="Century Gothic Paneuropean Bold"/>
                </a:rPr>
                <a:t>3. Real Results</a:t>
              </a:r>
            </a:p>
          </p:txBody>
        </p:sp>
        <p:sp>
          <p:nvSpPr>
            <p:cNvPr id="10" name="TextBox 8">
              <a:extLst>
                <a:ext uri="{FF2B5EF4-FFF2-40B4-BE49-F238E27FC236}">
                  <a16:creationId xmlns:a16="http://schemas.microsoft.com/office/drawing/2014/main" id="{AB23B5FB-DBD6-570E-52C2-62245A0ACA57}"/>
                </a:ext>
              </a:extLst>
            </p:cNvPr>
            <p:cNvSpPr txBox="1"/>
            <p:nvPr/>
          </p:nvSpPr>
          <p:spPr>
            <a:xfrm>
              <a:off x="1054929" y="8403256"/>
              <a:ext cx="9356397" cy="1005660"/>
            </a:xfrm>
            <a:prstGeom prst="rect">
              <a:avLst/>
            </a:prstGeom>
          </p:spPr>
          <p:txBody>
            <a:bodyPr wrap="square" lIns="0" tIns="0" rIns="0" bIns="0" rtlCol="0" anchor="t">
              <a:spAutoFit/>
            </a:bodyPr>
            <a:lstStyle/>
            <a:p>
              <a:pPr>
                <a:lnSpc>
                  <a:spcPts val="2620"/>
                </a:lnSpc>
              </a:pPr>
              <a:r>
                <a:rPr lang="en-US" sz="2800">
                  <a:solidFill>
                    <a:srgbClr val="FFFFFF"/>
                  </a:solidFill>
                  <a:latin typeface="Montserrat"/>
                  <a:ea typeface="Montserrat"/>
                  <a:cs typeface="Montserrat"/>
                  <a:sym typeface="Montserrat"/>
                </a:rPr>
                <a:t>We’re invested in achieving your goals, such as reducing expenses, installing new satellite solutions, simplifying tedious activities, or all the above.</a:t>
              </a:r>
            </a:p>
          </p:txBody>
        </p:sp>
      </p:grpSp>
      <p:sp>
        <p:nvSpPr>
          <p:cNvPr id="14" name="TextBox 7">
            <a:extLst>
              <a:ext uri="{FF2B5EF4-FFF2-40B4-BE49-F238E27FC236}">
                <a16:creationId xmlns:a16="http://schemas.microsoft.com/office/drawing/2014/main" id="{A39A72B4-1875-79A8-8C8B-72CDED3777AF}"/>
              </a:ext>
            </a:extLst>
          </p:cNvPr>
          <p:cNvSpPr txBox="1"/>
          <p:nvPr/>
        </p:nvSpPr>
        <p:spPr>
          <a:xfrm>
            <a:off x="12625136" y="7384584"/>
            <a:ext cx="4090736" cy="313419"/>
          </a:xfrm>
          <a:prstGeom prst="rect">
            <a:avLst/>
          </a:prstGeom>
        </p:spPr>
        <p:txBody>
          <a:bodyPr wrap="square" lIns="0" tIns="0" rIns="0" bIns="0" rtlCol="0" anchor="t">
            <a:spAutoFit/>
          </a:bodyPr>
          <a:lstStyle/>
          <a:p>
            <a:pPr lvl="1" algn="ctr">
              <a:lnSpc>
                <a:spcPts val="2620"/>
              </a:lnSpc>
            </a:pPr>
            <a:r>
              <a:rPr lang="en-US" sz="2000" b="1" u="sng">
                <a:solidFill>
                  <a:schemeClr val="bg1"/>
                </a:solidFill>
                <a:latin typeface="Montserrat"/>
                <a:ea typeface="Montserrat"/>
                <a:cs typeface="Montserrat"/>
                <a:sym typeface="Montserrat"/>
              </a:rPr>
              <a:t>Schedule a Meeting</a:t>
            </a:r>
          </a:p>
        </p:txBody>
      </p:sp>
    </p:spTree>
    <p:extLst>
      <p:ext uri="{BB962C8B-B14F-4D97-AF65-F5344CB8AC3E}">
        <p14:creationId xmlns:p14="http://schemas.microsoft.com/office/powerpoint/2010/main" val="3374057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1F305B">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EA3A23D7-674F-A0D9-C498-CCA6E0C5EB8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1C72688-AEF3-FB72-FC56-BA7EA02CB2B6}"/>
              </a:ext>
            </a:extLst>
          </p:cNvPr>
          <p:cNvGrpSpPr/>
          <p:nvPr/>
        </p:nvGrpSpPr>
        <p:grpSpPr>
          <a:xfrm>
            <a:off x="15273973" y="-2060796"/>
            <a:ext cx="5715080" cy="5715080"/>
            <a:chOff x="0" y="0"/>
            <a:chExt cx="7620106" cy="7620106"/>
          </a:xfrm>
        </p:grpSpPr>
        <p:grpSp>
          <p:nvGrpSpPr>
            <p:cNvPr id="3" name="Group 3">
              <a:extLst>
                <a:ext uri="{FF2B5EF4-FFF2-40B4-BE49-F238E27FC236}">
                  <a16:creationId xmlns:a16="http://schemas.microsoft.com/office/drawing/2014/main" id="{9602CC61-09AC-69C8-D7FE-EEBAA28C5C5C}"/>
                </a:ext>
              </a:extLst>
            </p:cNvPr>
            <p:cNvGrpSpPr/>
            <p:nvPr/>
          </p:nvGrpSpPr>
          <p:grpSpPr>
            <a:xfrm>
              <a:off x="952513" y="952513"/>
              <a:ext cx="5715080" cy="5715080"/>
              <a:chOff x="0" y="0"/>
              <a:chExt cx="812800" cy="812800"/>
            </a:xfrm>
          </p:grpSpPr>
          <p:sp>
            <p:nvSpPr>
              <p:cNvPr id="4" name="Freeform 4">
                <a:extLst>
                  <a:ext uri="{FF2B5EF4-FFF2-40B4-BE49-F238E27FC236}">
                    <a16:creationId xmlns:a16="http://schemas.microsoft.com/office/drawing/2014/main" id="{7C3D720A-8E5C-A4E1-D3EB-B77C332860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3D0"/>
              </a:solidFill>
            </p:spPr>
            <p:txBody>
              <a:bodyPr/>
              <a:lstStyle/>
              <a:p>
                <a:endParaRPr lang="en-US"/>
              </a:p>
            </p:txBody>
          </p:sp>
          <p:sp>
            <p:nvSpPr>
              <p:cNvPr id="5" name="TextBox 5">
                <a:extLst>
                  <a:ext uri="{FF2B5EF4-FFF2-40B4-BE49-F238E27FC236}">
                    <a16:creationId xmlns:a16="http://schemas.microsoft.com/office/drawing/2014/main" id="{763E39B7-70AA-C8AF-7AA7-1F13C65DA014}"/>
                  </a:ext>
                </a:extLst>
              </p:cNvPr>
              <p:cNvSpPr txBox="1"/>
              <p:nvPr/>
            </p:nvSpPr>
            <p:spPr>
              <a:xfrm>
                <a:off x="76200" y="47625"/>
                <a:ext cx="660400" cy="688975"/>
              </a:xfrm>
              <a:prstGeom prst="rect">
                <a:avLst/>
              </a:prstGeom>
            </p:spPr>
            <p:txBody>
              <a:bodyPr lIns="31180" tIns="31180" rIns="31180" bIns="31180" rtlCol="0" anchor="ctr"/>
              <a:lstStyle/>
              <a:p>
                <a:pPr algn="ctr">
                  <a:lnSpc>
                    <a:spcPts val="1479"/>
                  </a:lnSpc>
                  <a:spcBef>
                    <a:spcPct val="0"/>
                  </a:spcBef>
                </a:pPr>
                <a:endParaRPr/>
              </a:p>
            </p:txBody>
          </p:sp>
        </p:grpSp>
        <p:sp>
          <p:nvSpPr>
            <p:cNvPr id="6" name="Freeform 6">
              <a:extLst>
                <a:ext uri="{FF2B5EF4-FFF2-40B4-BE49-F238E27FC236}">
                  <a16:creationId xmlns:a16="http://schemas.microsoft.com/office/drawing/2014/main" id="{77994CF2-6149-C958-523E-EB0930646BFA}"/>
                </a:ext>
              </a:extLst>
            </p:cNvPr>
            <p:cNvSpPr/>
            <p:nvPr/>
          </p:nvSpPr>
          <p:spPr>
            <a:xfrm>
              <a:off x="0" y="0"/>
              <a:ext cx="7620106" cy="7620106"/>
            </a:xfrm>
            <a:custGeom>
              <a:avLst/>
              <a:gdLst/>
              <a:ahLst/>
              <a:cxnLst/>
              <a:rect l="l" t="t" r="r" b="b"/>
              <a:pathLst>
                <a:path w="7620106" h="7620106">
                  <a:moveTo>
                    <a:pt x="0" y="0"/>
                  </a:moveTo>
                  <a:lnTo>
                    <a:pt x="7620106" y="0"/>
                  </a:lnTo>
                  <a:lnTo>
                    <a:pt x="7620106" y="7620106"/>
                  </a:lnTo>
                  <a:lnTo>
                    <a:pt x="0" y="762010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7" name="AutoShape 7">
            <a:extLst>
              <a:ext uri="{FF2B5EF4-FFF2-40B4-BE49-F238E27FC236}">
                <a16:creationId xmlns:a16="http://schemas.microsoft.com/office/drawing/2014/main" id="{2B3CEDA3-DB99-244F-C241-FB6F51524988}"/>
              </a:ext>
            </a:extLst>
          </p:cNvPr>
          <p:cNvSpPr/>
          <p:nvPr/>
        </p:nvSpPr>
        <p:spPr>
          <a:xfrm flipH="1">
            <a:off x="-182939" y="8201953"/>
            <a:ext cx="1307086" cy="528528"/>
          </a:xfrm>
          <a:prstGeom prst="line">
            <a:avLst/>
          </a:prstGeom>
          <a:ln w="57150" cap="flat">
            <a:solidFill>
              <a:srgbClr val="0093D0"/>
            </a:solidFill>
            <a:prstDash val="sysDot"/>
            <a:headEnd type="none" w="sm" len="sm"/>
            <a:tailEnd type="none" w="sm" len="sm"/>
          </a:ln>
        </p:spPr>
        <p:txBody>
          <a:bodyPr/>
          <a:lstStyle/>
          <a:p>
            <a:endParaRPr lang="en-US"/>
          </a:p>
        </p:txBody>
      </p:sp>
      <p:sp>
        <p:nvSpPr>
          <p:cNvPr id="8" name="AutoShape 8">
            <a:extLst>
              <a:ext uri="{FF2B5EF4-FFF2-40B4-BE49-F238E27FC236}">
                <a16:creationId xmlns:a16="http://schemas.microsoft.com/office/drawing/2014/main" id="{39276806-51E5-9E19-48F5-E19A7CB05B50}"/>
              </a:ext>
            </a:extLst>
          </p:cNvPr>
          <p:cNvSpPr/>
          <p:nvPr/>
        </p:nvSpPr>
        <p:spPr>
          <a:xfrm flipH="1" flipV="1">
            <a:off x="2435687" y="7244296"/>
            <a:ext cx="5493956" cy="368349"/>
          </a:xfrm>
          <a:prstGeom prst="line">
            <a:avLst/>
          </a:prstGeom>
          <a:ln w="57150" cap="flat">
            <a:solidFill>
              <a:srgbClr val="0093D0"/>
            </a:solidFill>
            <a:prstDash val="sysDot"/>
            <a:headEnd type="none" w="sm" len="sm"/>
            <a:tailEnd type="none" w="sm" len="sm"/>
          </a:ln>
        </p:spPr>
        <p:txBody>
          <a:bodyPr/>
          <a:lstStyle/>
          <a:p>
            <a:endParaRPr lang="en-US"/>
          </a:p>
        </p:txBody>
      </p:sp>
      <p:sp>
        <p:nvSpPr>
          <p:cNvPr id="9" name="TextBox 9">
            <a:extLst>
              <a:ext uri="{FF2B5EF4-FFF2-40B4-BE49-F238E27FC236}">
                <a16:creationId xmlns:a16="http://schemas.microsoft.com/office/drawing/2014/main" id="{9A10E783-A1DA-197B-F186-5241174B47E3}"/>
              </a:ext>
            </a:extLst>
          </p:cNvPr>
          <p:cNvSpPr txBox="1"/>
          <p:nvPr/>
        </p:nvSpPr>
        <p:spPr>
          <a:xfrm>
            <a:off x="3277725" y="8703603"/>
            <a:ext cx="2062221" cy="306705"/>
          </a:xfrm>
          <a:prstGeom prst="rect">
            <a:avLst/>
          </a:prstGeom>
        </p:spPr>
        <p:txBody>
          <a:bodyPr lIns="0" tIns="0" rIns="0" bIns="0" rtlCol="0" anchor="t">
            <a:spAutoFit/>
          </a:bodyPr>
          <a:lstStyle/>
          <a:p>
            <a:pPr algn="l">
              <a:lnSpc>
                <a:spcPts val="2520"/>
              </a:lnSpc>
            </a:pPr>
            <a:r>
              <a:rPr lang="en-US" sz="1800">
                <a:solidFill>
                  <a:srgbClr val="F2B021"/>
                </a:solidFill>
                <a:latin typeface="Century Gothic Paneuropean"/>
                <a:ea typeface="Century Gothic Paneuropean"/>
                <a:cs typeface="Century Gothic Paneuropean"/>
                <a:sym typeface="Century Gothic Paneuropean"/>
              </a:rPr>
              <a:t>1988</a:t>
            </a:r>
          </a:p>
        </p:txBody>
      </p:sp>
      <p:sp>
        <p:nvSpPr>
          <p:cNvPr id="10" name="AutoShape 10">
            <a:extLst>
              <a:ext uri="{FF2B5EF4-FFF2-40B4-BE49-F238E27FC236}">
                <a16:creationId xmlns:a16="http://schemas.microsoft.com/office/drawing/2014/main" id="{94AC18DC-83EE-B14A-7D3B-13A630F16726}"/>
              </a:ext>
            </a:extLst>
          </p:cNvPr>
          <p:cNvSpPr/>
          <p:nvPr/>
        </p:nvSpPr>
        <p:spPr>
          <a:xfrm>
            <a:off x="2435687" y="7718668"/>
            <a:ext cx="1592719" cy="1120259"/>
          </a:xfrm>
          <a:prstGeom prst="line">
            <a:avLst/>
          </a:prstGeom>
          <a:ln w="19050" cap="flat">
            <a:solidFill>
              <a:srgbClr val="0093D0"/>
            </a:solidFill>
            <a:prstDash val="solid"/>
            <a:headEnd type="none" w="sm" len="sm"/>
            <a:tailEnd type="none" w="sm" len="sm"/>
          </a:ln>
        </p:spPr>
        <p:txBody>
          <a:bodyPr/>
          <a:lstStyle/>
          <a:p>
            <a:endParaRPr lang="en-US"/>
          </a:p>
        </p:txBody>
      </p:sp>
      <p:grpSp>
        <p:nvGrpSpPr>
          <p:cNvPr id="52" name="Group 51">
            <a:extLst>
              <a:ext uri="{FF2B5EF4-FFF2-40B4-BE49-F238E27FC236}">
                <a16:creationId xmlns:a16="http://schemas.microsoft.com/office/drawing/2014/main" id="{8F647D70-F650-0B1B-7D97-5B9A74E291B4}"/>
              </a:ext>
            </a:extLst>
          </p:cNvPr>
          <p:cNvGrpSpPr/>
          <p:nvPr/>
        </p:nvGrpSpPr>
        <p:grpSpPr>
          <a:xfrm>
            <a:off x="1028700" y="6683311"/>
            <a:ext cx="2239473" cy="2190678"/>
            <a:chOff x="1028700" y="6683311"/>
            <a:chExt cx="2239473" cy="2190678"/>
          </a:xfrm>
        </p:grpSpPr>
        <p:sp>
          <p:nvSpPr>
            <p:cNvPr id="12" name="Freeform 12">
              <a:extLst>
                <a:ext uri="{FF2B5EF4-FFF2-40B4-BE49-F238E27FC236}">
                  <a16:creationId xmlns:a16="http://schemas.microsoft.com/office/drawing/2014/main" id="{0525EF8A-8D99-11AC-F588-FA2FC028FB7D}"/>
                </a:ext>
              </a:extLst>
            </p:cNvPr>
            <p:cNvSpPr/>
            <p:nvPr/>
          </p:nvSpPr>
          <p:spPr>
            <a:xfrm>
              <a:off x="1077495" y="6683311"/>
              <a:ext cx="2190678" cy="2190678"/>
            </a:xfrm>
            <a:custGeom>
              <a:avLst/>
              <a:gdLst/>
              <a:ahLst/>
              <a:cxnLst/>
              <a:rect l="l" t="t" r="r" b="b"/>
              <a:pathLst>
                <a:path w="2920904" h="2920904">
                  <a:moveTo>
                    <a:pt x="0" y="0"/>
                  </a:moveTo>
                  <a:lnTo>
                    <a:pt x="2920904" y="0"/>
                  </a:lnTo>
                  <a:lnTo>
                    <a:pt x="2920904" y="2920904"/>
                  </a:lnTo>
                  <a:lnTo>
                    <a:pt x="0" y="2920904"/>
                  </a:lnTo>
                  <a:lnTo>
                    <a:pt x="0" y="0"/>
                  </a:lnTo>
                  <a:close/>
                </a:path>
              </a:pathLst>
            </a:custGeom>
            <a:blipFill>
              <a:blip r:embed="rId4"/>
              <a:stretch>
                <a:fillRect/>
              </a:stretch>
            </a:blipFill>
          </p:spPr>
          <p:txBody>
            <a:bodyPr/>
            <a:lstStyle/>
            <a:p>
              <a:endParaRPr lang="en-US"/>
            </a:p>
          </p:txBody>
        </p:sp>
        <p:sp>
          <p:nvSpPr>
            <p:cNvPr id="14" name="Freeform 14">
              <a:extLst>
                <a:ext uri="{FF2B5EF4-FFF2-40B4-BE49-F238E27FC236}">
                  <a16:creationId xmlns:a16="http://schemas.microsoft.com/office/drawing/2014/main" id="{D4EC4C61-52E6-C5FC-C161-ED6B3E76FDF9}"/>
                </a:ext>
              </a:extLst>
            </p:cNvPr>
            <p:cNvSpPr/>
            <p:nvPr/>
          </p:nvSpPr>
          <p:spPr>
            <a:xfrm rot="21274459">
              <a:off x="1028700" y="6683311"/>
              <a:ext cx="2139256" cy="213925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11879" t="-4" r="-37933" b="4"/>
              </a:stretch>
            </a:blipFill>
          </p:spPr>
          <p:txBody>
            <a:bodyPr/>
            <a:lstStyle/>
            <a:p>
              <a:endParaRPr lang="en-US"/>
            </a:p>
          </p:txBody>
        </p:sp>
      </p:grpSp>
      <p:sp>
        <p:nvSpPr>
          <p:cNvPr id="15" name="TextBox 15">
            <a:extLst>
              <a:ext uri="{FF2B5EF4-FFF2-40B4-BE49-F238E27FC236}">
                <a16:creationId xmlns:a16="http://schemas.microsoft.com/office/drawing/2014/main" id="{C4E7071D-123E-3187-102F-6E8A0B89FBEC}"/>
              </a:ext>
            </a:extLst>
          </p:cNvPr>
          <p:cNvSpPr txBox="1"/>
          <p:nvPr/>
        </p:nvSpPr>
        <p:spPr>
          <a:xfrm>
            <a:off x="3277725" y="8999474"/>
            <a:ext cx="2009539" cy="382270"/>
          </a:xfrm>
          <a:prstGeom prst="rect">
            <a:avLst/>
          </a:prstGeom>
        </p:spPr>
        <p:txBody>
          <a:bodyPr lIns="0" tIns="0" rIns="0" bIns="0" rtlCol="0" anchor="t">
            <a:spAutoFit/>
          </a:bodyPr>
          <a:lstStyle/>
          <a:p>
            <a:pPr>
              <a:lnSpc>
                <a:spcPts val="3079"/>
              </a:lnSpc>
            </a:pPr>
            <a:r>
              <a:rPr lang="en-US" sz="2199" b="1">
                <a:solidFill>
                  <a:srgbClr val="FFFFFF"/>
                </a:solidFill>
                <a:effectLst>
                  <a:outerShdw blurRad="50800" dist="38100" dir="2700000" algn="tl" rotWithShape="0">
                    <a:srgbClr val="0093D0"/>
                  </a:outerShdw>
                </a:effectLst>
                <a:latin typeface="Century Gothic Paneuropean Bold"/>
                <a:ea typeface="Century Gothic Paneuropean Bold"/>
                <a:cs typeface="Century Gothic Paneuropean Bold"/>
                <a:sym typeface="Century Gothic Paneuropean Bold"/>
              </a:rPr>
              <a:t>Copper ISDN</a:t>
            </a:r>
          </a:p>
        </p:txBody>
      </p:sp>
      <p:sp>
        <p:nvSpPr>
          <p:cNvPr id="16" name="TextBox 16">
            <a:extLst>
              <a:ext uri="{FF2B5EF4-FFF2-40B4-BE49-F238E27FC236}">
                <a16:creationId xmlns:a16="http://schemas.microsoft.com/office/drawing/2014/main" id="{CF52D08A-8119-21AC-7D5E-17910F1BB4C4}"/>
              </a:ext>
            </a:extLst>
          </p:cNvPr>
          <p:cNvSpPr txBox="1"/>
          <p:nvPr/>
        </p:nvSpPr>
        <p:spPr>
          <a:xfrm>
            <a:off x="3277725" y="9399509"/>
            <a:ext cx="3368004" cy="640753"/>
          </a:xfrm>
          <a:prstGeom prst="rect">
            <a:avLst/>
          </a:prstGeom>
        </p:spPr>
        <p:txBody>
          <a:bodyPr wrap="square" lIns="0" tIns="0" rIns="0" bIns="0" rtlCol="0" anchor="t">
            <a:spAutoFit/>
          </a:bodyPr>
          <a:lstStyle/>
          <a:p>
            <a:pPr algn="l">
              <a:lnSpc>
                <a:spcPts val="1704"/>
              </a:lnSpc>
            </a:pPr>
            <a:r>
              <a:rPr lang="en-US" sz="1301">
                <a:solidFill>
                  <a:srgbClr val="FFFFFF"/>
                </a:solidFill>
                <a:latin typeface="Montserrat"/>
                <a:ea typeface="Montserrat"/>
                <a:cs typeface="Montserrat"/>
                <a:sym typeface="Montserrat"/>
              </a:rPr>
              <a:t>The original “Gold Standard” for dedicated, synchronous business connectivity and mission-critical failover.</a:t>
            </a:r>
          </a:p>
        </p:txBody>
      </p:sp>
      <p:sp>
        <p:nvSpPr>
          <p:cNvPr id="17" name="TextBox 17">
            <a:extLst>
              <a:ext uri="{FF2B5EF4-FFF2-40B4-BE49-F238E27FC236}">
                <a16:creationId xmlns:a16="http://schemas.microsoft.com/office/drawing/2014/main" id="{32CCED77-B55B-5E64-17F3-F91D00CB8660}"/>
              </a:ext>
            </a:extLst>
          </p:cNvPr>
          <p:cNvSpPr txBox="1"/>
          <p:nvPr/>
        </p:nvSpPr>
        <p:spPr>
          <a:xfrm>
            <a:off x="1028700" y="933450"/>
            <a:ext cx="13528157" cy="854075"/>
          </a:xfrm>
          <a:prstGeom prst="rect">
            <a:avLst/>
          </a:prstGeom>
        </p:spPr>
        <p:txBody>
          <a:bodyPr lIns="0" tIns="0" rIns="0" bIns="0" rtlCol="0" anchor="t">
            <a:spAutoFit/>
          </a:bodyPr>
          <a:lstStyle/>
          <a:p>
            <a:pPr algn="l">
              <a:lnSpc>
                <a:spcPts val="7000"/>
              </a:lnSpc>
            </a:pPr>
            <a:r>
              <a:rPr lang="en-US" sz="5000" b="1">
                <a:solidFill>
                  <a:srgbClr val="FFFFFF"/>
                </a:solidFill>
                <a:latin typeface="Montserrat Semi-Bold"/>
                <a:ea typeface="Montserrat Semi-Bold"/>
                <a:cs typeface="Montserrat Semi-Bold"/>
                <a:sym typeface="Montserrat Semi-Bold"/>
              </a:rPr>
              <a:t>The Ever-Evolving World of Connectivity</a:t>
            </a:r>
          </a:p>
        </p:txBody>
      </p:sp>
      <p:grpSp>
        <p:nvGrpSpPr>
          <p:cNvPr id="18" name="Group 18">
            <a:extLst>
              <a:ext uri="{FF2B5EF4-FFF2-40B4-BE49-F238E27FC236}">
                <a16:creationId xmlns:a16="http://schemas.microsoft.com/office/drawing/2014/main" id="{9B4EAC67-CDE0-D5C8-1A39-561913A8CA66}"/>
              </a:ext>
            </a:extLst>
          </p:cNvPr>
          <p:cNvGrpSpPr/>
          <p:nvPr/>
        </p:nvGrpSpPr>
        <p:grpSpPr>
          <a:xfrm rot="8619299">
            <a:off x="4002589" y="8780893"/>
            <a:ext cx="197297" cy="198144"/>
            <a:chOff x="0" y="0"/>
            <a:chExt cx="640149" cy="642896"/>
          </a:xfrm>
        </p:grpSpPr>
        <p:sp>
          <p:nvSpPr>
            <p:cNvPr id="19" name="Freeform 19">
              <a:extLst>
                <a:ext uri="{FF2B5EF4-FFF2-40B4-BE49-F238E27FC236}">
                  <a16:creationId xmlns:a16="http://schemas.microsoft.com/office/drawing/2014/main" id="{053F9BF4-8F40-FD69-3BE7-CBBB0C16992C}"/>
                </a:ext>
              </a:extLst>
            </p:cNvPr>
            <p:cNvSpPr/>
            <p:nvPr/>
          </p:nvSpPr>
          <p:spPr>
            <a:xfrm>
              <a:off x="0" y="0"/>
              <a:ext cx="640149" cy="642896"/>
            </a:xfrm>
            <a:custGeom>
              <a:avLst/>
              <a:gdLst/>
              <a:ahLst/>
              <a:cxnLst/>
              <a:rect l="l" t="t" r="r" b="b"/>
              <a:pathLst>
                <a:path w="640149" h="642896">
                  <a:moveTo>
                    <a:pt x="320075" y="0"/>
                  </a:moveTo>
                  <a:cubicBezTo>
                    <a:pt x="143302" y="0"/>
                    <a:pt x="0" y="143917"/>
                    <a:pt x="0" y="321448"/>
                  </a:cubicBezTo>
                  <a:cubicBezTo>
                    <a:pt x="0" y="498979"/>
                    <a:pt x="143302" y="642896"/>
                    <a:pt x="320075" y="642896"/>
                  </a:cubicBezTo>
                  <a:cubicBezTo>
                    <a:pt x="496847" y="642896"/>
                    <a:pt x="640149" y="498979"/>
                    <a:pt x="640149" y="321448"/>
                  </a:cubicBezTo>
                  <a:cubicBezTo>
                    <a:pt x="640149" y="143917"/>
                    <a:pt x="496847" y="0"/>
                    <a:pt x="320075" y="0"/>
                  </a:cubicBezTo>
                  <a:close/>
                </a:path>
              </a:pathLst>
            </a:custGeom>
            <a:solidFill>
              <a:srgbClr val="000000">
                <a:alpha val="0"/>
              </a:srgbClr>
            </a:solidFill>
            <a:ln w="19050" cap="sq">
              <a:solidFill>
                <a:srgbClr val="0093D0"/>
              </a:solidFill>
              <a:prstDash val="solid"/>
              <a:miter/>
            </a:ln>
          </p:spPr>
          <p:txBody>
            <a:bodyPr/>
            <a:lstStyle/>
            <a:p>
              <a:endParaRPr lang="en-US"/>
            </a:p>
          </p:txBody>
        </p:sp>
        <p:sp>
          <p:nvSpPr>
            <p:cNvPr id="20" name="TextBox 20">
              <a:extLst>
                <a:ext uri="{FF2B5EF4-FFF2-40B4-BE49-F238E27FC236}">
                  <a16:creationId xmlns:a16="http://schemas.microsoft.com/office/drawing/2014/main" id="{FA793C15-87AC-A5CA-89BA-501ACC4642CE}"/>
                </a:ext>
              </a:extLst>
            </p:cNvPr>
            <p:cNvSpPr txBox="1"/>
            <p:nvPr/>
          </p:nvSpPr>
          <p:spPr>
            <a:xfrm>
              <a:off x="60014" y="31697"/>
              <a:ext cx="520121" cy="550928"/>
            </a:xfrm>
            <a:prstGeom prst="rect">
              <a:avLst/>
            </a:prstGeom>
          </p:spPr>
          <p:txBody>
            <a:bodyPr lIns="48981" tIns="48981" rIns="48981" bIns="48981" rtlCol="0" anchor="ctr"/>
            <a:lstStyle/>
            <a:p>
              <a:pPr algn="ctr">
                <a:lnSpc>
                  <a:spcPts val="2141"/>
                </a:lnSpc>
              </a:pPr>
              <a:endParaRPr/>
            </a:p>
          </p:txBody>
        </p:sp>
      </p:grpSp>
      <p:sp>
        <p:nvSpPr>
          <p:cNvPr id="21" name="AutoShape 21">
            <a:extLst>
              <a:ext uri="{FF2B5EF4-FFF2-40B4-BE49-F238E27FC236}">
                <a16:creationId xmlns:a16="http://schemas.microsoft.com/office/drawing/2014/main" id="{CEFC23D8-AD0A-90F9-0337-C80136CD4708}"/>
              </a:ext>
            </a:extLst>
          </p:cNvPr>
          <p:cNvSpPr/>
          <p:nvPr/>
        </p:nvSpPr>
        <p:spPr>
          <a:xfrm>
            <a:off x="9362511" y="7890049"/>
            <a:ext cx="1592719" cy="1120259"/>
          </a:xfrm>
          <a:prstGeom prst="line">
            <a:avLst/>
          </a:prstGeom>
          <a:ln w="19050" cap="flat">
            <a:solidFill>
              <a:srgbClr val="0093D0"/>
            </a:solidFill>
            <a:prstDash val="solid"/>
            <a:headEnd type="none" w="sm" len="sm"/>
            <a:tailEnd type="none" w="sm" len="sm"/>
          </a:ln>
        </p:spPr>
        <p:txBody>
          <a:bodyPr/>
          <a:lstStyle/>
          <a:p>
            <a:endParaRPr lang="en-US"/>
          </a:p>
        </p:txBody>
      </p:sp>
      <p:sp>
        <p:nvSpPr>
          <p:cNvPr id="22" name="AutoShape 22">
            <a:extLst>
              <a:ext uri="{FF2B5EF4-FFF2-40B4-BE49-F238E27FC236}">
                <a16:creationId xmlns:a16="http://schemas.microsoft.com/office/drawing/2014/main" id="{424E8968-63A7-DE80-0FEC-508F737C7A10}"/>
              </a:ext>
            </a:extLst>
          </p:cNvPr>
          <p:cNvSpPr/>
          <p:nvPr/>
        </p:nvSpPr>
        <p:spPr>
          <a:xfrm flipH="1">
            <a:off x="9839748" y="5018258"/>
            <a:ext cx="4045435" cy="2064800"/>
          </a:xfrm>
          <a:prstGeom prst="line">
            <a:avLst/>
          </a:prstGeom>
          <a:ln w="57150" cap="flat">
            <a:solidFill>
              <a:srgbClr val="0093D0"/>
            </a:solidFill>
            <a:prstDash val="sysDot"/>
            <a:headEnd type="none" w="sm" len="sm"/>
            <a:tailEnd type="none" w="sm" len="sm"/>
          </a:ln>
        </p:spPr>
        <p:txBody>
          <a:bodyPr/>
          <a:lstStyle/>
          <a:p>
            <a:endParaRPr lang="en-US"/>
          </a:p>
        </p:txBody>
      </p:sp>
      <p:grpSp>
        <p:nvGrpSpPr>
          <p:cNvPr id="23" name="Group 23">
            <a:extLst>
              <a:ext uri="{FF2B5EF4-FFF2-40B4-BE49-F238E27FC236}">
                <a16:creationId xmlns:a16="http://schemas.microsoft.com/office/drawing/2014/main" id="{A6E7824F-8F9E-AA73-D8AD-6B2F14EF61E2}"/>
              </a:ext>
            </a:extLst>
          </p:cNvPr>
          <p:cNvGrpSpPr/>
          <p:nvPr/>
        </p:nvGrpSpPr>
        <p:grpSpPr>
          <a:xfrm>
            <a:off x="7955524" y="6854692"/>
            <a:ext cx="2239473" cy="2190678"/>
            <a:chOff x="0" y="0"/>
            <a:chExt cx="2985964" cy="2920904"/>
          </a:xfrm>
        </p:grpSpPr>
        <p:sp>
          <p:nvSpPr>
            <p:cNvPr id="24" name="Freeform 24">
              <a:extLst>
                <a:ext uri="{FF2B5EF4-FFF2-40B4-BE49-F238E27FC236}">
                  <a16:creationId xmlns:a16="http://schemas.microsoft.com/office/drawing/2014/main" id="{7373A868-C3F0-83E4-C4C7-A52AA864A2A9}"/>
                </a:ext>
              </a:extLst>
            </p:cNvPr>
            <p:cNvSpPr/>
            <p:nvPr/>
          </p:nvSpPr>
          <p:spPr>
            <a:xfrm>
              <a:off x="65060" y="0"/>
              <a:ext cx="2920904" cy="2920904"/>
            </a:xfrm>
            <a:custGeom>
              <a:avLst/>
              <a:gdLst/>
              <a:ahLst/>
              <a:cxnLst/>
              <a:rect l="l" t="t" r="r" b="b"/>
              <a:pathLst>
                <a:path w="2920904" h="2920904">
                  <a:moveTo>
                    <a:pt x="0" y="0"/>
                  </a:moveTo>
                  <a:lnTo>
                    <a:pt x="2920904" y="0"/>
                  </a:lnTo>
                  <a:lnTo>
                    <a:pt x="2920904" y="2920904"/>
                  </a:lnTo>
                  <a:lnTo>
                    <a:pt x="0" y="2920904"/>
                  </a:lnTo>
                  <a:lnTo>
                    <a:pt x="0" y="0"/>
                  </a:lnTo>
                  <a:close/>
                </a:path>
              </a:pathLst>
            </a:custGeom>
            <a:blipFill>
              <a:blip r:embed="rId4"/>
              <a:stretch>
                <a:fillRect/>
              </a:stretch>
            </a:blipFill>
          </p:spPr>
          <p:txBody>
            <a:bodyPr/>
            <a:lstStyle/>
            <a:p>
              <a:endParaRPr lang="en-US"/>
            </a:p>
          </p:txBody>
        </p:sp>
        <p:grpSp>
          <p:nvGrpSpPr>
            <p:cNvPr id="25" name="Group 25">
              <a:extLst>
                <a:ext uri="{FF2B5EF4-FFF2-40B4-BE49-F238E27FC236}">
                  <a16:creationId xmlns:a16="http://schemas.microsoft.com/office/drawing/2014/main" id="{A9B39FD0-B4D8-4C6A-A63E-C0F2CF14B027}"/>
                </a:ext>
              </a:extLst>
            </p:cNvPr>
            <p:cNvGrpSpPr/>
            <p:nvPr/>
          </p:nvGrpSpPr>
          <p:grpSpPr>
            <a:xfrm>
              <a:off x="0" y="0"/>
              <a:ext cx="2852341" cy="2852341"/>
              <a:chOff x="0" y="0"/>
              <a:chExt cx="812800" cy="812800"/>
            </a:xfrm>
          </p:grpSpPr>
          <p:sp>
            <p:nvSpPr>
              <p:cNvPr id="26" name="Freeform 26">
                <a:extLst>
                  <a:ext uri="{FF2B5EF4-FFF2-40B4-BE49-F238E27FC236}">
                    <a16:creationId xmlns:a16="http://schemas.microsoft.com/office/drawing/2014/main" id="{D9FD16BF-EB5E-0383-4834-F1CDC601332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42072" r="-7740"/>
                </a:stretch>
              </a:blipFill>
            </p:spPr>
            <p:txBody>
              <a:bodyPr/>
              <a:lstStyle/>
              <a:p>
                <a:endParaRPr lang="en-US"/>
              </a:p>
            </p:txBody>
          </p:sp>
        </p:grpSp>
      </p:grpSp>
      <p:grpSp>
        <p:nvGrpSpPr>
          <p:cNvPr id="27" name="Group 27">
            <a:extLst>
              <a:ext uri="{FF2B5EF4-FFF2-40B4-BE49-F238E27FC236}">
                <a16:creationId xmlns:a16="http://schemas.microsoft.com/office/drawing/2014/main" id="{CD6EE83D-8484-7607-7E60-6FA551DD26B2}"/>
              </a:ext>
            </a:extLst>
          </p:cNvPr>
          <p:cNvGrpSpPr/>
          <p:nvPr/>
        </p:nvGrpSpPr>
        <p:grpSpPr>
          <a:xfrm rot="8619299">
            <a:off x="10929414" y="8952275"/>
            <a:ext cx="197297" cy="198144"/>
            <a:chOff x="0" y="0"/>
            <a:chExt cx="640149" cy="642896"/>
          </a:xfrm>
        </p:grpSpPr>
        <p:sp>
          <p:nvSpPr>
            <p:cNvPr id="28" name="Freeform 28">
              <a:extLst>
                <a:ext uri="{FF2B5EF4-FFF2-40B4-BE49-F238E27FC236}">
                  <a16:creationId xmlns:a16="http://schemas.microsoft.com/office/drawing/2014/main" id="{32E3E3B3-1511-A540-2E21-782BE58C2C7C}"/>
                </a:ext>
              </a:extLst>
            </p:cNvPr>
            <p:cNvSpPr/>
            <p:nvPr/>
          </p:nvSpPr>
          <p:spPr>
            <a:xfrm>
              <a:off x="0" y="0"/>
              <a:ext cx="640149" cy="642896"/>
            </a:xfrm>
            <a:custGeom>
              <a:avLst/>
              <a:gdLst/>
              <a:ahLst/>
              <a:cxnLst/>
              <a:rect l="l" t="t" r="r" b="b"/>
              <a:pathLst>
                <a:path w="640149" h="642896">
                  <a:moveTo>
                    <a:pt x="320075" y="0"/>
                  </a:moveTo>
                  <a:cubicBezTo>
                    <a:pt x="143302" y="0"/>
                    <a:pt x="0" y="143917"/>
                    <a:pt x="0" y="321448"/>
                  </a:cubicBezTo>
                  <a:cubicBezTo>
                    <a:pt x="0" y="498979"/>
                    <a:pt x="143302" y="642896"/>
                    <a:pt x="320075" y="642896"/>
                  </a:cubicBezTo>
                  <a:cubicBezTo>
                    <a:pt x="496847" y="642896"/>
                    <a:pt x="640149" y="498979"/>
                    <a:pt x="640149" y="321448"/>
                  </a:cubicBezTo>
                  <a:cubicBezTo>
                    <a:pt x="640149" y="143917"/>
                    <a:pt x="496847" y="0"/>
                    <a:pt x="320075" y="0"/>
                  </a:cubicBezTo>
                  <a:close/>
                </a:path>
              </a:pathLst>
            </a:custGeom>
            <a:solidFill>
              <a:srgbClr val="000000">
                <a:alpha val="0"/>
              </a:srgbClr>
            </a:solidFill>
            <a:ln w="19050" cap="sq">
              <a:solidFill>
                <a:srgbClr val="0093D0"/>
              </a:solidFill>
              <a:prstDash val="solid"/>
              <a:miter/>
            </a:ln>
          </p:spPr>
          <p:txBody>
            <a:bodyPr/>
            <a:lstStyle/>
            <a:p>
              <a:endParaRPr lang="en-US"/>
            </a:p>
          </p:txBody>
        </p:sp>
        <p:sp>
          <p:nvSpPr>
            <p:cNvPr id="29" name="TextBox 29">
              <a:extLst>
                <a:ext uri="{FF2B5EF4-FFF2-40B4-BE49-F238E27FC236}">
                  <a16:creationId xmlns:a16="http://schemas.microsoft.com/office/drawing/2014/main" id="{90AAC6F0-F448-74CE-1948-E2D44BC89736}"/>
                </a:ext>
              </a:extLst>
            </p:cNvPr>
            <p:cNvSpPr txBox="1"/>
            <p:nvPr/>
          </p:nvSpPr>
          <p:spPr>
            <a:xfrm>
              <a:off x="60014" y="31697"/>
              <a:ext cx="520121" cy="550928"/>
            </a:xfrm>
            <a:prstGeom prst="rect">
              <a:avLst/>
            </a:prstGeom>
          </p:spPr>
          <p:txBody>
            <a:bodyPr lIns="48981" tIns="48981" rIns="48981" bIns="48981" rtlCol="0" anchor="ctr"/>
            <a:lstStyle/>
            <a:p>
              <a:pPr algn="ctr">
                <a:lnSpc>
                  <a:spcPts val="2141"/>
                </a:lnSpc>
              </a:pPr>
              <a:endParaRPr/>
            </a:p>
          </p:txBody>
        </p:sp>
      </p:grpSp>
      <p:sp>
        <p:nvSpPr>
          <p:cNvPr id="30" name="TextBox 30">
            <a:extLst>
              <a:ext uri="{FF2B5EF4-FFF2-40B4-BE49-F238E27FC236}">
                <a16:creationId xmlns:a16="http://schemas.microsoft.com/office/drawing/2014/main" id="{5329CD28-DDA2-98F8-AA0A-56CD61DE29DE}"/>
              </a:ext>
            </a:extLst>
          </p:cNvPr>
          <p:cNvSpPr txBox="1"/>
          <p:nvPr/>
        </p:nvSpPr>
        <p:spPr>
          <a:xfrm>
            <a:off x="15501334" y="5399100"/>
            <a:ext cx="2062221" cy="287066"/>
          </a:xfrm>
          <a:prstGeom prst="rect">
            <a:avLst/>
          </a:prstGeom>
        </p:spPr>
        <p:txBody>
          <a:bodyPr lIns="0" tIns="0" rIns="0" bIns="0" rtlCol="0" anchor="t">
            <a:spAutoFit/>
          </a:bodyPr>
          <a:lstStyle/>
          <a:p>
            <a:pPr algn="l">
              <a:lnSpc>
                <a:spcPts val="2380"/>
              </a:lnSpc>
            </a:pPr>
            <a:r>
              <a:rPr lang="en-US" sz="1700">
                <a:solidFill>
                  <a:srgbClr val="F2B021"/>
                </a:solidFill>
                <a:latin typeface="Century Gothic Paneuropean"/>
                <a:ea typeface="Century Gothic Paneuropean"/>
                <a:cs typeface="Century Gothic Paneuropean"/>
                <a:sym typeface="Century Gothic Paneuropean"/>
              </a:rPr>
              <a:t> 2026</a:t>
            </a:r>
          </a:p>
        </p:txBody>
      </p:sp>
      <p:sp>
        <p:nvSpPr>
          <p:cNvPr id="31" name="AutoShape 31">
            <a:extLst>
              <a:ext uri="{FF2B5EF4-FFF2-40B4-BE49-F238E27FC236}">
                <a16:creationId xmlns:a16="http://schemas.microsoft.com/office/drawing/2014/main" id="{0BBF0B1E-6EF7-1ADD-9120-D8825E43A29E}"/>
              </a:ext>
            </a:extLst>
          </p:cNvPr>
          <p:cNvSpPr/>
          <p:nvPr/>
        </p:nvSpPr>
        <p:spPr>
          <a:xfrm>
            <a:off x="14811912" y="4397261"/>
            <a:ext cx="1592719" cy="1120259"/>
          </a:xfrm>
          <a:prstGeom prst="line">
            <a:avLst/>
          </a:prstGeom>
          <a:ln w="19050" cap="flat">
            <a:solidFill>
              <a:srgbClr val="0093D0"/>
            </a:solidFill>
            <a:prstDash val="solid"/>
            <a:headEnd type="none" w="sm" len="sm"/>
            <a:tailEnd type="none" w="sm" len="sm"/>
          </a:ln>
        </p:spPr>
        <p:txBody>
          <a:bodyPr/>
          <a:lstStyle/>
          <a:p>
            <a:endParaRPr lang="en-US"/>
          </a:p>
        </p:txBody>
      </p:sp>
      <p:grpSp>
        <p:nvGrpSpPr>
          <p:cNvPr id="32" name="Group 32">
            <a:extLst>
              <a:ext uri="{FF2B5EF4-FFF2-40B4-BE49-F238E27FC236}">
                <a16:creationId xmlns:a16="http://schemas.microsoft.com/office/drawing/2014/main" id="{5BEF0562-B835-B19A-98A9-3E9C8BB90351}"/>
              </a:ext>
            </a:extLst>
          </p:cNvPr>
          <p:cNvGrpSpPr/>
          <p:nvPr/>
        </p:nvGrpSpPr>
        <p:grpSpPr>
          <a:xfrm>
            <a:off x="13404926" y="3361905"/>
            <a:ext cx="2239473" cy="2190678"/>
            <a:chOff x="0" y="0"/>
            <a:chExt cx="2985964" cy="2920904"/>
          </a:xfrm>
        </p:grpSpPr>
        <p:sp>
          <p:nvSpPr>
            <p:cNvPr id="33" name="Freeform 33">
              <a:extLst>
                <a:ext uri="{FF2B5EF4-FFF2-40B4-BE49-F238E27FC236}">
                  <a16:creationId xmlns:a16="http://schemas.microsoft.com/office/drawing/2014/main" id="{96CA0C78-6A70-409E-153F-33B9DB0E612F}"/>
                </a:ext>
              </a:extLst>
            </p:cNvPr>
            <p:cNvSpPr/>
            <p:nvPr/>
          </p:nvSpPr>
          <p:spPr>
            <a:xfrm>
              <a:off x="65060" y="0"/>
              <a:ext cx="2920904" cy="2920904"/>
            </a:xfrm>
            <a:custGeom>
              <a:avLst/>
              <a:gdLst/>
              <a:ahLst/>
              <a:cxnLst/>
              <a:rect l="l" t="t" r="r" b="b"/>
              <a:pathLst>
                <a:path w="2920904" h="2920904">
                  <a:moveTo>
                    <a:pt x="0" y="0"/>
                  </a:moveTo>
                  <a:lnTo>
                    <a:pt x="2920904" y="0"/>
                  </a:lnTo>
                  <a:lnTo>
                    <a:pt x="2920904" y="2920904"/>
                  </a:lnTo>
                  <a:lnTo>
                    <a:pt x="0" y="2920904"/>
                  </a:lnTo>
                  <a:lnTo>
                    <a:pt x="0" y="0"/>
                  </a:lnTo>
                  <a:close/>
                </a:path>
              </a:pathLst>
            </a:custGeom>
            <a:blipFill>
              <a:blip r:embed="rId4"/>
              <a:stretch>
                <a:fillRect/>
              </a:stretch>
            </a:blipFill>
          </p:spPr>
          <p:txBody>
            <a:bodyPr/>
            <a:lstStyle/>
            <a:p>
              <a:endParaRPr lang="en-US"/>
            </a:p>
          </p:txBody>
        </p:sp>
        <p:grpSp>
          <p:nvGrpSpPr>
            <p:cNvPr id="34" name="Group 34">
              <a:extLst>
                <a:ext uri="{FF2B5EF4-FFF2-40B4-BE49-F238E27FC236}">
                  <a16:creationId xmlns:a16="http://schemas.microsoft.com/office/drawing/2014/main" id="{975D4926-9A1E-6972-B94D-0C5A19270E74}"/>
                </a:ext>
              </a:extLst>
            </p:cNvPr>
            <p:cNvGrpSpPr/>
            <p:nvPr/>
          </p:nvGrpSpPr>
          <p:grpSpPr>
            <a:xfrm>
              <a:off x="0" y="0"/>
              <a:ext cx="2852341" cy="2852341"/>
              <a:chOff x="0" y="0"/>
              <a:chExt cx="812800" cy="812800"/>
            </a:xfrm>
          </p:grpSpPr>
          <p:sp>
            <p:nvSpPr>
              <p:cNvPr id="35" name="Freeform 35">
                <a:extLst>
                  <a:ext uri="{FF2B5EF4-FFF2-40B4-BE49-F238E27FC236}">
                    <a16:creationId xmlns:a16="http://schemas.microsoft.com/office/drawing/2014/main" id="{BFB146B6-E620-2E56-CB8B-D858BEBE451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25046" r="-25046"/>
                </a:stretch>
              </a:blipFill>
            </p:spPr>
            <p:txBody>
              <a:bodyPr/>
              <a:lstStyle/>
              <a:p>
                <a:endParaRPr lang="en-US"/>
              </a:p>
            </p:txBody>
          </p:sp>
        </p:grpSp>
      </p:grpSp>
      <p:sp>
        <p:nvSpPr>
          <p:cNvPr id="36" name="TextBox 36">
            <a:extLst>
              <a:ext uri="{FF2B5EF4-FFF2-40B4-BE49-F238E27FC236}">
                <a16:creationId xmlns:a16="http://schemas.microsoft.com/office/drawing/2014/main" id="{EF2A756D-B528-7B62-F438-DD35A7FA413B}"/>
              </a:ext>
            </a:extLst>
          </p:cNvPr>
          <p:cNvSpPr txBox="1"/>
          <p:nvPr/>
        </p:nvSpPr>
        <p:spPr>
          <a:xfrm>
            <a:off x="15501334" y="5687296"/>
            <a:ext cx="2009539" cy="382270"/>
          </a:xfrm>
          <a:prstGeom prst="rect">
            <a:avLst/>
          </a:prstGeom>
        </p:spPr>
        <p:txBody>
          <a:bodyPr lIns="0" tIns="0" rIns="0" bIns="0" rtlCol="0" anchor="t">
            <a:spAutoFit/>
          </a:bodyPr>
          <a:lstStyle/>
          <a:p>
            <a:pPr algn="l">
              <a:lnSpc>
                <a:spcPts val="3079"/>
              </a:lnSpc>
            </a:pPr>
            <a:r>
              <a:rPr lang="en-US" sz="2199" b="1">
                <a:solidFill>
                  <a:srgbClr val="FFFFFF"/>
                </a:solidFill>
                <a:effectLst>
                  <a:outerShdw blurRad="50800" dist="38100" dir="2700000" algn="tl" rotWithShape="0">
                    <a:srgbClr val="0093D0"/>
                  </a:outerShdw>
                </a:effectLst>
                <a:latin typeface="Century Gothic Paneuropean Bold"/>
                <a:ea typeface="Century Gothic Paneuropean Bold"/>
                <a:cs typeface="Century Gothic Paneuropean Bold"/>
                <a:sym typeface="Century Gothic Paneuropean Bold"/>
              </a:rPr>
              <a:t>Satellite</a:t>
            </a:r>
          </a:p>
        </p:txBody>
      </p:sp>
      <p:sp>
        <p:nvSpPr>
          <p:cNvPr id="37" name="TextBox 37">
            <a:extLst>
              <a:ext uri="{FF2B5EF4-FFF2-40B4-BE49-F238E27FC236}">
                <a16:creationId xmlns:a16="http://schemas.microsoft.com/office/drawing/2014/main" id="{FA954AE1-DAC2-7398-D62E-C054611E8924}"/>
              </a:ext>
            </a:extLst>
          </p:cNvPr>
          <p:cNvSpPr txBox="1"/>
          <p:nvPr/>
        </p:nvSpPr>
        <p:spPr>
          <a:xfrm>
            <a:off x="15501334" y="6086022"/>
            <a:ext cx="2439965" cy="629523"/>
          </a:xfrm>
          <a:prstGeom prst="rect">
            <a:avLst/>
          </a:prstGeom>
        </p:spPr>
        <p:txBody>
          <a:bodyPr lIns="0" tIns="0" rIns="0" bIns="0" rtlCol="0" anchor="t">
            <a:spAutoFit/>
          </a:bodyPr>
          <a:lstStyle/>
          <a:p>
            <a:pPr marL="0" lvl="0" indent="0" algn="l">
              <a:lnSpc>
                <a:spcPts val="1704"/>
              </a:lnSpc>
              <a:spcBef>
                <a:spcPct val="0"/>
              </a:spcBef>
            </a:pPr>
            <a:r>
              <a:rPr lang="en-US" sz="1301" u="none" strike="noStrike">
                <a:solidFill>
                  <a:srgbClr val="FFFFFF"/>
                </a:solidFill>
                <a:latin typeface="Montserrat"/>
                <a:ea typeface="Montserrat"/>
                <a:cs typeface="Montserrat"/>
                <a:sym typeface="Montserrat"/>
              </a:rPr>
              <a:t>Over 10,000 constellation satellites have been launched into low Earth orbit</a:t>
            </a:r>
          </a:p>
        </p:txBody>
      </p:sp>
      <p:grpSp>
        <p:nvGrpSpPr>
          <p:cNvPr id="38" name="Group 38">
            <a:extLst>
              <a:ext uri="{FF2B5EF4-FFF2-40B4-BE49-F238E27FC236}">
                <a16:creationId xmlns:a16="http://schemas.microsoft.com/office/drawing/2014/main" id="{6004B073-02E7-A2E7-A655-1902B7F1E866}"/>
              </a:ext>
            </a:extLst>
          </p:cNvPr>
          <p:cNvGrpSpPr/>
          <p:nvPr/>
        </p:nvGrpSpPr>
        <p:grpSpPr>
          <a:xfrm rot="8619299">
            <a:off x="16378815" y="5459487"/>
            <a:ext cx="197297" cy="198144"/>
            <a:chOff x="0" y="0"/>
            <a:chExt cx="640149" cy="642896"/>
          </a:xfrm>
        </p:grpSpPr>
        <p:sp>
          <p:nvSpPr>
            <p:cNvPr id="39" name="Freeform 39">
              <a:extLst>
                <a:ext uri="{FF2B5EF4-FFF2-40B4-BE49-F238E27FC236}">
                  <a16:creationId xmlns:a16="http://schemas.microsoft.com/office/drawing/2014/main" id="{E2BBC9D7-85E9-7E62-35D2-4C9CE5C3AB1F}"/>
                </a:ext>
              </a:extLst>
            </p:cNvPr>
            <p:cNvSpPr/>
            <p:nvPr/>
          </p:nvSpPr>
          <p:spPr>
            <a:xfrm>
              <a:off x="0" y="0"/>
              <a:ext cx="640149" cy="642896"/>
            </a:xfrm>
            <a:custGeom>
              <a:avLst/>
              <a:gdLst/>
              <a:ahLst/>
              <a:cxnLst/>
              <a:rect l="l" t="t" r="r" b="b"/>
              <a:pathLst>
                <a:path w="640149" h="642896">
                  <a:moveTo>
                    <a:pt x="320075" y="0"/>
                  </a:moveTo>
                  <a:cubicBezTo>
                    <a:pt x="143302" y="0"/>
                    <a:pt x="0" y="143917"/>
                    <a:pt x="0" y="321448"/>
                  </a:cubicBezTo>
                  <a:cubicBezTo>
                    <a:pt x="0" y="498979"/>
                    <a:pt x="143302" y="642896"/>
                    <a:pt x="320075" y="642896"/>
                  </a:cubicBezTo>
                  <a:cubicBezTo>
                    <a:pt x="496847" y="642896"/>
                    <a:pt x="640149" y="498979"/>
                    <a:pt x="640149" y="321448"/>
                  </a:cubicBezTo>
                  <a:cubicBezTo>
                    <a:pt x="640149" y="143917"/>
                    <a:pt x="496847" y="0"/>
                    <a:pt x="320075" y="0"/>
                  </a:cubicBezTo>
                  <a:close/>
                </a:path>
              </a:pathLst>
            </a:custGeom>
            <a:solidFill>
              <a:srgbClr val="000000">
                <a:alpha val="0"/>
              </a:srgbClr>
            </a:solidFill>
            <a:ln w="19050" cap="sq">
              <a:solidFill>
                <a:srgbClr val="0093D0"/>
              </a:solidFill>
              <a:prstDash val="solid"/>
              <a:miter/>
            </a:ln>
          </p:spPr>
          <p:txBody>
            <a:bodyPr/>
            <a:lstStyle/>
            <a:p>
              <a:endParaRPr lang="en-US"/>
            </a:p>
          </p:txBody>
        </p:sp>
        <p:sp>
          <p:nvSpPr>
            <p:cNvPr id="40" name="TextBox 40">
              <a:extLst>
                <a:ext uri="{FF2B5EF4-FFF2-40B4-BE49-F238E27FC236}">
                  <a16:creationId xmlns:a16="http://schemas.microsoft.com/office/drawing/2014/main" id="{C73A3690-6C8C-E8E1-E875-9C246CD22C32}"/>
                </a:ext>
              </a:extLst>
            </p:cNvPr>
            <p:cNvSpPr txBox="1"/>
            <p:nvPr/>
          </p:nvSpPr>
          <p:spPr>
            <a:xfrm>
              <a:off x="60014" y="31697"/>
              <a:ext cx="520121" cy="550928"/>
            </a:xfrm>
            <a:prstGeom prst="rect">
              <a:avLst/>
            </a:prstGeom>
          </p:spPr>
          <p:txBody>
            <a:bodyPr lIns="48981" tIns="48981" rIns="48981" bIns="48981" rtlCol="0" anchor="ctr"/>
            <a:lstStyle/>
            <a:p>
              <a:pPr algn="ctr">
                <a:lnSpc>
                  <a:spcPts val="2141"/>
                </a:lnSpc>
              </a:pPr>
              <a:endParaRPr/>
            </a:p>
          </p:txBody>
        </p:sp>
      </p:grpSp>
      <p:sp>
        <p:nvSpPr>
          <p:cNvPr id="41" name="TextBox 41">
            <a:extLst>
              <a:ext uri="{FF2B5EF4-FFF2-40B4-BE49-F238E27FC236}">
                <a16:creationId xmlns:a16="http://schemas.microsoft.com/office/drawing/2014/main" id="{066833BA-79A2-4D40-5BDC-A8CCAD34E2CF}"/>
              </a:ext>
            </a:extLst>
          </p:cNvPr>
          <p:cNvSpPr txBox="1"/>
          <p:nvPr/>
        </p:nvSpPr>
        <p:spPr>
          <a:xfrm>
            <a:off x="11228451" y="8698077"/>
            <a:ext cx="2062221" cy="306705"/>
          </a:xfrm>
          <a:prstGeom prst="rect">
            <a:avLst/>
          </a:prstGeom>
        </p:spPr>
        <p:txBody>
          <a:bodyPr lIns="0" tIns="0" rIns="0" bIns="0" rtlCol="0" anchor="t">
            <a:spAutoFit/>
          </a:bodyPr>
          <a:lstStyle/>
          <a:p>
            <a:pPr algn="l">
              <a:lnSpc>
                <a:spcPts val="2520"/>
              </a:lnSpc>
            </a:pPr>
            <a:r>
              <a:rPr lang="en-US" sz="1800">
                <a:solidFill>
                  <a:srgbClr val="F2B021"/>
                </a:solidFill>
                <a:latin typeface="Century Gothic Paneuropean"/>
                <a:ea typeface="Century Gothic Paneuropean"/>
                <a:cs typeface="Century Gothic Paneuropean"/>
                <a:sym typeface="Century Gothic Paneuropean"/>
              </a:rPr>
              <a:t>2009</a:t>
            </a:r>
          </a:p>
        </p:txBody>
      </p:sp>
      <p:sp>
        <p:nvSpPr>
          <p:cNvPr id="42" name="TextBox 42">
            <a:extLst>
              <a:ext uri="{FF2B5EF4-FFF2-40B4-BE49-F238E27FC236}">
                <a16:creationId xmlns:a16="http://schemas.microsoft.com/office/drawing/2014/main" id="{D08D37C9-9A06-3FB0-562E-1897CFC54CC5}"/>
              </a:ext>
            </a:extLst>
          </p:cNvPr>
          <p:cNvSpPr txBox="1"/>
          <p:nvPr/>
        </p:nvSpPr>
        <p:spPr>
          <a:xfrm>
            <a:off x="11228451" y="8993948"/>
            <a:ext cx="2009539" cy="382270"/>
          </a:xfrm>
          <a:prstGeom prst="rect">
            <a:avLst/>
          </a:prstGeom>
        </p:spPr>
        <p:txBody>
          <a:bodyPr lIns="0" tIns="0" rIns="0" bIns="0" rtlCol="0" anchor="t">
            <a:spAutoFit/>
          </a:bodyPr>
          <a:lstStyle/>
          <a:p>
            <a:pPr algn="l">
              <a:lnSpc>
                <a:spcPts val="3079"/>
              </a:lnSpc>
            </a:pPr>
            <a:r>
              <a:rPr lang="en-US" sz="2199" b="1">
                <a:solidFill>
                  <a:srgbClr val="FFFFFF"/>
                </a:solidFill>
                <a:effectLst>
                  <a:outerShdw blurRad="50800" dist="38100" dir="2700000" algn="tl" rotWithShape="0">
                    <a:srgbClr val="0093D0"/>
                  </a:outerShdw>
                </a:effectLst>
                <a:latin typeface="Century Gothic Paneuropean Bold"/>
                <a:ea typeface="Century Gothic Paneuropean Bold"/>
                <a:cs typeface="Century Gothic Paneuropean Bold"/>
                <a:sym typeface="Century Gothic Paneuropean Bold"/>
              </a:rPr>
              <a:t>LTE</a:t>
            </a:r>
          </a:p>
        </p:txBody>
      </p:sp>
      <p:sp>
        <p:nvSpPr>
          <p:cNvPr id="43" name="TextBox 43">
            <a:extLst>
              <a:ext uri="{FF2B5EF4-FFF2-40B4-BE49-F238E27FC236}">
                <a16:creationId xmlns:a16="http://schemas.microsoft.com/office/drawing/2014/main" id="{47242F3B-2200-8DFF-3272-3A1316B2A9F9}"/>
              </a:ext>
            </a:extLst>
          </p:cNvPr>
          <p:cNvSpPr txBox="1"/>
          <p:nvPr/>
        </p:nvSpPr>
        <p:spPr>
          <a:xfrm>
            <a:off x="11228451" y="9393983"/>
            <a:ext cx="2656732" cy="629523"/>
          </a:xfrm>
          <a:prstGeom prst="rect">
            <a:avLst/>
          </a:prstGeom>
        </p:spPr>
        <p:txBody>
          <a:bodyPr lIns="0" tIns="0" rIns="0" bIns="0" rtlCol="0" anchor="t">
            <a:spAutoFit/>
          </a:bodyPr>
          <a:lstStyle/>
          <a:p>
            <a:pPr marL="0" lvl="0" indent="0" algn="l">
              <a:lnSpc>
                <a:spcPts val="1704"/>
              </a:lnSpc>
              <a:spcBef>
                <a:spcPct val="0"/>
              </a:spcBef>
            </a:pPr>
            <a:r>
              <a:rPr lang="en-US" sz="1301" u="none" strike="noStrike">
                <a:solidFill>
                  <a:srgbClr val="FFFFFF"/>
                </a:solidFill>
                <a:latin typeface="Montserrat"/>
                <a:ea typeface="Montserrat"/>
                <a:cs typeface="Montserrat"/>
                <a:sym typeface="Montserrat"/>
              </a:rPr>
              <a:t>The beginning of the world’s first public LTE network operations</a:t>
            </a:r>
          </a:p>
        </p:txBody>
      </p:sp>
      <p:sp>
        <p:nvSpPr>
          <p:cNvPr id="44" name="TextBox 44">
            <a:extLst>
              <a:ext uri="{FF2B5EF4-FFF2-40B4-BE49-F238E27FC236}">
                <a16:creationId xmlns:a16="http://schemas.microsoft.com/office/drawing/2014/main" id="{6CDD088C-9186-8BD2-934E-A7A42C5509EF}"/>
              </a:ext>
            </a:extLst>
          </p:cNvPr>
          <p:cNvSpPr txBox="1"/>
          <p:nvPr/>
        </p:nvSpPr>
        <p:spPr>
          <a:xfrm>
            <a:off x="1028700" y="2315568"/>
            <a:ext cx="10986135" cy="2444750"/>
          </a:xfrm>
          <a:prstGeom prst="rect">
            <a:avLst/>
          </a:prstGeom>
        </p:spPr>
        <p:txBody>
          <a:bodyPr lIns="0" tIns="0" rIns="0" bIns="0" rtlCol="0" anchor="t">
            <a:spAutoFit/>
          </a:bodyPr>
          <a:lstStyle/>
          <a:p>
            <a:pPr algn="l">
              <a:lnSpc>
                <a:spcPts val="2799"/>
              </a:lnSpc>
            </a:pPr>
            <a:r>
              <a:rPr lang="en-US" sz="1999">
                <a:solidFill>
                  <a:srgbClr val="FFFFFF"/>
                </a:solidFill>
                <a:latin typeface="Montserrat Light"/>
                <a:ea typeface="Montserrat Light"/>
                <a:cs typeface="Montserrat Light"/>
                <a:sym typeface="Montserrat Light"/>
              </a:rPr>
              <a:t>There was a time when copper ISDN lines were the reliable backup, and broadband was the last resort. LTE was once dismissed as well, for either being too expensive or for not providing adequate performance. </a:t>
            </a:r>
          </a:p>
          <a:p>
            <a:pPr algn="l">
              <a:lnSpc>
                <a:spcPts val="2799"/>
              </a:lnSpc>
            </a:pPr>
            <a:endParaRPr lang="en-US" sz="1999">
              <a:solidFill>
                <a:srgbClr val="FFFFFF"/>
              </a:solidFill>
              <a:latin typeface="Montserrat Light"/>
              <a:ea typeface="Montserrat Light"/>
              <a:cs typeface="Montserrat Light"/>
              <a:sym typeface="Montserrat Light"/>
            </a:endParaRPr>
          </a:p>
          <a:p>
            <a:pPr algn="l">
              <a:lnSpc>
                <a:spcPts val="2799"/>
              </a:lnSpc>
            </a:pPr>
            <a:r>
              <a:rPr lang="en-US" sz="1999">
                <a:solidFill>
                  <a:srgbClr val="FFFFFF"/>
                </a:solidFill>
                <a:latin typeface="Montserrat Light"/>
                <a:ea typeface="Montserrat Light"/>
                <a:cs typeface="Montserrat Light"/>
                <a:sym typeface="Montserrat Light"/>
              </a:rPr>
              <a:t>Now, we’re seeing history repeat—this time with satellite connectivity. But the narrative is changing fast. Satellite is emerging not just as a viable alternative, but as a critical foundation for next-generation connectivity.</a:t>
            </a:r>
          </a:p>
        </p:txBody>
      </p:sp>
      <p:sp>
        <p:nvSpPr>
          <p:cNvPr id="45" name="Arrow: Right 44">
            <a:extLst>
              <a:ext uri="{FF2B5EF4-FFF2-40B4-BE49-F238E27FC236}">
                <a16:creationId xmlns:a16="http://schemas.microsoft.com/office/drawing/2014/main" id="{82B84215-C6A5-FC1D-791F-8FEDB2CD2060}"/>
              </a:ext>
            </a:extLst>
          </p:cNvPr>
          <p:cNvSpPr/>
          <p:nvPr/>
        </p:nvSpPr>
        <p:spPr>
          <a:xfrm>
            <a:off x="1028700" y="5052944"/>
            <a:ext cx="7963018" cy="944094"/>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D63AFE0E-7365-9A19-E309-5862449125B9}"/>
              </a:ext>
            </a:extLst>
          </p:cNvPr>
          <p:cNvSpPr/>
          <p:nvPr/>
        </p:nvSpPr>
        <p:spPr>
          <a:xfrm>
            <a:off x="1550248" y="4882107"/>
            <a:ext cx="1407512" cy="1231389"/>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Skepticism</a:t>
            </a:r>
          </a:p>
        </p:txBody>
      </p:sp>
      <p:sp>
        <p:nvSpPr>
          <p:cNvPr id="47" name="Oval 46">
            <a:extLst>
              <a:ext uri="{FF2B5EF4-FFF2-40B4-BE49-F238E27FC236}">
                <a16:creationId xmlns:a16="http://schemas.microsoft.com/office/drawing/2014/main" id="{71DFDA0B-598E-15F5-264C-CDA32B47BBA8}"/>
              </a:ext>
            </a:extLst>
          </p:cNvPr>
          <p:cNvSpPr/>
          <p:nvPr/>
        </p:nvSpPr>
        <p:spPr>
          <a:xfrm>
            <a:off x="3706353" y="4893347"/>
            <a:ext cx="1407512" cy="1231389"/>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Adoption</a:t>
            </a:r>
          </a:p>
        </p:txBody>
      </p:sp>
      <p:sp>
        <p:nvSpPr>
          <p:cNvPr id="48" name="Oval 47">
            <a:extLst>
              <a:ext uri="{FF2B5EF4-FFF2-40B4-BE49-F238E27FC236}">
                <a16:creationId xmlns:a16="http://schemas.microsoft.com/office/drawing/2014/main" id="{A949DBF0-3F9B-D08B-FCA6-817792154485}"/>
              </a:ext>
            </a:extLst>
          </p:cNvPr>
          <p:cNvSpPr/>
          <p:nvPr/>
        </p:nvSpPr>
        <p:spPr>
          <a:xfrm>
            <a:off x="5862459" y="4904997"/>
            <a:ext cx="1407512" cy="1231389"/>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Dependency</a:t>
            </a:r>
          </a:p>
        </p:txBody>
      </p:sp>
    </p:spTree>
    <p:extLst>
      <p:ext uri="{BB962C8B-B14F-4D97-AF65-F5344CB8AC3E}">
        <p14:creationId xmlns:p14="http://schemas.microsoft.com/office/powerpoint/2010/main" val="405631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par>
                          <p:cTn id="20" fill="hold">
                            <p:stCondLst>
                              <p:cond delay="3500"/>
                            </p:stCondLst>
                            <p:childTnLst>
                              <p:par>
                                <p:cTn id="21" presetID="22" presetClass="entr" presetSubtype="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par>
                          <p:cTn id="24" fill="hold">
                            <p:stCondLst>
                              <p:cond delay="4000"/>
                            </p:stCondLst>
                            <p:childTnLst>
                              <p:par>
                                <p:cTn id="25" presetID="22" presetClass="entr" presetSubtype="1"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par>
                          <p:cTn id="28" fill="hold">
                            <p:stCondLst>
                              <p:cond delay="4500"/>
                            </p:stCondLst>
                            <p:childTnLst>
                              <p:par>
                                <p:cTn id="29" presetID="22" presetClass="entr" presetSubtype="1"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2000"/>
                                        <p:tgtEl>
                                          <p:spTgt spid="8"/>
                                        </p:tgtEl>
                                      </p:cBhvr>
                                    </p:animEffect>
                                  </p:childTnLst>
                                </p:cTn>
                              </p:par>
                            </p:childTnLst>
                          </p:cTn>
                        </p:par>
                        <p:par>
                          <p:cTn id="36" fill="hold">
                            <p:stCondLst>
                              <p:cond delay="7000"/>
                            </p:stCondLst>
                            <p:childTnLst>
                              <p:par>
                                <p:cTn id="37" presetID="10" presetClass="entr" presetSubtype="0"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par>
                          <p:cTn id="40" fill="hold">
                            <p:stCondLst>
                              <p:cond delay="7500"/>
                            </p:stCondLst>
                            <p:childTnLst>
                              <p:par>
                                <p:cTn id="41" presetID="22" presetClass="entr" presetSubtype="8"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childTnLst>
                          </p:cTn>
                        </p:par>
                        <p:par>
                          <p:cTn id="44" fill="hold">
                            <p:stCondLst>
                              <p:cond delay="8000"/>
                            </p:stCondLst>
                            <p:childTnLst>
                              <p:par>
                                <p:cTn id="45" presetID="22" presetClass="entr" presetSubtype="8" fill="hold"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500"/>
                                        <p:tgtEl>
                                          <p:spTgt spid="27"/>
                                        </p:tgtEl>
                                      </p:cBhvr>
                                    </p:animEffect>
                                  </p:childTnLst>
                                </p:cTn>
                              </p:par>
                            </p:childTnLst>
                          </p:cTn>
                        </p:par>
                        <p:par>
                          <p:cTn id="48" fill="hold">
                            <p:stCondLst>
                              <p:cond delay="8500"/>
                            </p:stCondLst>
                            <p:childTnLst>
                              <p:par>
                                <p:cTn id="49" presetID="22" presetClass="entr" presetSubtype="1" fill="hold" grpId="0" nodeType="after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wipe(up)">
                                      <p:cBhvr>
                                        <p:cTn id="51" dur="500"/>
                                        <p:tgtEl>
                                          <p:spTgt spid="41"/>
                                        </p:tgtEl>
                                      </p:cBhvr>
                                    </p:animEffect>
                                  </p:childTnLst>
                                </p:cTn>
                              </p:par>
                            </p:childTnLst>
                          </p:cTn>
                        </p:par>
                        <p:par>
                          <p:cTn id="52" fill="hold">
                            <p:stCondLst>
                              <p:cond delay="9000"/>
                            </p:stCondLst>
                            <p:childTnLst>
                              <p:par>
                                <p:cTn id="53" presetID="22" presetClass="entr" presetSubtype="1" fill="hold" grpId="0"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wipe(up)">
                                      <p:cBhvr>
                                        <p:cTn id="55" dur="500"/>
                                        <p:tgtEl>
                                          <p:spTgt spid="42"/>
                                        </p:tgtEl>
                                      </p:cBhvr>
                                    </p:animEffect>
                                  </p:childTnLst>
                                </p:cTn>
                              </p:par>
                            </p:childTnLst>
                          </p:cTn>
                        </p:par>
                        <p:par>
                          <p:cTn id="56" fill="hold">
                            <p:stCondLst>
                              <p:cond delay="9500"/>
                            </p:stCondLst>
                            <p:childTnLst>
                              <p:par>
                                <p:cTn id="57" presetID="22" presetClass="entr" presetSubtype="1" fill="hold" grpId="0" nodeType="after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wipe(up)">
                                      <p:cBhvr>
                                        <p:cTn id="59" dur="500"/>
                                        <p:tgtEl>
                                          <p:spTgt spid="43"/>
                                        </p:tgtEl>
                                      </p:cBhvr>
                                    </p:animEffect>
                                  </p:childTnLst>
                                </p:cTn>
                              </p:par>
                            </p:childTnLst>
                          </p:cTn>
                        </p:par>
                        <p:par>
                          <p:cTn id="60" fill="hold">
                            <p:stCondLst>
                              <p:cond delay="10000"/>
                            </p:stCondLst>
                            <p:childTnLst>
                              <p:par>
                                <p:cTn id="61" presetID="22" presetClass="entr" presetSubtype="8" fill="hold" grpId="0"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left)">
                                      <p:cBhvr>
                                        <p:cTn id="63" dur="2000"/>
                                        <p:tgtEl>
                                          <p:spTgt spid="22"/>
                                        </p:tgtEl>
                                      </p:cBhvr>
                                    </p:animEffect>
                                  </p:childTnLst>
                                </p:cTn>
                              </p:par>
                            </p:childTnLst>
                          </p:cTn>
                        </p:par>
                        <p:par>
                          <p:cTn id="64" fill="hold">
                            <p:stCondLst>
                              <p:cond delay="12000"/>
                            </p:stCondLst>
                            <p:childTnLst>
                              <p:par>
                                <p:cTn id="65" presetID="10" presetClass="entr" presetSubtype="0" fill="hold"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childTnLst>
                          </p:cTn>
                        </p:par>
                        <p:par>
                          <p:cTn id="68" fill="hold">
                            <p:stCondLst>
                              <p:cond delay="12500"/>
                            </p:stCondLst>
                            <p:childTnLst>
                              <p:par>
                                <p:cTn id="69" presetID="22" presetClass="entr" presetSubtype="8" fill="hold" grpId="0" nodeType="after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left)">
                                      <p:cBhvr>
                                        <p:cTn id="71" dur="500"/>
                                        <p:tgtEl>
                                          <p:spTgt spid="31"/>
                                        </p:tgtEl>
                                      </p:cBhvr>
                                    </p:animEffect>
                                  </p:childTnLst>
                                </p:cTn>
                              </p:par>
                            </p:childTnLst>
                          </p:cTn>
                        </p:par>
                        <p:par>
                          <p:cTn id="72" fill="hold">
                            <p:stCondLst>
                              <p:cond delay="13000"/>
                            </p:stCondLst>
                            <p:childTnLst>
                              <p:par>
                                <p:cTn id="73" presetID="22" presetClass="entr" presetSubtype="8" fill="hold" nodeType="after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wipe(left)">
                                      <p:cBhvr>
                                        <p:cTn id="75" dur="500"/>
                                        <p:tgtEl>
                                          <p:spTgt spid="38"/>
                                        </p:tgtEl>
                                      </p:cBhvr>
                                    </p:animEffect>
                                  </p:childTnLst>
                                </p:cTn>
                              </p:par>
                            </p:childTnLst>
                          </p:cTn>
                        </p:par>
                        <p:par>
                          <p:cTn id="76" fill="hold">
                            <p:stCondLst>
                              <p:cond delay="13500"/>
                            </p:stCondLst>
                            <p:childTnLst>
                              <p:par>
                                <p:cTn id="77" presetID="22" presetClass="entr" presetSubtype="1" fill="hold" grpId="0" nodeType="after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wipe(up)">
                                      <p:cBhvr>
                                        <p:cTn id="79" dur="500"/>
                                        <p:tgtEl>
                                          <p:spTgt spid="30"/>
                                        </p:tgtEl>
                                      </p:cBhvr>
                                    </p:animEffect>
                                  </p:childTnLst>
                                </p:cTn>
                              </p:par>
                            </p:childTnLst>
                          </p:cTn>
                        </p:par>
                        <p:par>
                          <p:cTn id="80" fill="hold">
                            <p:stCondLst>
                              <p:cond delay="14000"/>
                            </p:stCondLst>
                            <p:childTnLst>
                              <p:par>
                                <p:cTn id="81" presetID="22" presetClass="entr" presetSubtype="1" fill="hold" grpId="0" nodeType="after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wipe(up)">
                                      <p:cBhvr>
                                        <p:cTn id="83" dur="500"/>
                                        <p:tgtEl>
                                          <p:spTgt spid="36"/>
                                        </p:tgtEl>
                                      </p:cBhvr>
                                    </p:animEffect>
                                  </p:childTnLst>
                                </p:cTn>
                              </p:par>
                            </p:childTnLst>
                          </p:cTn>
                        </p:par>
                        <p:par>
                          <p:cTn id="84" fill="hold">
                            <p:stCondLst>
                              <p:cond delay="14500"/>
                            </p:stCondLst>
                            <p:childTnLst>
                              <p:par>
                                <p:cTn id="85" presetID="22" presetClass="entr" presetSubtype="1" fill="hold" grpId="0" nodeType="after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wipe(up)">
                                      <p:cBhvr>
                                        <p:cTn id="8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animBg="1"/>
      <p:bldP spid="15" grpId="0"/>
      <p:bldP spid="16" grpId="0"/>
      <p:bldP spid="21" grpId="0" animBg="1"/>
      <p:bldP spid="22" grpId="0" animBg="1"/>
      <p:bldP spid="30" grpId="0"/>
      <p:bldP spid="31" grpId="0" animBg="1"/>
      <p:bldP spid="36" grpId="0"/>
      <p:bldP spid="37" grpId="0"/>
      <p:bldP spid="41" grpId="0"/>
      <p:bldP spid="42" grpId="0"/>
      <p:bldP spid="4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8D4B6-F025-A030-E9C4-8A6E29E0A7A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8B23C41-2C8F-1602-9E64-897004042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pic>
        <p:nvPicPr>
          <p:cNvPr id="5" name="Picture 4">
            <a:extLst>
              <a:ext uri="{FF2B5EF4-FFF2-40B4-BE49-F238E27FC236}">
                <a16:creationId xmlns:a16="http://schemas.microsoft.com/office/drawing/2014/main" id="{24CD10D8-6D52-B493-7CE0-00EA7F2E9A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9194" y="4016802"/>
            <a:ext cx="13901462" cy="5336748"/>
          </a:xfrm>
          <a:prstGeom prst="rect">
            <a:avLst/>
          </a:prstGeom>
        </p:spPr>
      </p:pic>
      <p:sp>
        <p:nvSpPr>
          <p:cNvPr id="6" name="TextBox 4">
            <a:extLst>
              <a:ext uri="{FF2B5EF4-FFF2-40B4-BE49-F238E27FC236}">
                <a16:creationId xmlns:a16="http://schemas.microsoft.com/office/drawing/2014/main" id="{A4E8AD59-A6E1-2D2A-5A43-656A1C930A8B}"/>
              </a:ext>
            </a:extLst>
          </p:cNvPr>
          <p:cNvSpPr txBox="1"/>
          <p:nvPr/>
        </p:nvSpPr>
        <p:spPr>
          <a:xfrm>
            <a:off x="1028700" y="933450"/>
            <a:ext cx="12933255" cy="1729384"/>
          </a:xfrm>
          <a:prstGeom prst="rect">
            <a:avLst/>
          </a:prstGeom>
        </p:spPr>
        <p:txBody>
          <a:bodyPr wrap="square" lIns="0" tIns="0" rIns="0" bIns="0" rtlCol="0" anchor="t">
            <a:spAutoFit/>
          </a:bodyPr>
          <a:lstStyle/>
          <a:p>
            <a:pPr algn="l">
              <a:lnSpc>
                <a:spcPts val="7000"/>
              </a:lnSpc>
            </a:pPr>
            <a:r>
              <a:rPr lang="en-US" sz="5000" b="1">
                <a:solidFill>
                  <a:srgbClr val="FFFFFF"/>
                </a:solidFill>
                <a:latin typeface="Montserrat Semi-Bold"/>
                <a:ea typeface="Montserrat Semi-Bold"/>
                <a:cs typeface="Montserrat Semi-Bold"/>
                <a:sym typeface="Montserrat Semi-Bold"/>
              </a:rPr>
              <a:t>New Satellite Standards: What’s Changed?</a:t>
            </a:r>
          </a:p>
        </p:txBody>
      </p:sp>
      <p:grpSp>
        <p:nvGrpSpPr>
          <p:cNvPr id="7" name="Group 6">
            <a:extLst>
              <a:ext uri="{FF2B5EF4-FFF2-40B4-BE49-F238E27FC236}">
                <a16:creationId xmlns:a16="http://schemas.microsoft.com/office/drawing/2014/main" id="{B2731D37-7D5C-B950-0185-A5874A867B4C}"/>
              </a:ext>
            </a:extLst>
          </p:cNvPr>
          <p:cNvGrpSpPr/>
          <p:nvPr/>
        </p:nvGrpSpPr>
        <p:grpSpPr>
          <a:xfrm>
            <a:off x="1601071" y="7365758"/>
            <a:ext cx="3473562" cy="2316795"/>
            <a:chOff x="1618591" y="7532335"/>
            <a:chExt cx="3473562" cy="2316795"/>
          </a:xfrm>
        </p:grpSpPr>
        <p:sp>
          <p:nvSpPr>
            <p:cNvPr id="9" name="TextBox 6">
              <a:extLst>
                <a:ext uri="{FF2B5EF4-FFF2-40B4-BE49-F238E27FC236}">
                  <a16:creationId xmlns:a16="http://schemas.microsoft.com/office/drawing/2014/main" id="{871A7FE5-CEA7-C7FA-AB45-B897E1B6FE98}"/>
                </a:ext>
              </a:extLst>
            </p:cNvPr>
            <p:cNvSpPr txBox="1"/>
            <p:nvPr/>
          </p:nvSpPr>
          <p:spPr>
            <a:xfrm>
              <a:off x="1618591" y="7532335"/>
              <a:ext cx="3473562" cy="617990"/>
            </a:xfrm>
            <a:prstGeom prst="rect">
              <a:avLst/>
            </a:prstGeom>
          </p:spPr>
          <p:txBody>
            <a:bodyPr wrap="square" lIns="0" tIns="0" rIns="0" bIns="0" rtlCol="0" anchor="t">
              <a:spAutoFit/>
            </a:bodyPr>
            <a:lstStyle/>
            <a:p>
              <a:pPr algn="ctr">
                <a:lnSpc>
                  <a:spcPts val="5599"/>
                </a:lnSpc>
              </a:pPr>
              <a:r>
                <a:rPr lang="en-US" sz="2400" b="1">
                  <a:solidFill>
                    <a:srgbClr val="FFFFFF"/>
                  </a:solidFill>
                  <a:effectLst>
                    <a:outerShdw blurRad="50800" dist="38100" dir="3600000" algn="tl" rotWithShape="0">
                      <a:srgbClr val="0093D0">
                        <a:alpha val="40000"/>
                      </a:srgbClr>
                    </a:outerShdw>
                  </a:effectLst>
                  <a:latin typeface="Century Gothic Paneuropean Bold"/>
                  <a:cs typeface="Century Gothic Paneuropean Bold"/>
                  <a:sym typeface="Century Gothic Paneuropean Bold"/>
                </a:rPr>
                <a:t>GEO</a:t>
              </a:r>
            </a:p>
          </p:txBody>
        </p:sp>
        <p:sp>
          <p:nvSpPr>
            <p:cNvPr id="10" name="TextBox 7">
              <a:extLst>
                <a:ext uri="{FF2B5EF4-FFF2-40B4-BE49-F238E27FC236}">
                  <a16:creationId xmlns:a16="http://schemas.microsoft.com/office/drawing/2014/main" id="{3432D646-3571-CCBA-86A7-2D5619443F90}"/>
                </a:ext>
              </a:extLst>
            </p:cNvPr>
            <p:cNvSpPr txBox="1"/>
            <p:nvPr/>
          </p:nvSpPr>
          <p:spPr>
            <a:xfrm>
              <a:off x="1618591" y="8208296"/>
              <a:ext cx="3473562" cy="1640834"/>
            </a:xfrm>
            <a:prstGeom prst="rect">
              <a:avLst/>
            </a:prstGeom>
          </p:spPr>
          <p:txBody>
            <a:bodyPr wrap="square" lIns="0" tIns="0" rIns="0" bIns="0" rtlCol="0" anchor="t">
              <a:spAutoFit/>
            </a:bodyPr>
            <a:lstStyle/>
            <a:p>
              <a:pPr algn="ctr">
                <a:lnSpc>
                  <a:spcPts val="2620"/>
                </a:lnSpc>
              </a:pPr>
              <a:r>
                <a:rPr lang="en-US">
                  <a:solidFill>
                    <a:srgbClr val="FFFFFF"/>
                  </a:solidFill>
                  <a:latin typeface="Montserrat"/>
                  <a:sym typeface="Montserrat"/>
                </a:rPr>
                <a:t>22,236 miles</a:t>
              </a:r>
            </a:p>
            <a:p>
              <a:pPr algn="ctr">
                <a:lnSpc>
                  <a:spcPts val="2620"/>
                </a:lnSpc>
              </a:pPr>
              <a:r>
                <a:rPr lang="en-US">
                  <a:solidFill>
                    <a:srgbClr val="FFFFFF"/>
                  </a:solidFill>
                  <a:latin typeface="Montserrat"/>
                  <a:sym typeface="Montserrat"/>
                </a:rPr>
                <a:t>600+ </a:t>
              </a:r>
              <a:r>
                <a:rPr lang="en-US" err="1">
                  <a:solidFill>
                    <a:srgbClr val="FFFFFF"/>
                  </a:solidFill>
                  <a:latin typeface="Montserrat"/>
                  <a:sym typeface="Montserrat"/>
                </a:rPr>
                <a:t>ms</a:t>
              </a:r>
              <a:r>
                <a:rPr lang="en-US">
                  <a:solidFill>
                    <a:srgbClr val="FFFFFF"/>
                  </a:solidFill>
                  <a:latin typeface="Montserrat"/>
                  <a:sym typeface="Montserrat"/>
                </a:rPr>
                <a:t> latency (RTT)</a:t>
              </a:r>
            </a:p>
            <a:p>
              <a:pPr algn="ctr">
                <a:lnSpc>
                  <a:spcPts val="2620"/>
                </a:lnSpc>
              </a:pPr>
              <a:r>
                <a:rPr lang="en-US">
                  <a:solidFill>
                    <a:srgbClr val="FFFFFF"/>
                  </a:solidFill>
                  <a:latin typeface="Montserrat"/>
                  <a:sym typeface="Montserrat"/>
                </a:rPr>
                <a:t>Single-point presence</a:t>
              </a:r>
            </a:p>
            <a:p>
              <a:pPr algn="ctr">
                <a:lnSpc>
                  <a:spcPts val="2620"/>
                </a:lnSpc>
              </a:pPr>
              <a:r>
                <a:rPr lang="en-US">
                  <a:solidFill>
                    <a:srgbClr val="FFFFFF"/>
                  </a:solidFill>
                  <a:latin typeface="Montserrat"/>
                  <a:sym typeface="Montserrat"/>
                </a:rPr>
                <a:t>TV Broadcasting/Backup-only mindset</a:t>
              </a:r>
            </a:p>
          </p:txBody>
        </p:sp>
      </p:grpSp>
      <p:grpSp>
        <p:nvGrpSpPr>
          <p:cNvPr id="11" name="Group 10">
            <a:extLst>
              <a:ext uri="{FF2B5EF4-FFF2-40B4-BE49-F238E27FC236}">
                <a16:creationId xmlns:a16="http://schemas.microsoft.com/office/drawing/2014/main" id="{516DE7EE-D16F-8D05-AFAE-0AA3B002B378}"/>
              </a:ext>
            </a:extLst>
          </p:cNvPr>
          <p:cNvGrpSpPr/>
          <p:nvPr/>
        </p:nvGrpSpPr>
        <p:grpSpPr>
          <a:xfrm>
            <a:off x="8386824" y="7368198"/>
            <a:ext cx="3473562" cy="2314355"/>
            <a:chOff x="8404344" y="7534775"/>
            <a:chExt cx="3473562" cy="2314355"/>
          </a:xfrm>
        </p:grpSpPr>
        <p:sp>
          <p:nvSpPr>
            <p:cNvPr id="12" name="TextBox 9">
              <a:extLst>
                <a:ext uri="{FF2B5EF4-FFF2-40B4-BE49-F238E27FC236}">
                  <a16:creationId xmlns:a16="http://schemas.microsoft.com/office/drawing/2014/main" id="{F407358F-07EA-34DA-D5A2-D3837A10286A}"/>
                </a:ext>
              </a:extLst>
            </p:cNvPr>
            <p:cNvSpPr txBox="1"/>
            <p:nvPr/>
          </p:nvSpPr>
          <p:spPr>
            <a:xfrm>
              <a:off x="8404344" y="7534775"/>
              <a:ext cx="3473562" cy="617990"/>
            </a:xfrm>
            <a:prstGeom prst="rect">
              <a:avLst/>
            </a:prstGeom>
          </p:spPr>
          <p:txBody>
            <a:bodyPr wrap="square" lIns="0" tIns="0" rIns="0" bIns="0" rtlCol="0" anchor="t">
              <a:spAutoFit/>
            </a:bodyPr>
            <a:lstStyle/>
            <a:p>
              <a:pPr lvl="0" algn="ctr">
                <a:lnSpc>
                  <a:spcPts val="5599"/>
                </a:lnSpc>
                <a:spcBef>
                  <a:spcPct val="0"/>
                </a:spcBef>
              </a:pPr>
              <a:r>
                <a:rPr lang="en-US" sz="2400" b="1">
                  <a:solidFill>
                    <a:srgbClr val="FFFFFF"/>
                  </a:solidFill>
                  <a:effectLst>
                    <a:outerShdw blurRad="50800" dist="38100" dir="3600000" algn="tl" rotWithShape="0">
                      <a:srgbClr val="0093D0">
                        <a:alpha val="40000"/>
                      </a:srgbClr>
                    </a:outerShdw>
                  </a:effectLst>
                  <a:latin typeface="Century Gothic Paneuropean Bold"/>
                  <a:cs typeface="Century Gothic Paneuropean Bold"/>
                  <a:sym typeface="Century Gothic Paneuropean Bold"/>
                </a:rPr>
                <a:t>LEO</a:t>
              </a:r>
            </a:p>
          </p:txBody>
        </p:sp>
        <p:sp>
          <p:nvSpPr>
            <p:cNvPr id="13" name="TextBox 10">
              <a:extLst>
                <a:ext uri="{FF2B5EF4-FFF2-40B4-BE49-F238E27FC236}">
                  <a16:creationId xmlns:a16="http://schemas.microsoft.com/office/drawing/2014/main" id="{4AB2EBD5-8102-9AA4-F843-3D2F7DD8A4F4}"/>
                </a:ext>
              </a:extLst>
            </p:cNvPr>
            <p:cNvSpPr txBox="1"/>
            <p:nvPr/>
          </p:nvSpPr>
          <p:spPr>
            <a:xfrm>
              <a:off x="8404344" y="8208296"/>
              <a:ext cx="3473562" cy="1640834"/>
            </a:xfrm>
            <a:prstGeom prst="rect">
              <a:avLst/>
            </a:prstGeom>
          </p:spPr>
          <p:txBody>
            <a:bodyPr wrap="square" lIns="0" tIns="0" rIns="0" bIns="0" rtlCol="0" anchor="t">
              <a:spAutoFit/>
            </a:bodyPr>
            <a:lstStyle/>
            <a:p>
              <a:pPr algn="ctr">
                <a:lnSpc>
                  <a:spcPts val="2620"/>
                </a:lnSpc>
              </a:pPr>
              <a:r>
                <a:rPr lang="en-US">
                  <a:solidFill>
                    <a:srgbClr val="FFFFFF"/>
                  </a:solidFill>
                  <a:latin typeface="Montserrat"/>
                  <a:ea typeface="Montserrat"/>
                  <a:cs typeface="Montserrat"/>
                  <a:sym typeface="Montserrat"/>
                </a:rPr>
                <a:t>300 – 1,200 miles</a:t>
              </a:r>
            </a:p>
            <a:p>
              <a:pPr algn="ctr">
                <a:lnSpc>
                  <a:spcPts val="2620"/>
                </a:lnSpc>
              </a:pPr>
              <a:r>
                <a:rPr lang="en-US">
                  <a:solidFill>
                    <a:srgbClr val="FFFFFF"/>
                  </a:solidFill>
                  <a:latin typeface="Montserrat"/>
                  <a:ea typeface="Montserrat"/>
                  <a:cs typeface="Montserrat"/>
                  <a:sym typeface="Montserrat"/>
                </a:rPr>
                <a:t>~20-50 </a:t>
              </a:r>
              <a:r>
                <a:rPr lang="en-US" err="1">
                  <a:solidFill>
                    <a:srgbClr val="FFFFFF"/>
                  </a:solidFill>
                  <a:latin typeface="Montserrat"/>
                  <a:ea typeface="Montserrat"/>
                  <a:cs typeface="Montserrat"/>
                  <a:sym typeface="Montserrat"/>
                </a:rPr>
                <a:t>ms</a:t>
              </a:r>
              <a:r>
                <a:rPr lang="en-US">
                  <a:solidFill>
                    <a:srgbClr val="FFFFFF"/>
                  </a:solidFill>
                  <a:latin typeface="Montserrat"/>
                  <a:ea typeface="Montserrat"/>
                  <a:cs typeface="Montserrat"/>
                  <a:sym typeface="Montserrat"/>
                </a:rPr>
                <a:t> latency (RTT)</a:t>
              </a:r>
            </a:p>
            <a:p>
              <a:pPr algn="ctr">
                <a:lnSpc>
                  <a:spcPts val="2620"/>
                </a:lnSpc>
              </a:pPr>
              <a:r>
                <a:rPr lang="en-US">
                  <a:solidFill>
                    <a:srgbClr val="FFFFFF"/>
                  </a:solidFill>
                  <a:latin typeface="Montserrat"/>
                  <a:ea typeface="Montserrat"/>
                  <a:cs typeface="Montserrat"/>
                  <a:sym typeface="Montserrat"/>
                </a:rPr>
                <a:t>Massive network density  (100-1000) </a:t>
              </a:r>
            </a:p>
            <a:p>
              <a:pPr algn="ctr">
                <a:lnSpc>
                  <a:spcPts val="2620"/>
                </a:lnSpc>
              </a:pPr>
              <a:r>
                <a:rPr lang="en-US">
                  <a:solidFill>
                    <a:srgbClr val="FFFFFF"/>
                  </a:solidFill>
                  <a:latin typeface="Montserrat"/>
                  <a:ea typeface="Montserrat"/>
                  <a:cs typeface="Montserrat"/>
                  <a:sym typeface="Montserrat"/>
                </a:rPr>
                <a:t>Internet/Active path</a:t>
              </a:r>
            </a:p>
          </p:txBody>
        </p:sp>
      </p:grpSp>
      <p:grpSp>
        <p:nvGrpSpPr>
          <p:cNvPr id="14" name="Group 13">
            <a:extLst>
              <a:ext uri="{FF2B5EF4-FFF2-40B4-BE49-F238E27FC236}">
                <a16:creationId xmlns:a16="http://schemas.microsoft.com/office/drawing/2014/main" id="{6891474F-08FF-027C-57CC-72953B661CF1}"/>
              </a:ext>
            </a:extLst>
          </p:cNvPr>
          <p:cNvGrpSpPr/>
          <p:nvPr/>
        </p:nvGrpSpPr>
        <p:grpSpPr>
          <a:xfrm>
            <a:off x="5646626" y="3334562"/>
            <a:ext cx="3497374" cy="2357938"/>
            <a:chOff x="5771559" y="4726253"/>
            <a:chExt cx="3497374" cy="2357938"/>
          </a:xfrm>
        </p:grpSpPr>
        <p:sp>
          <p:nvSpPr>
            <p:cNvPr id="15" name="TextBox 12">
              <a:extLst>
                <a:ext uri="{FF2B5EF4-FFF2-40B4-BE49-F238E27FC236}">
                  <a16:creationId xmlns:a16="http://schemas.microsoft.com/office/drawing/2014/main" id="{D6A9A6D8-9742-1770-0CE3-02F1841A06C8}"/>
                </a:ext>
              </a:extLst>
            </p:cNvPr>
            <p:cNvSpPr txBox="1"/>
            <p:nvPr/>
          </p:nvSpPr>
          <p:spPr>
            <a:xfrm>
              <a:off x="5795371" y="4726253"/>
              <a:ext cx="3473562" cy="617990"/>
            </a:xfrm>
            <a:prstGeom prst="rect">
              <a:avLst/>
            </a:prstGeom>
          </p:spPr>
          <p:txBody>
            <a:bodyPr wrap="square" lIns="0" tIns="0" rIns="0" bIns="0" rtlCol="0" anchor="t">
              <a:spAutoFit/>
            </a:bodyPr>
            <a:lstStyle>
              <a:defPPr>
                <a:defRPr lang="en-US"/>
              </a:defPPr>
              <a:lvl1pPr lvl="0" algn="ctr">
                <a:lnSpc>
                  <a:spcPts val="5599"/>
                </a:lnSpc>
                <a:spcBef>
                  <a:spcPct val="0"/>
                </a:spcBef>
                <a:defRPr sz="2400" b="1">
                  <a:solidFill>
                    <a:srgbClr val="FFFFFF"/>
                  </a:solidFill>
                  <a:latin typeface="Century Gothic Paneuropean Bold"/>
                  <a:ea typeface="Century Gothic Paneuropean Bold"/>
                  <a:cs typeface="Century Gothic Paneuropean Bold"/>
                </a:defRPr>
              </a:lvl1pPr>
            </a:lstStyle>
            <a:p>
              <a:r>
                <a:rPr lang="en-US">
                  <a:effectLst>
                    <a:outerShdw blurRad="50800" dist="38100" dir="3600000" algn="tl" rotWithShape="0">
                      <a:srgbClr val="0093D0">
                        <a:alpha val="40000"/>
                      </a:srgbClr>
                    </a:outerShdw>
                  </a:effectLst>
                  <a:ea typeface="+mn-ea"/>
                  <a:sym typeface="Century Gothic Paneuropean Bold"/>
                </a:rPr>
                <a:t>MEO</a:t>
              </a:r>
            </a:p>
          </p:txBody>
        </p:sp>
        <p:sp>
          <p:nvSpPr>
            <p:cNvPr id="16" name="TextBox 13">
              <a:extLst>
                <a:ext uri="{FF2B5EF4-FFF2-40B4-BE49-F238E27FC236}">
                  <a16:creationId xmlns:a16="http://schemas.microsoft.com/office/drawing/2014/main" id="{EE67B7DE-AFFA-79A9-2F1A-55B261E96991}"/>
                </a:ext>
              </a:extLst>
            </p:cNvPr>
            <p:cNvSpPr txBox="1"/>
            <p:nvPr/>
          </p:nvSpPr>
          <p:spPr>
            <a:xfrm>
              <a:off x="5771559" y="5437073"/>
              <a:ext cx="3473562" cy="1647118"/>
            </a:xfrm>
            <a:prstGeom prst="rect">
              <a:avLst/>
            </a:prstGeom>
          </p:spPr>
          <p:txBody>
            <a:bodyPr wrap="square" lIns="0" tIns="0" rIns="0" bIns="0" rtlCol="0" anchor="t">
              <a:spAutoFit/>
            </a:bodyPr>
            <a:lstStyle/>
            <a:p>
              <a:pPr algn="ctr">
                <a:lnSpc>
                  <a:spcPts val="2620"/>
                </a:lnSpc>
              </a:pPr>
              <a:r>
                <a:rPr lang="en-US">
                  <a:solidFill>
                    <a:srgbClr val="FFFFFF"/>
                  </a:solidFill>
                  <a:latin typeface="Montserrat"/>
                  <a:ea typeface="Montserrat"/>
                  <a:cs typeface="Montserrat"/>
                  <a:sym typeface="Montserrat"/>
                </a:rPr>
                <a:t>1,243 – 22,236 miles</a:t>
              </a:r>
            </a:p>
            <a:p>
              <a:pPr algn="ctr">
                <a:lnSpc>
                  <a:spcPts val="2620"/>
                </a:lnSpc>
              </a:pPr>
              <a:r>
                <a:rPr lang="en-US" sz="2000">
                  <a:solidFill>
                    <a:srgbClr val="FFFFFF"/>
                  </a:solidFill>
                  <a:latin typeface="Montserrat"/>
                  <a:ea typeface="Montserrat"/>
                  <a:cs typeface="Montserrat"/>
                  <a:sym typeface="Montserrat"/>
                </a:rPr>
                <a:t>~125 </a:t>
              </a:r>
              <a:r>
                <a:rPr lang="en-US" sz="2000" err="1">
                  <a:solidFill>
                    <a:srgbClr val="FFFFFF"/>
                  </a:solidFill>
                  <a:latin typeface="Montserrat"/>
                  <a:ea typeface="Montserrat"/>
                  <a:cs typeface="Montserrat"/>
                  <a:sym typeface="Montserrat"/>
                </a:rPr>
                <a:t>ms</a:t>
              </a:r>
              <a:r>
                <a:rPr lang="en-US" sz="2000">
                  <a:solidFill>
                    <a:srgbClr val="FFFFFF"/>
                  </a:solidFill>
                  <a:latin typeface="Montserrat"/>
                  <a:ea typeface="Montserrat"/>
                  <a:cs typeface="Montserrat"/>
                  <a:sym typeface="Montserrat"/>
                </a:rPr>
                <a:t> </a:t>
              </a:r>
              <a:r>
                <a:rPr lang="en-US">
                  <a:solidFill>
                    <a:srgbClr val="FFFFFF"/>
                  </a:solidFill>
                  <a:latin typeface="Montserrat"/>
                  <a:sym typeface="Montserrat"/>
                </a:rPr>
                <a:t>latency</a:t>
              </a:r>
              <a:r>
                <a:rPr lang="en-US" sz="2000">
                  <a:solidFill>
                    <a:srgbClr val="FFFFFF"/>
                  </a:solidFill>
                  <a:latin typeface="Montserrat"/>
                  <a:ea typeface="Montserrat"/>
                  <a:cs typeface="Montserrat"/>
                  <a:sym typeface="Montserrat"/>
                </a:rPr>
                <a:t> (RTT)</a:t>
              </a:r>
            </a:p>
            <a:p>
              <a:pPr algn="ctr">
                <a:lnSpc>
                  <a:spcPts val="2620"/>
                </a:lnSpc>
              </a:pPr>
              <a:r>
                <a:rPr lang="en-US" sz="2000">
                  <a:solidFill>
                    <a:srgbClr val="FFFFFF"/>
                  </a:solidFill>
                  <a:latin typeface="Montserrat"/>
                  <a:ea typeface="Montserrat"/>
                  <a:cs typeface="Montserrat"/>
                  <a:sym typeface="Montserrat"/>
                </a:rPr>
                <a:t>Moderate fleet size (12-24)</a:t>
              </a:r>
            </a:p>
            <a:p>
              <a:pPr algn="ctr">
                <a:lnSpc>
                  <a:spcPts val="2620"/>
                </a:lnSpc>
              </a:pPr>
              <a:r>
                <a:rPr lang="en-US" sz="2000">
                  <a:solidFill>
                    <a:srgbClr val="FFFFFF"/>
                  </a:solidFill>
                  <a:latin typeface="Montserrat"/>
                  <a:ea typeface="Montserrat"/>
                  <a:cs typeface="Montserrat"/>
                  <a:sym typeface="Montserrat"/>
                </a:rPr>
                <a:t>GPS navigation/High-throughput</a:t>
              </a:r>
            </a:p>
          </p:txBody>
        </p:sp>
      </p:grpSp>
      <p:sp>
        <p:nvSpPr>
          <p:cNvPr id="17" name="AutoShape 14">
            <a:extLst>
              <a:ext uri="{FF2B5EF4-FFF2-40B4-BE49-F238E27FC236}">
                <a16:creationId xmlns:a16="http://schemas.microsoft.com/office/drawing/2014/main" id="{870CB9C0-D606-65B1-AA89-CBCC788AACB8}"/>
              </a:ext>
            </a:extLst>
          </p:cNvPr>
          <p:cNvSpPr/>
          <p:nvPr/>
        </p:nvSpPr>
        <p:spPr>
          <a:xfrm rot="5400000" flipV="1">
            <a:off x="12358088" y="5143500"/>
            <a:ext cx="10287003" cy="1"/>
          </a:xfrm>
          <a:prstGeom prst="line">
            <a:avLst/>
          </a:prstGeom>
          <a:ln w="9525" cap="flat">
            <a:solidFill>
              <a:srgbClr val="FFFFFF"/>
            </a:solidFill>
            <a:prstDash val="solid"/>
            <a:headEnd type="none" w="sm" len="sm"/>
            <a:tailEnd type="none" w="sm" len="sm"/>
          </a:ln>
        </p:spPr>
        <p:txBody>
          <a:bodyPr/>
          <a:lstStyle/>
          <a:p>
            <a:endParaRPr lang="en-US"/>
          </a:p>
        </p:txBody>
      </p:sp>
      <p:grpSp>
        <p:nvGrpSpPr>
          <p:cNvPr id="24" name="Group 15">
            <a:extLst>
              <a:ext uri="{FF2B5EF4-FFF2-40B4-BE49-F238E27FC236}">
                <a16:creationId xmlns:a16="http://schemas.microsoft.com/office/drawing/2014/main" id="{5A5FACC0-4B5D-4E25-2511-0BEB299794DF}"/>
              </a:ext>
            </a:extLst>
          </p:cNvPr>
          <p:cNvGrpSpPr/>
          <p:nvPr/>
        </p:nvGrpSpPr>
        <p:grpSpPr>
          <a:xfrm rot="16200000">
            <a:off x="13466984" y="6186340"/>
            <a:ext cx="8139685" cy="61633"/>
            <a:chOff x="0" y="0"/>
            <a:chExt cx="3683480" cy="12543"/>
          </a:xfrm>
        </p:grpSpPr>
        <p:sp>
          <p:nvSpPr>
            <p:cNvPr id="25" name="Freeform 16">
              <a:extLst>
                <a:ext uri="{FF2B5EF4-FFF2-40B4-BE49-F238E27FC236}">
                  <a16:creationId xmlns:a16="http://schemas.microsoft.com/office/drawing/2014/main" id="{71758507-E6C4-697B-11C5-E42A86D95C0A}"/>
                </a:ext>
              </a:extLst>
            </p:cNvPr>
            <p:cNvSpPr/>
            <p:nvPr/>
          </p:nvSpPr>
          <p:spPr>
            <a:xfrm>
              <a:off x="0" y="0"/>
              <a:ext cx="3683481" cy="12543"/>
            </a:xfrm>
            <a:custGeom>
              <a:avLst/>
              <a:gdLst/>
              <a:ahLst/>
              <a:cxnLst/>
              <a:rect l="l" t="t" r="r" b="b"/>
              <a:pathLst>
                <a:path w="3683481" h="12543">
                  <a:moveTo>
                    <a:pt x="6272" y="0"/>
                  </a:moveTo>
                  <a:lnTo>
                    <a:pt x="3677209" y="0"/>
                  </a:lnTo>
                  <a:cubicBezTo>
                    <a:pt x="3678872" y="0"/>
                    <a:pt x="3680468" y="661"/>
                    <a:pt x="3681644" y="1837"/>
                  </a:cubicBezTo>
                  <a:cubicBezTo>
                    <a:pt x="3682820" y="3013"/>
                    <a:pt x="3683481" y="4608"/>
                    <a:pt x="3683481" y="6272"/>
                  </a:cubicBezTo>
                  <a:lnTo>
                    <a:pt x="3683481" y="6272"/>
                  </a:lnTo>
                  <a:cubicBezTo>
                    <a:pt x="3683481" y="7935"/>
                    <a:pt x="3682820" y="9530"/>
                    <a:pt x="3681644" y="10706"/>
                  </a:cubicBezTo>
                  <a:cubicBezTo>
                    <a:pt x="3680468" y="11882"/>
                    <a:pt x="3678872" y="12543"/>
                    <a:pt x="3677209" y="12543"/>
                  </a:cubicBezTo>
                  <a:lnTo>
                    <a:pt x="6272" y="12543"/>
                  </a:lnTo>
                  <a:cubicBezTo>
                    <a:pt x="4608" y="12543"/>
                    <a:pt x="3013" y="11882"/>
                    <a:pt x="1837" y="10706"/>
                  </a:cubicBezTo>
                  <a:cubicBezTo>
                    <a:pt x="661" y="9530"/>
                    <a:pt x="0" y="7935"/>
                    <a:pt x="0" y="6272"/>
                  </a:cubicBezTo>
                  <a:lnTo>
                    <a:pt x="0" y="6272"/>
                  </a:lnTo>
                  <a:cubicBezTo>
                    <a:pt x="0" y="4608"/>
                    <a:pt x="661" y="3013"/>
                    <a:pt x="1837" y="1837"/>
                  </a:cubicBezTo>
                  <a:cubicBezTo>
                    <a:pt x="3013" y="661"/>
                    <a:pt x="4608" y="0"/>
                    <a:pt x="6272" y="0"/>
                  </a:cubicBezTo>
                  <a:close/>
                </a:path>
              </a:pathLst>
            </a:custGeom>
            <a:solidFill>
              <a:srgbClr val="FFFFFF"/>
            </a:solidFill>
          </p:spPr>
          <p:txBody>
            <a:bodyPr/>
            <a:lstStyle/>
            <a:p>
              <a:endParaRPr lang="en-US"/>
            </a:p>
          </p:txBody>
        </p:sp>
        <p:sp>
          <p:nvSpPr>
            <p:cNvPr id="26" name="TextBox 17">
              <a:extLst>
                <a:ext uri="{FF2B5EF4-FFF2-40B4-BE49-F238E27FC236}">
                  <a16:creationId xmlns:a16="http://schemas.microsoft.com/office/drawing/2014/main" id="{FF94B8E4-A5D0-CDD2-5405-05180D591559}"/>
                </a:ext>
              </a:extLst>
            </p:cNvPr>
            <p:cNvSpPr txBox="1"/>
            <p:nvPr/>
          </p:nvSpPr>
          <p:spPr>
            <a:xfrm>
              <a:off x="0" y="-57150"/>
              <a:ext cx="3683480" cy="69693"/>
            </a:xfrm>
            <a:prstGeom prst="rect">
              <a:avLst/>
            </a:prstGeom>
          </p:spPr>
          <p:txBody>
            <a:bodyPr lIns="50800" tIns="50800" rIns="50800" bIns="50800" rtlCol="0" anchor="ctr"/>
            <a:lstStyle/>
            <a:p>
              <a:pPr algn="ctr">
                <a:lnSpc>
                  <a:spcPts val="3610"/>
                </a:lnSpc>
              </a:pPr>
              <a:endParaRPr/>
            </a:p>
          </p:txBody>
        </p:sp>
      </p:grpSp>
      <p:grpSp>
        <p:nvGrpSpPr>
          <p:cNvPr id="27" name="Group 18">
            <a:extLst>
              <a:ext uri="{FF2B5EF4-FFF2-40B4-BE49-F238E27FC236}">
                <a16:creationId xmlns:a16="http://schemas.microsoft.com/office/drawing/2014/main" id="{0F7E94E2-422E-734A-D60B-77502BCFAA3A}"/>
              </a:ext>
            </a:extLst>
          </p:cNvPr>
          <p:cNvGrpSpPr/>
          <p:nvPr/>
        </p:nvGrpSpPr>
        <p:grpSpPr>
          <a:xfrm rot="5400000">
            <a:off x="17435536" y="6027848"/>
            <a:ext cx="188568" cy="188568"/>
            <a:chOff x="0" y="0"/>
            <a:chExt cx="812800" cy="812800"/>
          </a:xfrm>
        </p:grpSpPr>
        <p:sp>
          <p:nvSpPr>
            <p:cNvPr id="28" name="Freeform 19">
              <a:extLst>
                <a:ext uri="{FF2B5EF4-FFF2-40B4-BE49-F238E27FC236}">
                  <a16:creationId xmlns:a16="http://schemas.microsoft.com/office/drawing/2014/main" id="{52C9AE49-E03B-5738-1BD9-BA0FCAFA9C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9" name="TextBox 20">
              <a:extLst>
                <a:ext uri="{FF2B5EF4-FFF2-40B4-BE49-F238E27FC236}">
                  <a16:creationId xmlns:a16="http://schemas.microsoft.com/office/drawing/2014/main" id="{63301D9A-8CFF-4453-9400-8C5520E5314D}"/>
                </a:ext>
              </a:extLst>
            </p:cNvPr>
            <p:cNvSpPr txBox="1"/>
            <p:nvPr/>
          </p:nvSpPr>
          <p:spPr>
            <a:xfrm>
              <a:off x="76200" y="19050"/>
              <a:ext cx="660400" cy="717550"/>
            </a:xfrm>
            <a:prstGeom prst="rect">
              <a:avLst/>
            </a:prstGeom>
          </p:spPr>
          <p:txBody>
            <a:bodyPr lIns="50800" tIns="50800" rIns="50800" bIns="50800" rtlCol="0" anchor="ctr"/>
            <a:lstStyle/>
            <a:p>
              <a:pPr algn="ctr">
                <a:lnSpc>
                  <a:spcPts val="3610"/>
                </a:lnSpc>
              </a:pPr>
              <a:endParaRPr/>
            </a:p>
          </p:txBody>
        </p:sp>
      </p:grpSp>
      <p:grpSp>
        <p:nvGrpSpPr>
          <p:cNvPr id="30" name="Group 21">
            <a:extLst>
              <a:ext uri="{FF2B5EF4-FFF2-40B4-BE49-F238E27FC236}">
                <a16:creationId xmlns:a16="http://schemas.microsoft.com/office/drawing/2014/main" id="{5106E16F-791D-9339-07F6-70F5D11AF4B7}"/>
              </a:ext>
            </a:extLst>
          </p:cNvPr>
          <p:cNvGrpSpPr/>
          <p:nvPr/>
        </p:nvGrpSpPr>
        <p:grpSpPr>
          <a:xfrm rot="5400000">
            <a:off x="17435536" y="9908380"/>
            <a:ext cx="188568" cy="188568"/>
            <a:chOff x="0" y="0"/>
            <a:chExt cx="812800" cy="812800"/>
          </a:xfrm>
        </p:grpSpPr>
        <p:sp>
          <p:nvSpPr>
            <p:cNvPr id="31" name="Freeform 22">
              <a:extLst>
                <a:ext uri="{FF2B5EF4-FFF2-40B4-BE49-F238E27FC236}">
                  <a16:creationId xmlns:a16="http://schemas.microsoft.com/office/drawing/2014/main" id="{A8E10658-B702-054A-73B5-7413E7CAA6A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32" name="TextBox 23">
              <a:extLst>
                <a:ext uri="{FF2B5EF4-FFF2-40B4-BE49-F238E27FC236}">
                  <a16:creationId xmlns:a16="http://schemas.microsoft.com/office/drawing/2014/main" id="{A086207C-ABCF-A54F-4028-B386E74816BF}"/>
                </a:ext>
              </a:extLst>
            </p:cNvPr>
            <p:cNvSpPr txBox="1"/>
            <p:nvPr/>
          </p:nvSpPr>
          <p:spPr>
            <a:xfrm>
              <a:off x="76200" y="19050"/>
              <a:ext cx="660400" cy="717550"/>
            </a:xfrm>
            <a:prstGeom prst="rect">
              <a:avLst/>
            </a:prstGeom>
          </p:spPr>
          <p:txBody>
            <a:bodyPr lIns="50800" tIns="50800" rIns="50800" bIns="50800" rtlCol="0" anchor="ctr"/>
            <a:lstStyle/>
            <a:p>
              <a:pPr algn="ctr">
                <a:lnSpc>
                  <a:spcPts val="3610"/>
                </a:lnSpc>
              </a:pPr>
              <a:endParaRPr/>
            </a:p>
          </p:txBody>
        </p:sp>
      </p:grpSp>
      <p:grpSp>
        <p:nvGrpSpPr>
          <p:cNvPr id="33" name="Group 27">
            <a:extLst>
              <a:ext uri="{FF2B5EF4-FFF2-40B4-BE49-F238E27FC236}">
                <a16:creationId xmlns:a16="http://schemas.microsoft.com/office/drawing/2014/main" id="{06A26668-1918-C441-FD43-6EC06AAD562C}"/>
              </a:ext>
            </a:extLst>
          </p:cNvPr>
          <p:cNvGrpSpPr/>
          <p:nvPr/>
        </p:nvGrpSpPr>
        <p:grpSpPr>
          <a:xfrm rot="5400000">
            <a:off x="17435536" y="2147315"/>
            <a:ext cx="188568" cy="188568"/>
            <a:chOff x="0" y="0"/>
            <a:chExt cx="812800" cy="812800"/>
          </a:xfrm>
        </p:grpSpPr>
        <p:sp>
          <p:nvSpPr>
            <p:cNvPr id="34" name="Freeform 28">
              <a:extLst>
                <a:ext uri="{FF2B5EF4-FFF2-40B4-BE49-F238E27FC236}">
                  <a16:creationId xmlns:a16="http://schemas.microsoft.com/office/drawing/2014/main" id="{CD51C2D1-3C56-9B1B-3471-AB013676C76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35" name="TextBox 29">
              <a:extLst>
                <a:ext uri="{FF2B5EF4-FFF2-40B4-BE49-F238E27FC236}">
                  <a16:creationId xmlns:a16="http://schemas.microsoft.com/office/drawing/2014/main" id="{B5686842-A8FF-4713-FCFC-1A629C9A81D3}"/>
                </a:ext>
              </a:extLst>
            </p:cNvPr>
            <p:cNvSpPr txBox="1"/>
            <p:nvPr/>
          </p:nvSpPr>
          <p:spPr>
            <a:xfrm>
              <a:off x="76200" y="19050"/>
              <a:ext cx="660400" cy="717550"/>
            </a:xfrm>
            <a:prstGeom prst="rect">
              <a:avLst/>
            </a:prstGeom>
          </p:spPr>
          <p:txBody>
            <a:bodyPr lIns="50800" tIns="50800" rIns="50800" bIns="50800" rtlCol="0" anchor="ctr"/>
            <a:lstStyle/>
            <a:p>
              <a:pPr algn="ctr">
                <a:lnSpc>
                  <a:spcPts val="3610"/>
                </a:lnSpc>
              </a:pPr>
              <a:endParaRPr/>
            </a:p>
          </p:txBody>
        </p:sp>
      </p:grpSp>
    </p:spTree>
    <p:extLst>
      <p:ext uri="{BB962C8B-B14F-4D97-AF65-F5344CB8AC3E}">
        <p14:creationId xmlns:p14="http://schemas.microsoft.com/office/powerpoint/2010/main" val="417545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6" presetClass="emph" presetSubtype="0" autoRev="1" fill="hold" nodeType="afterEffect">
                                  <p:stCondLst>
                                    <p:cond delay="0"/>
                                  </p:stCondLst>
                                  <p:childTnLst>
                                    <p:animScale>
                                      <p:cBhvr>
                                        <p:cTn id="24"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1F305B">
                <a:alpha val="100000"/>
              </a:srgbClr>
            </a:gs>
          </a:gsLst>
          <a:lin ang="5400000"/>
        </a:gradFill>
        <a:effectLst/>
      </p:bgPr>
    </p:bg>
    <p:spTree>
      <p:nvGrpSpPr>
        <p:cNvPr id="1" name="">
          <a:extLst>
            <a:ext uri="{FF2B5EF4-FFF2-40B4-BE49-F238E27FC236}">
              <a16:creationId xmlns:a16="http://schemas.microsoft.com/office/drawing/2014/main" id="{12F16E32-6047-754A-FE95-FDBF24E124B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DFDA852-DAAB-3CDA-18C1-DBAAD41344D0}"/>
              </a:ext>
            </a:extLst>
          </p:cNvPr>
          <p:cNvGrpSpPr/>
          <p:nvPr/>
        </p:nvGrpSpPr>
        <p:grpSpPr>
          <a:xfrm>
            <a:off x="225253" y="184603"/>
            <a:ext cx="4321480" cy="4311198"/>
            <a:chOff x="0" y="0"/>
            <a:chExt cx="812800" cy="812800"/>
          </a:xfrm>
        </p:grpSpPr>
        <p:sp>
          <p:nvSpPr>
            <p:cNvPr id="3" name="Freeform 3">
              <a:extLst>
                <a:ext uri="{FF2B5EF4-FFF2-40B4-BE49-F238E27FC236}">
                  <a16:creationId xmlns:a16="http://schemas.microsoft.com/office/drawing/2014/main" id="{F811DCEC-A10E-EE99-0F9A-826830F13BF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5046" r="-25046"/>
              </a:stretch>
            </a:blipFill>
          </p:spPr>
          <p:txBody>
            <a:bodyPr/>
            <a:lstStyle/>
            <a:p>
              <a:endParaRPr lang="en-US"/>
            </a:p>
          </p:txBody>
        </p:sp>
      </p:grpSp>
      <p:sp>
        <p:nvSpPr>
          <p:cNvPr id="4" name="TextBox 4">
            <a:extLst>
              <a:ext uri="{FF2B5EF4-FFF2-40B4-BE49-F238E27FC236}">
                <a16:creationId xmlns:a16="http://schemas.microsoft.com/office/drawing/2014/main" id="{1326B182-A38D-7013-008F-404C2083FF3A}"/>
              </a:ext>
            </a:extLst>
          </p:cNvPr>
          <p:cNvSpPr txBox="1"/>
          <p:nvPr/>
        </p:nvSpPr>
        <p:spPr>
          <a:xfrm>
            <a:off x="5014107" y="952499"/>
            <a:ext cx="12254821" cy="1729384"/>
          </a:xfrm>
          <a:prstGeom prst="rect">
            <a:avLst/>
          </a:prstGeom>
        </p:spPr>
        <p:txBody>
          <a:bodyPr wrap="square" lIns="0" tIns="0" rIns="0" bIns="0" rtlCol="0" anchor="t">
            <a:spAutoFit/>
          </a:bodyPr>
          <a:lstStyle/>
          <a:p>
            <a:pPr algn="r">
              <a:lnSpc>
                <a:spcPts val="7000"/>
              </a:lnSpc>
            </a:pPr>
            <a:r>
              <a:rPr lang="en-US" sz="5000" b="1">
                <a:solidFill>
                  <a:srgbClr val="FFFFFF"/>
                </a:solidFill>
                <a:latin typeface="Montserrat Semi-Bold"/>
                <a:ea typeface="Montserrat Semi-Bold"/>
                <a:cs typeface="Montserrat Semi-Bold"/>
                <a:sym typeface="Montserrat Semi-Bold"/>
              </a:rPr>
              <a:t>Why Satellite Is Becoming Enterprise-Relevant</a:t>
            </a:r>
          </a:p>
        </p:txBody>
      </p:sp>
      <p:grpSp>
        <p:nvGrpSpPr>
          <p:cNvPr id="5" name="Group 5">
            <a:extLst>
              <a:ext uri="{FF2B5EF4-FFF2-40B4-BE49-F238E27FC236}">
                <a16:creationId xmlns:a16="http://schemas.microsoft.com/office/drawing/2014/main" id="{500306A5-F142-6B3B-34A7-6CB109E4A804}"/>
              </a:ext>
            </a:extLst>
          </p:cNvPr>
          <p:cNvGrpSpPr/>
          <p:nvPr/>
        </p:nvGrpSpPr>
        <p:grpSpPr>
          <a:xfrm>
            <a:off x="1038328" y="5303577"/>
            <a:ext cx="4321479" cy="2558507"/>
            <a:chOff x="0" y="-76200"/>
            <a:chExt cx="5761972" cy="3411343"/>
          </a:xfrm>
        </p:grpSpPr>
        <p:sp>
          <p:nvSpPr>
            <p:cNvPr id="6" name="TextBox 6">
              <a:extLst>
                <a:ext uri="{FF2B5EF4-FFF2-40B4-BE49-F238E27FC236}">
                  <a16:creationId xmlns:a16="http://schemas.microsoft.com/office/drawing/2014/main" id="{0868567B-589E-F247-26C1-A91A9770EC32}"/>
                </a:ext>
              </a:extLst>
            </p:cNvPr>
            <p:cNvSpPr txBox="1"/>
            <p:nvPr/>
          </p:nvSpPr>
          <p:spPr>
            <a:xfrm>
              <a:off x="0" y="-76200"/>
              <a:ext cx="5761972" cy="1851960"/>
            </a:xfrm>
            <a:prstGeom prst="rect">
              <a:avLst/>
            </a:prstGeom>
          </p:spPr>
          <p:txBody>
            <a:bodyPr lIns="0" tIns="0" rIns="0" bIns="0" rtlCol="0" anchor="t">
              <a:spAutoFit/>
            </a:bodyPr>
            <a:lstStyle/>
            <a:p>
              <a:pPr algn="ctr">
                <a:lnSpc>
                  <a:spcPts val="5599"/>
                </a:lnSpc>
              </a:pPr>
              <a:r>
                <a:rPr lang="en-US" sz="3999" b="1">
                  <a:solidFill>
                    <a:srgbClr val="FFFFFF"/>
                  </a:solidFill>
                  <a:effectLst>
                    <a:outerShdw blurRad="50800" dist="38100" dir="3600000" algn="tl" rotWithShape="0">
                      <a:srgbClr val="0093D0">
                        <a:alpha val="65000"/>
                      </a:srgbClr>
                    </a:outerShdw>
                  </a:effectLst>
                  <a:latin typeface="Century Gothic Paneuropean Bold"/>
                  <a:ea typeface="Century Gothic Paneuropean Bold"/>
                  <a:cs typeface="Century Gothic Paneuropean Bold"/>
                  <a:sym typeface="Century Gothic Paneuropean Bold"/>
                </a:rPr>
                <a:t>1. The Meteoric Rise of AI</a:t>
              </a:r>
            </a:p>
          </p:txBody>
        </p:sp>
        <p:sp>
          <p:nvSpPr>
            <p:cNvPr id="7" name="TextBox 7">
              <a:extLst>
                <a:ext uri="{FF2B5EF4-FFF2-40B4-BE49-F238E27FC236}">
                  <a16:creationId xmlns:a16="http://schemas.microsoft.com/office/drawing/2014/main" id="{2B44FE45-0273-BF7A-E02C-B54FEA483EE3}"/>
                </a:ext>
              </a:extLst>
            </p:cNvPr>
            <p:cNvSpPr txBox="1"/>
            <p:nvPr/>
          </p:nvSpPr>
          <p:spPr>
            <a:xfrm>
              <a:off x="0" y="2057946"/>
              <a:ext cx="5761972" cy="1277197"/>
            </a:xfrm>
            <a:prstGeom prst="rect">
              <a:avLst/>
            </a:prstGeom>
          </p:spPr>
          <p:txBody>
            <a:bodyPr lIns="0" tIns="0" rIns="0" bIns="0" rtlCol="0" anchor="t">
              <a:spAutoFit/>
            </a:bodyPr>
            <a:lstStyle/>
            <a:p>
              <a:pPr algn="ctr">
                <a:lnSpc>
                  <a:spcPts val="2620"/>
                </a:lnSpc>
              </a:pPr>
              <a:r>
                <a:rPr lang="en-US" sz="2000">
                  <a:solidFill>
                    <a:srgbClr val="FFFFFF"/>
                  </a:solidFill>
                  <a:latin typeface="Montserrat"/>
                  <a:ea typeface="Montserrat"/>
                  <a:cs typeface="Montserrat"/>
                  <a:sym typeface="Montserrat"/>
                </a:rPr>
                <a:t>Everyone wants better, faster internet connection to support the latest AI applications.</a:t>
              </a:r>
            </a:p>
          </p:txBody>
        </p:sp>
      </p:grpSp>
      <p:grpSp>
        <p:nvGrpSpPr>
          <p:cNvPr id="8" name="Group 8">
            <a:extLst>
              <a:ext uri="{FF2B5EF4-FFF2-40B4-BE49-F238E27FC236}">
                <a16:creationId xmlns:a16="http://schemas.microsoft.com/office/drawing/2014/main" id="{9BC3ECE0-BFAE-B701-75E9-E6A52B9ED6AD}"/>
              </a:ext>
            </a:extLst>
          </p:cNvPr>
          <p:cNvGrpSpPr/>
          <p:nvPr/>
        </p:nvGrpSpPr>
        <p:grpSpPr>
          <a:xfrm>
            <a:off x="12903189" y="5303577"/>
            <a:ext cx="4365739" cy="2518410"/>
            <a:chOff x="0" y="-76200"/>
            <a:chExt cx="5820985" cy="3357880"/>
          </a:xfrm>
        </p:grpSpPr>
        <p:sp>
          <p:nvSpPr>
            <p:cNvPr id="9" name="TextBox 9">
              <a:extLst>
                <a:ext uri="{FF2B5EF4-FFF2-40B4-BE49-F238E27FC236}">
                  <a16:creationId xmlns:a16="http://schemas.microsoft.com/office/drawing/2014/main" id="{42652CE3-0B82-F598-F19B-F1FFDBAD69F5}"/>
                </a:ext>
              </a:extLst>
            </p:cNvPr>
            <p:cNvSpPr txBox="1"/>
            <p:nvPr/>
          </p:nvSpPr>
          <p:spPr>
            <a:xfrm>
              <a:off x="0" y="-76200"/>
              <a:ext cx="5820985" cy="1851960"/>
            </a:xfrm>
            <a:prstGeom prst="rect">
              <a:avLst/>
            </a:prstGeom>
          </p:spPr>
          <p:txBody>
            <a:bodyPr lIns="0" tIns="0" rIns="0" bIns="0" rtlCol="0" anchor="t">
              <a:spAutoFit/>
            </a:bodyPr>
            <a:lstStyle/>
            <a:p>
              <a:pPr algn="ctr">
                <a:lnSpc>
                  <a:spcPts val="5599"/>
                </a:lnSpc>
                <a:spcBef>
                  <a:spcPct val="0"/>
                </a:spcBef>
              </a:pPr>
              <a:r>
                <a:rPr lang="en-US" sz="3999" b="1">
                  <a:solidFill>
                    <a:srgbClr val="FFFFFF"/>
                  </a:solidFill>
                  <a:effectLst>
                    <a:outerShdw blurRad="50800" dist="38100" dir="3600000" algn="tl" rotWithShape="0">
                      <a:srgbClr val="0093D0">
                        <a:alpha val="65000"/>
                      </a:srgbClr>
                    </a:outerShdw>
                  </a:effectLst>
                  <a:latin typeface="Century Gothic Paneuropean Bold"/>
                  <a:cs typeface="Century Gothic Paneuropean Bold"/>
                  <a:sym typeface="Century Gothic Paneuropean Bold"/>
                </a:rPr>
                <a:t>3. Performance Equality</a:t>
              </a:r>
            </a:p>
          </p:txBody>
        </p:sp>
        <p:sp>
          <p:nvSpPr>
            <p:cNvPr id="10" name="TextBox 10">
              <a:extLst>
                <a:ext uri="{FF2B5EF4-FFF2-40B4-BE49-F238E27FC236}">
                  <a16:creationId xmlns:a16="http://schemas.microsoft.com/office/drawing/2014/main" id="{33C2D73A-1BAB-6A49-A04F-29E8A457CB63}"/>
                </a:ext>
              </a:extLst>
            </p:cNvPr>
            <p:cNvSpPr txBox="1"/>
            <p:nvPr/>
          </p:nvSpPr>
          <p:spPr>
            <a:xfrm>
              <a:off x="0" y="2004483"/>
              <a:ext cx="5820985" cy="1277197"/>
            </a:xfrm>
            <a:prstGeom prst="rect">
              <a:avLst/>
            </a:prstGeom>
          </p:spPr>
          <p:txBody>
            <a:bodyPr lIns="0" tIns="0" rIns="0" bIns="0" rtlCol="0" anchor="t">
              <a:spAutoFit/>
            </a:bodyPr>
            <a:lstStyle/>
            <a:p>
              <a:pPr algn="ctr">
                <a:lnSpc>
                  <a:spcPts val="2620"/>
                </a:lnSpc>
              </a:pPr>
              <a:r>
                <a:rPr lang="en-US" sz="2000">
                  <a:solidFill>
                    <a:srgbClr val="FFFFFF"/>
                  </a:solidFill>
                  <a:latin typeface="Montserrat"/>
                  <a:ea typeface="Montserrat"/>
                  <a:cs typeface="Montserrat"/>
                  <a:sym typeface="Montserrat"/>
                </a:rPr>
                <a:t>The gap between satellite and today’s leading internet technologies is rapidly closing.</a:t>
              </a:r>
            </a:p>
          </p:txBody>
        </p:sp>
      </p:grpSp>
      <p:grpSp>
        <p:nvGrpSpPr>
          <p:cNvPr id="11" name="Group 11">
            <a:extLst>
              <a:ext uri="{FF2B5EF4-FFF2-40B4-BE49-F238E27FC236}">
                <a16:creationId xmlns:a16="http://schemas.microsoft.com/office/drawing/2014/main" id="{D260B916-1133-0B5B-7969-33059287ABFA}"/>
              </a:ext>
            </a:extLst>
          </p:cNvPr>
          <p:cNvGrpSpPr/>
          <p:nvPr/>
        </p:nvGrpSpPr>
        <p:grpSpPr>
          <a:xfrm>
            <a:off x="6992889" y="5303577"/>
            <a:ext cx="4321479" cy="2518410"/>
            <a:chOff x="0" y="-76200"/>
            <a:chExt cx="5761972" cy="3357880"/>
          </a:xfrm>
        </p:grpSpPr>
        <p:sp>
          <p:nvSpPr>
            <p:cNvPr id="12" name="TextBox 12">
              <a:extLst>
                <a:ext uri="{FF2B5EF4-FFF2-40B4-BE49-F238E27FC236}">
                  <a16:creationId xmlns:a16="http://schemas.microsoft.com/office/drawing/2014/main" id="{DBE74A3D-B431-C65F-85B4-CD4B71FA5DA0}"/>
                </a:ext>
              </a:extLst>
            </p:cNvPr>
            <p:cNvSpPr txBox="1"/>
            <p:nvPr/>
          </p:nvSpPr>
          <p:spPr>
            <a:xfrm>
              <a:off x="0" y="-76200"/>
              <a:ext cx="5761972" cy="1851960"/>
            </a:xfrm>
            <a:prstGeom prst="rect">
              <a:avLst/>
            </a:prstGeom>
          </p:spPr>
          <p:txBody>
            <a:bodyPr lIns="0" tIns="0" rIns="0" bIns="0" rtlCol="0" anchor="t">
              <a:spAutoFit/>
            </a:bodyPr>
            <a:lstStyle/>
            <a:p>
              <a:pPr lvl="0" indent="0" algn="ctr">
                <a:lnSpc>
                  <a:spcPts val="5599"/>
                </a:lnSpc>
                <a:spcBef>
                  <a:spcPct val="0"/>
                </a:spcBef>
              </a:pPr>
              <a:r>
                <a:rPr lang="en-US" sz="3999" b="1">
                  <a:solidFill>
                    <a:srgbClr val="FFFFFF"/>
                  </a:solidFill>
                  <a:effectLst>
                    <a:outerShdw blurRad="50800" dist="38100" dir="3600000" algn="tl" rotWithShape="0">
                      <a:srgbClr val="0093D0">
                        <a:alpha val="65000"/>
                      </a:srgbClr>
                    </a:outerShdw>
                  </a:effectLst>
                  <a:latin typeface="Century Gothic Paneuropean Bold"/>
                  <a:cs typeface="Century Gothic Paneuropean Bold"/>
                  <a:sym typeface="Century Gothic Paneuropean Bold"/>
                </a:rPr>
                <a:t>2. True Global Accessibility</a:t>
              </a:r>
            </a:p>
          </p:txBody>
        </p:sp>
        <p:sp>
          <p:nvSpPr>
            <p:cNvPr id="13" name="TextBox 13">
              <a:extLst>
                <a:ext uri="{FF2B5EF4-FFF2-40B4-BE49-F238E27FC236}">
                  <a16:creationId xmlns:a16="http://schemas.microsoft.com/office/drawing/2014/main" id="{371F7DD4-42A5-23A8-7D58-72D7A1C022C9}"/>
                </a:ext>
              </a:extLst>
            </p:cNvPr>
            <p:cNvSpPr txBox="1"/>
            <p:nvPr/>
          </p:nvSpPr>
          <p:spPr>
            <a:xfrm>
              <a:off x="0" y="2004483"/>
              <a:ext cx="5761972" cy="1277197"/>
            </a:xfrm>
            <a:prstGeom prst="rect">
              <a:avLst/>
            </a:prstGeom>
          </p:spPr>
          <p:txBody>
            <a:bodyPr lIns="0" tIns="0" rIns="0" bIns="0" rtlCol="0" anchor="t">
              <a:spAutoFit/>
            </a:bodyPr>
            <a:lstStyle/>
            <a:p>
              <a:pPr algn="ctr">
                <a:lnSpc>
                  <a:spcPts val="2620"/>
                </a:lnSpc>
              </a:pPr>
              <a:r>
                <a:rPr lang="en-US" sz="2000">
                  <a:solidFill>
                    <a:srgbClr val="FFFFFF"/>
                  </a:solidFill>
                  <a:latin typeface="Montserrat"/>
                  <a:ea typeface="Montserrat"/>
                  <a:cs typeface="Montserrat"/>
                  <a:sym typeface="Montserrat"/>
                </a:rPr>
                <a:t>Other connectivity technologies can’t reach remote areas the way that satellite can.</a:t>
              </a:r>
            </a:p>
          </p:txBody>
        </p:sp>
      </p:grpSp>
      <p:sp>
        <p:nvSpPr>
          <p:cNvPr id="14" name="AutoShape 14">
            <a:extLst>
              <a:ext uri="{FF2B5EF4-FFF2-40B4-BE49-F238E27FC236}">
                <a16:creationId xmlns:a16="http://schemas.microsoft.com/office/drawing/2014/main" id="{61AF1B85-73B7-7F4F-BBE3-D412E339AC7E}"/>
              </a:ext>
            </a:extLst>
          </p:cNvPr>
          <p:cNvSpPr/>
          <p:nvPr/>
        </p:nvSpPr>
        <p:spPr>
          <a:xfrm flipV="1">
            <a:off x="-368071" y="9334500"/>
            <a:ext cx="18920685" cy="0"/>
          </a:xfrm>
          <a:prstGeom prst="line">
            <a:avLst/>
          </a:prstGeom>
          <a:ln w="9525" cap="flat">
            <a:solidFill>
              <a:srgbClr val="FFFFFF"/>
            </a:solidFill>
            <a:prstDash val="solid"/>
            <a:headEnd type="none" w="sm" len="sm"/>
            <a:tailEnd type="none" w="sm" len="sm"/>
          </a:ln>
        </p:spPr>
        <p:txBody>
          <a:bodyPr/>
          <a:lstStyle/>
          <a:p>
            <a:endParaRPr lang="en-US"/>
          </a:p>
        </p:txBody>
      </p:sp>
      <p:grpSp>
        <p:nvGrpSpPr>
          <p:cNvPr id="15" name="Group 15">
            <a:extLst>
              <a:ext uri="{FF2B5EF4-FFF2-40B4-BE49-F238E27FC236}">
                <a16:creationId xmlns:a16="http://schemas.microsoft.com/office/drawing/2014/main" id="{B486A69D-F320-0269-265E-3FF6D0C07491}"/>
              </a:ext>
            </a:extLst>
          </p:cNvPr>
          <p:cNvGrpSpPr/>
          <p:nvPr/>
        </p:nvGrpSpPr>
        <p:grpSpPr>
          <a:xfrm rot="-10800000">
            <a:off x="4825539" y="9310688"/>
            <a:ext cx="13985715" cy="47625"/>
            <a:chOff x="0" y="0"/>
            <a:chExt cx="3683480" cy="12543"/>
          </a:xfrm>
        </p:grpSpPr>
        <p:sp>
          <p:nvSpPr>
            <p:cNvPr id="16" name="Freeform 16">
              <a:extLst>
                <a:ext uri="{FF2B5EF4-FFF2-40B4-BE49-F238E27FC236}">
                  <a16:creationId xmlns:a16="http://schemas.microsoft.com/office/drawing/2014/main" id="{0788FBC4-20D6-F67C-C267-ED77607BAEEF}"/>
                </a:ext>
              </a:extLst>
            </p:cNvPr>
            <p:cNvSpPr/>
            <p:nvPr/>
          </p:nvSpPr>
          <p:spPr>
            <a:xfrm>
              <a:off x="0" y="0"/>
              <a:ext cx="3683481" cy="12543"/>
            </a:xfrm>
            <a:custGeom>
              <a:avLst/>
              <a:gdLst/>
              <a:ahLst/>
              <a:cxnLst/>
              <a:rect l="l" t="t" r="r" b="b"/>
              <a:pathLst>
                <a:path w="3683481" h="12543">
                  <a:moveTo>
                    <a:pt x="6272" y="0"/>
                  </a:moveTo>
                  <a:lnTo>
                    <a:pt x="3677209" y="0"/>
                  </a:lnTo>
                  <a:cubicBezTo>
                    <a:pt x="3678872" y="0"/>
                    <a:pt x="3680468" y="661"/>
                    <a:pt x="3681644" y="1837"/>
                  </a:cubicBezTo>
                  <a:cubicBezTo>
                    <a:pt x="3682820" y="3013"/>
                    <a:pt x="3683481" y="4608"/>
                    <a:pt x="3683481" y="6272"/>
                  </a:cubicBezTo>
                  <a:lnTo>
                    <a:pt x="3683481" y="6272"/>
                  </a:lnTo>
                  <a:cubicBezTo>
                    <a:pt x="3683481" y="7935"/>
                    <a:pt x="3682820" y="9530"/>
                    <a:pt x="3681644" y="10706"/>
                  </a:cubicBezTo>
                  <a:cubicBezTo>
                    <a:pt x="3680468" y="11882"/>
                    <a:pt x="3678872" y="12543"/>
                    <a:pt x="3677209" y="12543"/>
                  </a:cubicBezTo>
                  <a:lnTo>
                    <a:pt x="6272" y="12543"/>
                  </a:lnTo>
                  <a:cubicBezTo>
                    <a:pt x="4608" y="12543"/>
                    <a:pt x="3013" y="11882"/>
                    <a:pt x="1837" y="10706"/>
                  </a:cubicBezTo>
                  <a:cubicBezTo>
                    <a:pt x="661" y="9530"/>
                    <a:pt x="0" y="7935"/>
                    <a:pt x="0" y="6272"/>
                  </a:cubicBezTo>
                  <a:lnTo>
                    <a:pt x="0" y="6272"/>
                  </a:lnTo>
                  <a:cubicBezTo>
                    <a:pt x="0" y="4608"/>
                    <a:pt x="661" y="3013"/>
                    <a:pt x="1837" y="1837"/>
                  </a:cubicBezTo>
                  <a:cubicBezTo>
                    <a:pt x="3013" y="661"/>
                    <a:pt x="4608" y="0"/>
                    <a:pt x="6272" y="0"/>
                  </a:cubicBezTo>
                  <a:close/>
                </a:path>
              </a:pathLst>
            </a:custGeom>
            <a:solidFill>
              <a:srgbClr val="FFFFFF"/>
            </a:solidFill>
          </p:spPr>
          <p:txBody>
            <a:bodyPr/>
            <a:lstStyle/>
            <a:p>
              <a:endParaRPr lang="en-US"/>
            </a:p>
          </p:txBody>
        </p:sp>
        <p:sp>
          <p:nvSpPr>
            <p:cNvPr id="17" name="TextBox 17">
              <a:extLst>
                <a:ext uri="{FF2B5EF4-FFF2-40B4-BE49-F238E27FC236}">
                  <a16:creationId xmlns:a16="http://schemas.microsoft.com/office/drawing/2014/main" id="{BB0BE0AC-CFD3-49FC-6770-3A3918B55166}"/>
                </a:ext>
              </a:extLst>
            </p:cNvPr>
            <p:cNvSpPr txBox="1"/>
            <p:nvPr/>
          </p:nvSpPr>
          <p:spPr>
            <a:xfrm>
              <a:off x="0" y="-57150"/>
              <a:ext cx="3683480" cy="69693"/>
            </a:xfrm>
            <a:prstGeom prst="rect">
              <a:avLst/>
            </a:prstGeom>
          </p:spPr>
          <p:txBody>
            <a:bodyPr lIns="50800" tIns="50800" rIns="50800" bIns="50800" rtlCol="0" anchor="ctr"/>
            <a:lstStyle/>
            <a:p>
              <a:pPr algn="ctr">
                <a:lnSpc>
                  <a:spcPts val="3610"/>
                </a:lnSpc>
              </a:pPr>
              <a:endParaRPr/>
            </a:p>
          </p:txBody>
        </p:sp>
      </p:grpSp>
      <p:grpSp>
        <p:nvGrpSpPr>
          <p:cNvPr id="18" name="Group 18">
            <a:extLst>
              <a:ext uri="{FF2B5EF4-FFF2-40B4-BE49-F238E27FC236}">
                <a16:creationId xmlns:a16="http://schemas.microsoft.com/office/drawing/2014/main" id="{DFB8A0BA-E368-6839-B8EE-73F2D829433C}"/>
              </a:ext>
            </a:extLst>
          </p:cNvPr>
          <p:cNvGrpSpPr/>
          <p:nvPr/>
        </p:nvGrpSpPr>
        <p:grpSpPr>
          <a:xfrm>
            <a:off x="12586605" y="9240216"/>
            <a:ext cx="188568" cy="188568"/>
            <a:chOff x="0" y="0"/>
            <a:chExt cx="812800" cy="812800"/>
          </a:xfrm>
        </p:grpSpPr>
        <p:sp>
          <p:nvSpPr>
            <p:cNvPr id="19" name="Freeform 19">
              <a:extLst>
                <a:ext uri="{FF2B5EF4-FFF2-40B4-BE49-F238E27FC236}">
                  <a16:creationId xmlns:a16="http://schemas.microsoft.com/office/drawing/2014/main" id="{CB509E04-866F-8BC1-8946-963891E291B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0" name="TextBox 20">
              <a:extLst>
                <a:ext uri="{FF2B5EF4-FFF2-40B4-BE49-F238E27FC236}">
                  <a16:creationId xmlns:a16="http://schemas.microsoft.com/office/drawing/2014/main" id="{41213911-8BD0-A45A-9B32-F50C4C10898E}"/>
                </a:ext>
              </a:extLst>
            </p:cNvPr>
            <p:cNvSpPr txBox="1"/>
            <p:nvPr/>
          </p:nvSpPr>
          <p:spPr>
            <a:xfrm>
              <a:off x="76200" y="19050"/>
              <a:ext cx="660400" cy="717550"/>
            </a:xfrm>
            <a:prstGeom prst="rect">
              <a:avLst/>
            </a:prstGeom>
          </p:spPr>
          <p:txBody>
            <a:bodyPr lIns="50800" tIns="50800" rIns="50800" bIns="50800" rtlCol="0" anchor="ctr"/>
            <a:lstStyle/>
            <a:p>
              <a:pPr algn="ctr">
                <a:lnSpc>
                  <a:spcPts val="3610"/>
                </a:lnSpc>
              </a:pPr>
              <a:endParaRPr/>
            </a:p>
          </p:txBody>
        </p:sp>
      </p:grpSp>
      <p:grpSp>
        <p:nvGrpSpPr>
          <p:cNvPr id="21" name="Group 21">
            <a:extLst>
              <a:ext uri="{FF2B5EF4-FFF2-40B4-BE49-F238E27FC236}">
                <a16:creationId xmlns:a16="http://schemas.microsoft.com/office/drawing/2014/main" id="{CB48EC80-1B6D-343B-E7DA-3856DF76E0D0}"/>
              </a:ext>
            </a:extLst>
          </p:cNvPr>
          <p:cNvGrpSpPr/>
          <p:nvPr/>
        </p:nvGrpSpPr>
        <p:grpSpPr>
          <a:xfrm>
            <a:off x="16467137" y="9240216"/>
            <a:ext cx="188568" cy="188568"/>
            <a:chOff x="0" y="0"/>
            <a:chExt cx="812800" cy="812800"/>
          </a:xfrm>
        </p:grpSpPr>
        <p:sp>
          <p:nvSpPr>
            <p:cNvPr id="22" name="Freeform 22">
              <a:extLst>
                <a:ext uri="{FF2B5EF4-FFF2-40B4-BE49-F238E27FC236}">
                  <a16:creationId xmlns:a16="http://schemas.microsoft.com/office/drawing/2014/main" id="{1685F1C7-00EE-A8D4-AEA6-D7B12DD5762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3" name="TextBox 23">
              <a:extLst>
                <a:ext uri="{FF2B5EF4-FFF2-40B4-BE49-F238E27FC236}">
                  <a16:creationId xmlns:a16="http://schemas.microsoft.com/office/drawing/2014/main" id="{0F61ADB8-D5B2-0D49-1DAC-C3170EC40FF8}"/>
                </a:ext>
              </a:extLst>
            </p:cNvPr>
            <p:cNvSpPr txBox="1"/>
            <p:nvPr/>
          </p:nvSpPr>
          <p:spPr>
            <a:xfrm>
              <a:off x="76200" y="19050"/>
              <a:ext cx="660400" cy="717550"/>
            </a:xfrm>
            <a:prstGeom prst="rect">
              <a:avLst/>
            </a:prstGeom>
          </p:spPr>
          <p:txBody>
            <a:bodyPr lIns="50800" tIns="50800" rIns="50800" bIns="50800" rtlCol="0" anchor="ctr"/>
            <a:lstStyle/>
            <a:p>
              <a:pPr algn="ctr">
                <a:lnSpc>
                  <a:spcPts val="3610"/>
                </a:lnSpc>
              </a:pPr>
              <a:endParaRPr/>
            </a:p>
          </p:txBody>
        </p:sp>
      </p:grpSp>
      <p:grpSp>
        <p:nvGrpSpPr>
          <p:cNvPr id="24" name="Group 24">
            <a:extLst>
              <a:ext uri="{FF2B5EF4-FFF2-40B4-BE49-F238E27FC236}">
                <a16:creationId xmlns:a16="http://schemas.microsoft.com/office/drawing/2014/main" id="{A62285C5-30E5-BD33-AEA4-C5F8CD30A89F}"/>
              </a:ext>
            </a:extLst>
          </p:cNvPr>
          <p:cNvGrpSpPr/>
          <p:nvPr/>
        </p:nvGrpSpPr>
        <p:grpSpPr>
          <a:xfrm>
            <a:off x="4825539" y="9240216"/>
            <a:ext cx="188568" cy="188568"/>
            <a:chOff x="0" y="0"/>
            <a:chExt cx="812800" cy="812800"/>
          </a:xfrm>
        </p:grpSpPr>
        <p:sp>
          <p:nvSpPr>
            <p:cNvPr id="25" name="Freeform 25">
              <a:extLst>
                <a:ext uri="{FF2B5EF4-FFF2-40B4-BE49-F238E27FC236}">
                  <a16:creationId xmlns:a16="http://schemas.microsoft.com/office/drawing/2014/main" id="{CC570FFF-9B57-7945-608A-CFD76361657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6" name="TextBox 26">
              <a:extLst>
                <a:ext uri="{FF2B5EF4-FFF2-40B4-BE49-F238E27FC236}">
                  <a16:creationId xmlns:a16="http://schemas.microsoft.com/office/drawing/2014/main" id="{B857B800-911D-B683-7ABE-B4B507A35382}"/>
                </a:ext>
              </a:extLst>
            </p:cNvPr>
            <p:cNvSpPr txBox="1"/>
            <p:nvPr/>
          </p:nvSpPr>
          <p:spPr>
            <a:xfrm>
              <a:off x="76200" y="19050"/>
              <a:ext cx="660400" cy="717550"/>
            </a:xfrm>
            <a:prstGeom prst="rect">
              <a:avLst/>
            </a:prstGeom>
          </p:spPr>
          <p:txBody>
            <a:bodyPr lIns="50800" tIns="50800" rIns="50800" bIns="50800" rtlCol="0" anchor="ctr"/>
            <a:lstStyle/>
            <a:p>
              <a:pPr algn="ctr">
                <a:lnSpc>
                  <a:spcPts val="3610"/>
                </a:lnSpc>
              </a:pPr>
              <a:endParaRPr/>
            </a:p>
          </p:txBody>
        </p:sp>
      </p:grpSp>
      <p:grpSp>
        <p:nvGrpSpPr>
          <p:cNvPr id="27" name="Group 27">
            <a:extLst>
              <a:ext uri="{FF2B5EF4-FFF2-40B4-BE49-F238E27FC236}">
                <a16:creationId xmlns:a16="http://schemas.microsoft.com/office/drawing/2014/main" id="{92EA7709-4141-E92A-287E-AE95EBA09CDC}"/>
              </a:ext>
            </a:extLst>
          </p:cNvPr>
          <p:cNvGrpSpPr/>
          <p:nvPr/>
        </p:nvGrpSpPr>
        <p:grpSpPr>
          <a:xfrm>
            <a:off x="8706072" y="9240216"/>
            <a:ext cx="188568" cy="188568"/>
            <a:chOff x="0" y="0"/>
            <a:chExt cx="812800" cy="812800"/>
          </a:xfrm>
        </p:grpSpPr>
        <p:sp>
          <p:nvSpPr>
            <p:cNvPr id="28" name="Freeform 28">
              <a:extLst>
                <a:ext uri="{FF2B5EF4-FFF2-40B4-BE49-F238E27FC236}">
                  <a16:creationId xmlns:a16="http://schemas.microsoft.com/office/drawing/2014/main" id="{B6CE88D7-7C95-F061-FCF0-F2EBDAAD838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9" name="TextBox 29">
              <a:extLst>
                <a:ext uri="{FF2B5EF4-FFF2-40B4-BE49-F238E27FC236}">
                  <a16:creationId xmlns:a16="http://schemas.microsoft.com/office/drawing/2014/main" id="{77C9390B-E5D1-A261-4C52-E7213432A054}"/>
                </a:ext>
              </a:extLst>
            </p:cNvPr>
            <p:cNvSpPr txBox="1"/>
            <p:nvPr/>
          </p:nvSpPr>
          <p:spPr>
            <a:xfrm>
              <a:off x="76200" y="19050"/>
              <a:ext cx="660400" cy="717550"/>
            </a:xfrm>
            <a:prstGeom prst="rect">
              <a:avLst/>
            </a:prstGeom>
          </p:spPr>
          <p:txBody>
            <a:bodyPr lIns="50800" tIns="50800" rIns="50800" bIns="50800" rtlCol="0" anchor="ctr"/>
            <a:lstStyle/>
            <a:p>
              <a:pPr algn="ctr">
                <a:lnSpc>
                  <a:spcPts val="3610"/>
                </a:lnSpc>
              </a:pPr>
              <a:endParaRPr/>
            </a:p>
          </p:txBody>
        </p:sp>
      </p:grpSp>
    </p:spTree>
    <p:extLst>
      <p:ext uri="{BB962C8B-B14F-4D97-AF65-F5344CB8AC3E}">
        <p14:creationId xmlns:p14="http://schemas.microsoft.com/office/powerpoint/2010/main" val="350451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1F305B">
                <a:alpha val="100000"/>
              </a:srgbClr>
            </a:gs>
          </a:gsLst>
          <a:lin ang="5400000"/>
        </a:gradFill>
        <a:effectLst/>
      </p:bgPr>
    </p:bg>
    <p:spTree>
      <p:nvGrpSpPr>
        <p:cNvPr id="1" name="">
          <a:extLst>
            <a:ext uri="{FF2B5EF4-FFF2-40B4-BE49-F238E27FC236}">
              <a16:creationId xmlns:a16="http://schemas.microsoft.com/office/drawing/2014/main" id="{AD1843E2-A8D1-921B-DA1C-53B41531C704}"/>
            </a:ext>
          </a:extLst>
        </p:cNvPr>
        <p:cNvGrpSpPr/>
        <p:nvPr/>
      </p:nvGrpSpPr>
      <p:grpSpPr>
        <a:xfrm>
          <a:off x="0" y="0"/>
          <a:ext cx="0" cy="0"/>
          <a:chOff x="0" y="0"/>
          <a:chExt cx="0" cy="0"/>
        </a:xfrm>
      </p:grpSpPr>
      <p:sp>
        <p:nvSpPr>
          <p:cNvPr id="3" name="Arrow: Right 2">
            <a:extLst>
              <a:ext uri="{FF2B5EF4-FFF2-40B4-BE49-F238E27FC236}">
                <a16:creationId xmlns:a16="http://schemas.microsoft.com/office/drawing/2014/main" id="{BBB44C9A-8D6F-88AC-EFAB-FD8FB2FE1631}"/>
              </a:ext>
            </a:extLst>
          </p:cNvPr>
          <p:cNvSpPr/>
          <p:nvPr/>
        </p:nvSpPr>
        <p:spPr>
          <a:xfrm>
            <a:off x="4245429" y="4012556"/>
            <a:ext cx="9539139" cy="670820"/>
          </a:xfrm>
          <a:prstGeom prst="rightArrow">
            <a:avLst/>
          </a:pr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4">
            <a:extLst>
              <a:ext uri="{FF2B5EF4-FFF2-40B4-BE49-F238E27FC236}">
                <a16:creationId xmlns:a16="http://schemas.microsoft.com/office/drawing/2014/main" id="{C82BDCEF-BE0F-C56B-25DF-5519DABA2E86}"/>
              </a:ext>
            </a:extLst>
          </p:cNvPr>
          <p:cNvSpPr txBox="1"/>
          <p:nvPr/>
        </p:nvSpPr>
        <p:spPr>
          <a:xfrm>
            <a:off x="2333728" y="875894"/>
            <a:ext cx="12933255" cy="831703"/>
          </a:xfrm>
          <a:prstGeom prst="rect">
            <a:avLst/>
          </a:prstGeom>
        </p:spPr>
        <p:txBody>
          <a:bodyPr lIns="0" tIns="0" rIns="0" bIns="0" rtlCol="0" anchor="t">
            <a:spAutoFit/>
          </a:bodyPr>
          <a:lstStyle/>
          <a:p>
            <a:pPr algn="ctr">
              <a:lnSpc>
                <a:spcPts val="7000"/>
              </a:lnSpc>
            </a:pPr>
            <a:r>
              <a:rPr lang="en-US" sz="5000" b="1">
                <a:solidFill>
                  <a:srgbClr val="FFFFFF"/>
                </a:solidFill>
                <a:latin typeface="Montserrat Semi-Bold"/>
                <a:ea typeface="Montserrat Semi-Bold"/>
                <a:cs typeface="Montserrat Semi-Bold"/>
                <a:sym typeface="Montserrat Semi-Bold"/>
              </a:rPr>
              <a:t>AI-Aware Networking</a:t>
            </a:r>
          </a:p>
        </p:txBody>
      </p:sp>
      <p:sp>
        <p:nvSpPr>
          <p:cNvPr id="14" name="AutoShape 14">
            <a:extLst>
              <a:ext uri="{FF2B5EF4-FFF2-40B4-BE49-F238E27FC236}">
                <a16:creationId xmlns:a16="http://schemas.microsoft.com/office/drawing/2014/main" id="{902B77A0-9B2C-6F1C-EE87-ECF96BD63D50}"/>
              </a:ext>
            </a:extLst>
          </p:cNvPr>
          <p:cNvSpPr/>
          <p:nvPr/>
        </p:nvSpPr>
        <p:spPr>
          <a:xfrm flipV="1">
            <a:off x="-368071" y="9334500"/>
            <a:ext cx="18920685" cy="0"/>
          </a:xfrm>
          <a:prstGeom prst="line">
            <a:avLst/>
          </a:prstGeom>
          <a:ln w="9525" cap="flat">
            <a:solidFill>
              <a:srgbClr val="FFFFFF"/>
            </a:solidFill>
            <a:prstDash val="solid"/>
            <a:headEnd type="none" w="sm" len="sm"/>
            <a:tailEnd type="none" w="sm" len="sm"/>
          </a:ln>
        </p:spPr>
        <p:txBody>
          <a:bodyPr/>
          <a:lstStyle/>
          <a:p>
            <a:endParaRPr lang="en-US"/>
          </a:p>
        </p:txBody>
      </p:sp>
      <p:grpSp>
        <p:nvGrpSpPr>
          <p:cNvPr id="15" name="Group 15">
            <a:extLst>
              <a:ext uri="{FF2B5EF4-FFF2-40B4-BE49-F238E27FC236}">
                <a16:creationId xmlns:a16="http://schemas.microsoft.com/office/drawing/2014/main" id="{AF08F6E3-3FA6-177B-5C81-01B0988E47A3}"/>
              </a:ext>
            </a:extLst>
          </p:cNvPr>
          <p:cNvGrpSpPr/>
          <p:nvPr/>
        </p:nvGrpSpPr>
        <p:grpSpPr>
          <a:xfrm rot="-10800000" flipV="1">
            <a:off x="9786796" y="9305011"/>
            <a:ext cx="8501204" cy="45719"/>
            <a:chOff x="0" y="0"/>
            <a:chExt cx="3683480" cy="12543"/>
          </a:xfrm>
        </p:grpSpPr>
        <p:sp>
          <p:nvSpPr>
            <p:cNvPr id="16" name="Freeform 16">
              <a:extLst>
                <a:ext uri="{FF2B5EF4-FFF2-40B4-BE49-F238E27FC236}">
                  <a16:creationId xmlns:a16="http://schemas.microsoft.com/office/drawing/2014/main" id="{780C0FAD-FC44-0B28-8117-57E6B51B5E4D}"/>
                </a:ext>
              </a:extLst>
            </p:cNvPr>
            <p:cNvSpPr/>
            <p:nvPr/>
          </p:nvSpPr>
          <p:spPr>
            <a:xfrm>
              <a:off x="0" y="0"/>
              <a:ext cx="3683481" cy="12543"/>
            </a:xfrm>
            <a:custGeom>
              <a:avLst/>
              <a:gdLst/>
              <a:ahLst/>
              <a:cxnLst/>
              <a:rect l="l" t="t" r="r" b="b"/>
              <a:pathLst>
                <a:path w="3683481" h="12543">
                  <a:moveTo>
                    <a:pt x="6272" y="0"/>
                  </a:moveTo>
                  <a:lnTo>
                    <a:pt x="3677209" y="0"/>
                  </a:lnTo>
                  <a:cubicBezTo>
                    <a:pt x="3678872" y="0"/>
                    <a:pt x="3680468" y="661"/>
                    <a:pt x="3681644" y="1837"/>
                  </a:cubicBezTo>
                  <a:cubicBezTo>
                    <a:pt x="3682820" y="3013"/>
                    <a:pt x="3683481" y="4608"/>
                    <a:pt x="3683481" y="6272"/>
                  </a:cubicBezTo>
                  <a:lnTo>
                    <a:pt x="3683481" y="6272"/>
                  </a:lnTo>
                  <a:cubicBezTo>
                    <a:pt x="3683481" y="7935"/>
                    <a:pt x="3682820" y="9530"/>
                    <a:pt x="3681644" y="10706"/>
                  </a:cubicBezTo>
                  <a:cubicBezTo>
                    <a:pt x="3680468" y="11882"/>
                    <a:pt x="3678872" y="12543"/>
                    <a:pt x="3677209" y="12543"/>
                  </a:cubicBezTo>
                  <a:lnTo>
                    <a:pt x="6272" y="12543"/>
                  </a:lnTo>
                  <a:cubicBezTo>
                    <a:pt x="4608" y="12543"/>
                    <a:pt x="3013" y="11882"/>
                    <a:pt x="1837" y="10706"/>
                  </a:cubicBezTo>
                  <a:cubicBezTo>
                    <a:pt x="661" y="9530"/>
                    <a:pt x="0" y="7935"/>
                    <a:pt x="0" y="6272"/>
                  </a:cubicBezTo>
                  <a:lnTo>
                    <a:pt x="0" y="6272"/>
                  </a:lnTo>
                  <a:cubicBezTo>
                    <a:pt x="0" y="4608"/>
                    <a:pt x="661" y="3013"/>
                    <a:pt x="1837" y="1837"/>
                  </a:cubicBezTo>
                  <a:cubicBezTo>
                    <a:pt x="3013" y="661"/>
                    <a:pt x="4608" y="0"/>
                    <a:pt x="6272" y="0"/>
                  </a:cubicBezTo>
                  <a:close/>
                </a:path>
              </a:pathLst>
            </a:custGeom>
            <a:solidFill>
              <a:srgbClr val="FFFFFF"/>
            </a:solidFill>
          </p:spPr>
          <p:txBody>
            <a:bodyPr/>
            <a:lstStyle/>
            <a:p>
              <a:endParaRPr lang="en-US"/>
            </a:p>
          </p:txBody>
        </p:sp>
        <p:sp>
          <p:nvSpPr>
            <p:cNvPr id="17" name="TextBox 17">
              <a:extLst>
                <a:ext uri="{FF2B5EF4-FFF2-40B4-BE49-F238E27FC236}">
                  <a16:creationId xmlns:a16="http://schemas.microsoft.com/office/drawing/2014/main" id="{D7527315-D0D0-127F-9854-0218137EF582}"/>
                </a:ext>
              </a:extLst>
            </p:cNvPr>
            <p:cNvSpPr txBox="1"/>
            <p:nvPr/>
          </p:nvSpPr>
          <p:spPr>
            <a:xfrm>
              <a:off x="0" y="-57150"/>
              <a:ext cx="3683480" cy="69693"/>
            </a:xfrm>
            <a:prstGeom prst="rect">
              <a:avLst/>
            </a:prstGeom>
          </p:spPr>
          <p:txBody>
            <a:bodyPr lIns="50800" tIns="50800" rIns="50800" bIns="50800" rtlCol="0" anchor="ctr"/>
            <a:lstStyle/>
            <a:p>
              <a:pPr algn="ctr">
                <a:lnSpc>
                  <a:spcPts val="3610"/>
                </a:lnSpc>
              </a:pPr>
              <a:endParaRPr/>
            </a:p>
          </p:txBody>
        </p:sp>
      </p:grpSp>
      <p:grpSp>
        <p:nvGrpSpPr>
          <p:cNvPr id="18" name="Group 18">
            <a:extLst>
              <a:ext uri="{FF2B5EF4-FFF2-40B4-BE49-F238E27FC236}">
                <a16:creationId xmlns:a16="http://schemas.microsoft.com/office/drawing/2014/main" id="{A36810DF-514D-B36B-66B2-9B8B96E40E86}"/>
              </a:ext>
            </a:extLst>
          </p:cNvPr>
          <p:cNvGrpSpPr/>
          <p:nvPr/>
        </p:nvGrpSpPr>
        <p:grpSpPr>
          <a:xfrm>
            <a:off x="9692510" y="9238265"/>
            <a:ext cx="188568" cy="188568"/>
            <a:chOff x="0" y="0"/>
            <a:chExt cx="812800" cy="812800"/>
          </a:xfrm>
        </p:grpSpPr>
        <p:sp>
          <p:nvSpPr>
            <p:cNvPr id="19" name="Freeform 19">
              <a:extLst>
                <a:ext uri="{FF2B5EF4-FFF2-40B4-BE49-F238E27FC236}">
                  <a16:creationId xmlns:a16="http://schemas.microsoft.com/office/drawing/2014/main" id="{2ACD23D3-B57F-19B7-C687-C90FB9455DD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0" name="TextBox 20">
              <a:extLst>
                <a:ext uri="{FF2B5EF4-FFF2-40B4-BE49-F238E27FC236}">
                  <a16:creationId xmlns:a16="http://schemas.microsoft.com/office/drawing/2014/main" id="{3345623B-7FC0-5AE2-8B36-85B9AF42A582}"/>
                </a:ext>
              </a:extLst>
            </p:cNvPr>
            <p:cNvSpPr txBox="1"/>
            <p:nvPr/>
          </p:nvSpPr>
          <p:spPr>
            <a:xfrm>
              <a:off x="76200" y="19050"/>
              <a:ext cx="660400" cy="717550"/>
            </a:xfrm>
            <a:prstGeom prst="rect">
              <a:avLst/>
            </a:prstGeom>
          </p:spPr>
          <p:txBody>
            <a:bodyPr lIns="50800" tIns="50800" rIns="50800" bIns="50800" rtlCol="0" anchor="ctr"/>
            <a:lstStyle/>
            <a:p>
              <a:pPr algn="ctr">
                <a:lnSpc>
                  <a:spcPts val="3610"/>
                </a:lnSpc>
              </a:pPr>
              <a:endParaRPr/>
            </a:p>
          </p:txBody>
        </p:sp>
      </p:grpSp>
      <p:grpSp>
        <p:nvGrpSpPr>
          <p:cNvPr id="21" name="Group 21">
            <a:extLst>
              <a:ext uri="{FF2B5EF4-FFF2-40B4-BE49-F238E27FC236}">
                <a16:creationId xmlns:a16="http://schemas.microsoft.com/office/drawing/2014/main" id="{F335667B-7E96-D9E6-96BE-FD742DBE650C}"/>
              </a:ext>
            </a:extLst>
          </p:cNvPr>
          <p:cNvGrpSpPr/>
          <p:nvPr/>
        </p:nvGrpSpPr>
        <p:grpSpPr>
          <a:xfrm>
            <a:off x="14275267" y="9240216"/>
            <a:ext cx="188568" cy="188568"/>
            <a:chOff x="0" y="0"/>
            <a:chExt cx="812800" cy="812800"/>
          </a:xfrm>
        </p:grpSpPr>
        <p:sp>
          <p:nvSpPr>
            <p:cNvPr id="22" name="Freeform 22">
              <a:extLst>
                <a:ext uri="{FF2B5EF4-FFF2-40B4-BE49-F238E27FC236}">
                  <a16:creationId xmlns:a16="http://schemas.microsoft.com/office/drawing/2014/main" id="{A0AD5F70-A412-D7F8-9276-8F0C99AEFF2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3" name="TextBox 23">
              <a:extLst>
                <a:ext uri="{FF2B5EF4-FFF2-40B4-BE49-F238E27FC236}">
                  <a16:creationId xmlns:a16="http://schemas.microsoft.com/office/drawing/2014/main" id="{6E6CBF23-7D35-581A-04EF-7AB13CD86408}"/>
                </a:ext>
              </a:extLst>
            </p:cNvPr>
            <p:cNvSpPr txBox="1"/>
            <p:nvPr/>
          </p:nvSpPr>
          <p:spPr>
            <a:xfrm>
              <a:off x="76200" y="19050"/>
              <a:ext cx="660400" cy="717550"/>
            </a:xfrm>
            <a:prstGeom prst="rect">
              <a:avLst/>
            </a:prstGeom>
          </p:spPr>
          <p:txBody>
            <a:bodyPr lIns="50800" tIns="50800" rIns="50800" bIns="50800" rtlCol="0" anchor="ctr"/>
            <a:lstStyle/>
            <a:p>
              <a:pPr algn="ctr">
                <a:lnSpc>
                  <a:spcPts val="3610"/>
                </a:lnSpc>
              </a:pPr>
              <a:endParaRPr/>
            </a:p>
          </p:txBody>
        </p:sp>
      </p:grpSp>
      <p:grpSp>
        <p:nvGrpSpPr>
          <p:cNvPr id="36" name="Group 35">
            <a:extLst>
              <a:ext uri="{FF2B5EF4-FFF2-40B4-BE49-F238E27FC236}">
                <a16:creationId xmlns:a16="http://schemas.microsoft.com/office/drawing/2014/main" id="{C17E13C3-1487-DD7A-0BCD-E7ABE2CA78B1}"/>
              </a:ext>
            </a:extLst>
          </p:cNvPr>
          <p:cNvGrpSpPr/>
          <p:nvPr/>
        </p:nvGrpSpPr>
        <p:grpSpPr>
          <a:xfrm>
            <a:off x="1028698" y="3071817"/>
            <a:ext cx="4321480" cy="5103489"/>
            <a:chOff x="1028698" y="3071817"/>
            <a:chExt cx="4321480" cy="5103489"/>
          </a:xfrm>
        </p:grpSpPr>
        <p:grpSp>
          <p:nvGrpSpPr>
            <p:cNvPr id="5" name="Group 5">
              <a:extLst>
                <a:ext uri="{FF2B5EF4-FFF2-40B4-BE49-F238E27FC236}">
                  <a16:creationId xmlns:a16="http://schemas.microsoft.com/office/drawing/2014/main" id="{6E18B045-B056-28B6-C12D-D7C69132D880}"/>
                </a:ext>
              </a:extLst>
            </p:cNvPr>
            <p:cNvGrpSpPr/>
            <p:nvPr/>
          </p:nvGrpSpPr>
          <p:grpSpPr>
            <a:xfrm>
              <a:off x="1028698" y="6017849"/>
              <a:ext cx="4321480" cy="2157457"/>
              <a:chOff x="-1" y="488360"/>
              <a:chExt cx="5761973" cy="2876611"/>
            </a:xfrm>
          </p:grpSpPr>
          <p:sp>
            <p:nvSpPr>
              <p:cNvPr id="6" name="TextBox 6">
                <a:extLst>
                  <a:ext uri="{FF2B5EF4-FFF2-40B4-BE49-F238E27FC236}">
                    <a16:creationId xmlns:a16="http://schemas.microsoft.com/office/drawing/2014/main" id="{2FABB4B6-B52F-5926-E09A-0C365C5E5C29}"/>
                  </a:ext>
                </a:extLst>
              </p:cNvPr>
              <p:cNvSpPr txBox="1"/>
              <p:nvPr/>
            </p:nvSpPr>
            <p:spPr>
              <a:xfrm>
                <a:off x="-1" y="488360"/>
                <a:ext cx="5761972" cy="894432"/>
              </a:xfrm>
              <a:prstGeom prst="rect">
                <a:avLst/>
              </a:prstGeom>
            </p:spPr>
            <p:txBody>
              <a:bodyPr lIns="0" tIns="0" rIns="0" bIns="0" rtlCol="0" anchor="t">
                <a:spAutoFit/>
              </a:bodyPr>
              <a:lstStyle/>
              <a:p>
                <a:pPr algn="ctr">
                  <a:lnSpc>
                    <a:spcPts val="5599"/>
                  </a:lnSpc>
                  <a:spcBef>
                    <a:spcPct val="0"/>
                  </a:spcBef>
                </a:pPr>
                <a:r>
                  <a:rPr lang="en-US" sz="3999" b="1">
                    <a:solidFill>
                      <a:srgbClr val="FFFFFF"/>
                    </a:solidFill>
                    <a:effectLst>
                      <a:outerShdw blurRad="50800" dist="38100" dir="3600000" algn="tl" rotWithShape="0">
                        <a:srgbClr val="0093D0">
                          <a:alpha val="65000"/>
                        </a:srgbClr>
                      </a:outerShdw>
                    </a:effectLst>
                    <a:latin typeface="Century Gothic Paneuropean Bold"/>
                    <a:cs typeface="Century Gothic Paneuropean Bold"/>
                    <a:sym typeface="Century Gothic Paneuropean Bold"/>
                  </a:rPr>
                  <a:t>AI Workloads</a:t>
                </a:r>
              </a:p>
            </p:txBody>
          </p:sp>
          <p:sp>
            <p:nvSpPr>
              <p:cNvPr id="7" name="TextBox 7">
                <a:extLst>
                  <a:ext uri="{FF2B5EF4-FFF2-40B4-BE49-F238E27FC236}">
                    <a16:creationId xmlns:a16="http://schemas.microsoft.com/office/drawing/2014/main" id="{126B4F93-4B3B-A619-8767-674D42D6C666}"/>
                  </a:ext>
                </a:extLst>
              </p:cNvPr>
              <p:cNvSpPr txBox="1"/>
              <p:nvPr/>
            </p:nvSpPr>
            <p:spPr>
              <a:xfrm>
                <a:off x="0" y="2057947"/>
                <a:ext cx="5761972" cy="1307024"/>
              </a:xfrm>
              <a:prstGeom prst="rect">
                <a:avLst/>
              </a:prstGeom>
            </p:spPr>
            <p:txBody>
              <a:bodyPr lIns="0" tIns="0" rIns="0" bIns="0" rtlCol="0" anchor="t">
                <a:spAutoFit/>
              </a:bodyPr>
              <a:lstStyle/>
              <a:p>
                <a:pPr marL="800100" lvl="1" indent="-342900">
                  <a:lnSpc>
                    <a:spcPts val="2620"/>
                  </a:lnSpc>
                  <a:buFont typeface="Wingdings" panose="05000000000000000000" pitchFamily="2" charset="2"/>
                  <a:buChar char="§"/>
                </a:pPr>
                <a:r>
                  <a:rPr lang="en-US" sz="2000">
                    <a:solidFill>
                      <a:srgbClr val="FFFFFF"/>
                    </a:solidFill>
                    <a:latin typeface="Montserrat"/>
                    <a:ea typeface="Montserrat"/>
                    <a:cs typeface="Montserrat"/>
                    <a:sym typeface="Montserrat"/>
                  </a:rPr>
                  <a:t>Latency-sensitive</a:t>
                </a:r>
              </a:p>
              <a:p>
                <a:pPr marL="800100" lvl="1" indent="-342900">
                  <a:lnSpc>
                    <a:spcPts val="2620"/>
                  </a:lnSpc>
                  <a:buFont typeface="Wingdings" panose="05000000000000000000" pitchFamily="2" charset="2"/>
                  <a:buChar char="§"/>
                </a:pPr>
                <a:r>
                  <a:rPr lang="en-US" sz="2000">
                    <a:solidFill>
                      <a:srgbClr val="FFFFFF"/>
                    </a:solidFill>
                    <a:latin typeface="Montserrat"/>
                    <a:ea typeface="Montserrat"/>
                    <a:cs typeface="Montserrat"/>
                    <a:sym typeface="Montserrat"/>
                  </a:rPr>
                  <a:t>Always on</a:t>
                </a:r>
              </a:p>
              <a:p>
                <a:pPr marL="800100" lvl="1" indent="-342900">
                  <a:lnSpc>
                    <a:spcPts val="2620"/>
                  </a:lnSpc>
                  <a:buFont typeface="Wingdings" panose="05000000000000000000" pitchFamily="2" charset="2"/>
                  <a:buChar char="§"/>
                </a:pPr>
                <a:r>
                  <a:rPr lang="en-US" sz="2000">
                    <a:solidFill>
                      <a:srgbClr val="FFFFFF"/>
                    </a:solidFill>
                    <a:latin typeface="Montserrat"/>
                    <a:ea typeface="Montserrat"/>
                    <a:cs typeface="Montserrat"/>
                    <a:sym typeface="Montserrat"/>
                  </a:rPr>
                  <a:t>Location agnostic</a:t>
                </a:r>
              </a:p>
            </p:txBody>
          </p:sp>
        </p:grpSp>
        <p:sp>
          <p:nvSpPr>
            <p:cNvPr id="31" name="Freeform 15">
              <a:extLst>
                <a:ext uri="{FF2B5EF4-FFF2-40B4-BE49-F238E27FC236}">
                  <a16:creationId xmlns:a16="http://schemas.microsoft.com/office/drawing/2014/main" id="{040A8E5C-D09A-8F3A-E6E1-EFF2F8FD08D6}"/>
                </a:ext>
              </a:extLst>
            </p:cNvPr>
            <p:cNvSpPr/>
            <p:nvPr/>
          </p:nvSpPr>
          <p:spPr>
            <a:xfrm>
              <a:off x="1913344" y="3071817"/>
              <a:ext cx="2552185" cy="251658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dpi="0" rotWithShape="1">
              <a:blip r:embed="rId3">
                <a:extLst>
                  <a:ext uri="{28A0092B-C50C-407E-A947-70E740481C1C}">
                    <a14:useLocalDpi xmlns:a14="http://schemas.microsoft.com/office/drawing/2010/main" val="0"/>
                  </a:ext>
                </a:extLst>
              </a:blip>
              <a:srcRect/>
              <a:stretch>
                <a:fillRect/>
              </a:stretch>
            </a:blipFill>
          </p:spPr>
          <p:txBody>
            <a:bodyPr/>
            <a:lstStyle/>
            <a:p>
              <a:endParaRPr lang="en-US"/>
            </a:p>
          </p:txBody>
        </p:sp>
      </p:grpSp>
      <p:grpSp>
        <p:nvGrpSpPr>
          <p:cNvPr id="37" name="Group 36">
            <a:extLst>
              <a:ext uri="{FF2B5EF4-FFF2-40B4-BE49-F238E27FC236}">
                <a16:creationId xmlns:a16="http://schemas.microsoft.com/office/drawing/2014/main" id="{A9195CC1-610E-8957-9B69-D884D475156B}"/>
              </a:ext>
            </a:extLst>
          </p:cNvPr>
          <p:cNvGrpSpPr/>
          <p:nvPr/>
        </p:nvGrpSpPr>
        <p:grpSpPr>
          <a:xfrm>
            <a:off x="6983260" y="3071816"/>
            <a:ext cx="4321479" cy="5730243"/>
            <a:chOff x="6983260" y="3071816"/>
            <a:chExt cx="4321479" cy="5730243"/>
          </a:xfrm>
        </p:grpSpPr>
        <p:grpSp>
          <p:nvGrpSpPr>
            <p:cNvPr id="11" name="Group 11">
              <a:extLst>
                <a:ext uri="{FF2B5EF4-FFF2-40B4-BE49-F238E27FC236}">
                  <a16:creationId xmlns:a16="http://schemas.microsoft.com/office/drawing/2014/main" id="{6735F046-9ADF-8172-5225-B8150C257AD4}"/>
                </a:ext>
              </a:extLst>
            </p:cNvPr>
            <p:cNvGrpSpPr/>
            <p:nvPr/>
          </p:nvGrpSpPr>
          <p:grpSpPr>
            <a:xfrm>
              <a:off x="6983260" y="6017849"/>
              <a:ext cx="4321479" cy="2784210"/>
              <a:chOff x="0" y="488360"/>
              <a:chExt cx="5761972" cy="3712283"/>
            </a:xfrm>
          </p:grpSpPr>
          <p:sp>
            <p:nvSpPr>
              <p:cNvPr id="12" name="TextBox 12">
                <a:extLst>
                  <a:ext uri="{FF2B5EF4-FFF2-40B4-BE49-F238E27FC236}">
                    <a16:creationId xmlns:a16="http://schemas.microsoft.com/office/drawing/2014/main" id="{E1C0BF73-2444-3F05-FAD1-8E9EA163CC1F}"/>
                  </a:ext>
                </a:extLst>
              </p:cNvPr>
              <p:cNvSpPr txBox="1"/>
              <p:nvPr/>
            </p:nvSpPr>
            <p:spPr>
              <a:xfrm>
                <a:off x="0" y="488360"/>
                <a:ext cx="5761972" cy="894434"/>
              </a:xfrm>
              <a:prstGeom prst="rect">
                <a:avLst/>
              </a:prstGeom>
            </p:spPr>
            <p:txBody>
              <a:bodyPr lIns="0" tIns="0" rIns="0" bIns="0" rtlCol="0" anchor="t">
                <a:spAutoFit/>
              </a:bodyPr>
              <a:lstStyle/>
              <a:p>
                <a:pPr lvl="0" indent="0" algn="ctr">
                  <a:lnSpc>
                    <a:spcPts val="5599"/>
                  </a:lnSpc>
                  <a:spcBef>
                    <a:spcPct val="0"/>
                  </a:spcBef>
                </a:pPr>
                <a:r>
                  <a:rPr lang="en-US" sz="3999" b="1">
                    <a:solidFill>
                      <a:srgbClr val="FFFFFF"/>
                    </a:solidFill>
                    <a:effectLst>
                      <a:outerShdw blurRad="50800" dist="38100" dir="3600000" algn="tl" rotWithShape="0">
                        <a:srgbClr val="0093D0">
                          <a:alpha val="65000"/>
                        </a:srgbClr>
                      </a:outerShdw>
                    </a:effectLst>
                    <a:latin typeface="Century Gothic Paneuropean Bold"/>
                    <a:cs typeface="Century Gothic Paneuropean Bold"/>
                    <a:sym typeface="Century Gothic Paneuropean Bold"/>
                  </a:rPr>
                  <a:t>Edge AI</a:t>
                </a:r>
              </a:p>
            </p:txBody>
          </p:sp>
          <p:sp>
            <p:nvSpPr>
              <p:cNvPr id="13" name="TextBox 13">
                <a:extLst>
                  <a:ext uri="{FF2B5EF4-FFF2-40B4-BE49-F238E27FC236}">
                    <a16:creationId xmlns:a16="http://schemas.microsoft.com/office/drawing/2014/main" id="{12CEACBE-44A6-2991-8D4F-875035DA9142}"/>
                  </a:ext>
                </a:extLst>
              </p:cNvPr>
              <p:cNvSpPr txBox="1"/>
              <p:nvPr/>
            </p:nvSpPr>
            <p:spPr>
              <a:xfrm>
                <a:off x="0" y="2004484"/>
                <a:ext cx="5761972" cy="2196159"/>
              </a:xfrm>
              <a:prstGeom prst="rect">
                <a:avLst/>
              </a:prstGeom>
            </p:spPr>
            <p:txBody>
              <a:bodyPr lIns="0" tIns="0" rIns="0" bIns="0" rtlCol="0" anchor="t">
                <a:spAutoFit/>
              </a:bodyPr>
              <a:lstStyle/>
              <a:p>
                <a:pPr marL="342900" indent="-342900">
                  <a:lnSpc>
                    <a:spcPts val="2620"/>
                  </a:lnSpc>
                  <a:buFont typeface="Wingdings" panose="05000000000000000000" pitchFamily="2" charset="2"/>
                  <a:buChar char="§"/>
                </a:pPr>
                <a:r>
                  <a:rPr lang="en-US" sz="2000">
                    <a:solidFill>
                      <a:srgbClr val="FFFFFF"/>
                    </a:solidFill>
                    <a:latin typeface="Montserrat"/>
                    <a:sym typeface="Montserrat"/>
                  </a:rPr>
                  <a:t>Moving away from data centers</a:t>
                </a:r>
              </a:p>
              <a:p>
                <a:pPr marL="342900" indent="-342900">
                  <a:lnSpc>
                    <a:spcPts val="2620"/>
                  </a:lnSpc>
                  <a:buFont typeface="Wingdings" panose="05000000000000000000" pitchFamily="2" charset="2"/>
                  <a:buChar char="§"/>
                </a:pPr>
                <a:r>
                  <a:rPr lang="en-US" sz="2000">
                    <a:solidFill>
                      <a:srgbClr val="FFFFFF"/>
                    </a:solidFill>
                    <a:latin typeface="Montserrat"/>
                    <a:sym typeface="Montserrat"/>
                  </a:rPr>
                  <a:t>Bandwidth efficient</a:t>
                </a:r>
              </a:p>
              <a:p>
                <a:pPr marL="342900" indent="-342900">
                  <a:lnSpc>
                    <a:spcPts val="2620"/>
                  </a:lnSpc>
                  <a:buFont typeface="Wingdings" panose="05000000000000000000" pitchFamily="2" charset="2"/>
                  <a:buChar char="§"/>
                </a:pPr>
                <a:r>
                  <a:rPr lang="en-US" sz="2000">
                    <a:solidFill>
                      <a:srgbClr val="FFFFFF"/>
                    </a:solidFill>
                    <a:latin typeface="Montserrat"/>
                    <a:sym typeface="Montserrat"/>
                  </a:rPr>
                  <a:t>Real-Time action</a:t>
                </a:r>
              </a:p>
              <a:p>
                <a:pPr marL="342900" indent="-342900">
                  <a:lnSpc>
                    <a:spcPts val="2620"/>
                  </a:lnSpc>
                  <a:buFont typeface="Wingdings" panose="05000000000000000000" pitchFamily="2" charset="2"/>
                  <a:buChar char="§"/>
                </a:pPr>
                <a:endParaRPr lang="en-US" sz="2000">
                  <a:solidFill>
                    <a:srgbClr val="FFFFFF"/>
                  </a:solidFill>
                  <a:latin typeface="Montserrat"/>
                  <a:sym typeface="Montserrat"/>
                </a:endParaRPr>
              </a:p>
            </p:txBody>
          </p:sp>
        </p:grpSp>
        <p:sp>
          <p:nvSpPr>
            <p:cNvPr id="33" name="Freeform 15">
              <a:extLst>
                <a:ext uri="{FF2B5EF4-FFF2-40B4-BE49-F238E27FC236}">
                  <a16:creationId xmlns:a16="http://schemas.microsoft.com/office/drawing/2014/main" id="{AEF5E0B8-CE42-D2E2-FD13-24E2E0673433}"/>
                </a:ext>
              </a:extLst>
            </p:cNvPr>
            <p:cNvSpPr/>
            <p:nvPr/>
          </p:nvSpPr>
          <p:spPr>
            <a:xfrm>
              <a:off x="7816178" y="3071816"/>
              <a:ext cx="2552185" cy="251658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dpi="0" rotWithShape="1">
              <a:blip r:embed="rId4">
                <a:extLst>
                  <a:ext uri="{28A0092B-C50C-407E-A947-70E740481C1C}">
                    <a14:useLocalDpi xmlns:a14="http://schemas.microsoft.com/office/drawing/2010/main" val="0"/>
                  </a:ext>
                </a:extLst>
              </a:blip>
              <a:srcRect/>
              <a:stretch>
                <a:fillRect l="-37628" r="-37628"/>
              </a:stretch>
            </a:blipFill>
          </p:spPr>
          <p:txBody>
            <a:bodyPr/>
            <a:lstStyle/>
            <a:p>
              <a:endParaRPr lang="en-US"/>
            </a:p>
          </p:txBody>
        </p:sp>
      </p:grpSp>
      <p:grpSp>
        <p:nvGrpSpPr>
          <p:cNvPr id="38" name="Group 37">
            <a:extLst>
              <a:ext uri="{FF2B5EF4-FFF2-40B4-BE49-F238E27FC236}">
                <a16:creationId xmlns:a16="http://schemas.microsoft.com/office/drawing/2014/main" id="{3A414FCD-3064-B4B2-9FD3-A3CBE4C74EB1}"/>
              </a:ext>
            </a:extLst>
          </p:cNvPr>
          <p:cNvGrpSpPr/>
          <p:nvPr/>
        </p:nvGrpSpPr>
        <p:grpSpPr>
          <a:xfrm>
            <a:off x="12893560" y="3071815"/>
            <a:ext cx="4365739" cy="4729970"/>
            <a:chOff x="12893560" y="3071815"/>
            <a:chExt cx="4365739" cy="4729970"/>
          </a:xfrm>
        </p:grpSpPr>
        <p:grpSp>
          <p:nvGrpSpPr>
            <p:cNvPr id="8" name="Group 8">
              <a:extLst>
                <a:ext uri="{FF2B5EF4-FFF2-40B4-BE49-F238E27FC236}">
                  <a16:creationId xmlns:a16="http://schemas.microsoft.com/office/drawing/2014/main" id="{D80FF9B1-B22B-3419-9687-A41A96398EF7}"/>
                </a:ext>
              </a:extLst>
            </p:cNvPr>
            <p:cNvGrpSpPr/>
            <p:nvPr/>
          </p:nvGrpSpPr>
          <p:grpSpPr>
            <a:xfrm>
              <a:off x="12893560" y="6017849"/>
              <a:ext cx="4365739" cy="1783936"/>
              <a:chOff x="0" y="488360"/>
              <a:chExt cx="5820985" cy="2378582"/>
            </a:xfrm>
          </p:grpSpPr>
          <p:sp>
            <p:nvSpPr>
              <p:cNvPr id="9" name="TextBox 9">
                <a:extLst>
                  <a:ext uri="{FF2B5EF4-FFF2-40B4-BE49-F238E27FC236}">
                    <a16:creationId xmlns:a16="http://schemas.microsoft.com/office/drawing/2014/main" id="{85B71B4E-EAF6-A2F0-0C23-740B431DFE07}"/>
                  </a:ext>
                </a:extLst>
              </p:cNvPr>
              <p:cNvSpPr txBox="1"/>
              <p:nvPr/>
            </p:nvSpPr>
            <p:spPr>
              <a:xfrm>
                <a:off x="0" y="488360"/>
                <a:ext cx="5820985" cy="894433"/>
              </a:xfrm>
              <a:prstGeom prst="rect">
                <a:avLst/>
              </a:prstGeom>
            </p:spPr>
            <p:txBody>
              <a:bodyPr lIns="0" tIns="0" rIns="0" bIns="0" rtlCol="0" anchor="t">
                <a:spAutoFit/>
              </a:bodyPr>
              <a:lstStyle/>
              <a:p>
                <a:pPr algn="ctr">
                  <a:lnSpc>
                    <a:spcPts val="5599"/>
                  </a:lnSpc>
                  <a:spcBef>
                    <a:spcPct val="0"/>
                  </a:spcBef>
                </a:pPr>
                <a:r>
                  <a:rPr lang="en-US" sz="3999" b="1">
                    <a:solidFill>
                      <a:srgbClr val="FFFFFF"/>
                    </a:solidFill>
                    <a:effectLst>
                      <a:outerShdw blurRad="50800" dist="38100" dir="3600000" algn="tl" rotWithShape="0">
                        <a:srgbClr val="0093D0">
                          <a:alpha val="65000"/>
                        </a:srgbClr>
                      </a:outerShdw>
                    </a:effectLst>
                    <a:latin typeface="Century Gothic Paneuropean Bold"/>
                    <a:cs typeface="Century Gothic Paneuropean Bold"/>
                    <a:sym typeface="Century Gothic Paneuropean Bold"/>
                  </a:rPr>
                  <a:t>Satellite</a:t>
                </a:r>
              </a:p>
            </p:txBody>
          </p:sp>
          <p:sp>
            <p:nvSpPr>
              <p:cNvPr id="10" name="TextBox 10">
                <a:extLst>
                  <a:ext uri="{FF2B5EF4-FFF2-40B4-BE49-F238E27FC236}">
                    <a16:creationId xmlns:a16="http://schemas.microsoft.com/office/drawing/2014/main" id="{D9998088-2151-CB88-12D4-BE0954979F45}"/>
                  </a:ext>
                </a:extLst>
              </p:cNvPr>
              <p:cNvSpPr txBox="1"/>
              <p:nvPr/>
            </p:nvSpPr>
            <p:spPr>
              <a:xfrm>
                <a:off x="0" y="2004483"/>
                <a:ext cx="5820985" cy="862459"/>
              </a:xfrm>
              <a:prstGeom prst="rect">
                <a:avLst/>
              </a:prstGeom>
            </p:spPr>
            <p:txBody>
              <a:bodyPr lIns="0" tIns="0" rIns="0" bIns="0" rtlCol="0" anchor="t">
                <a:spAutoFit/>
              </a:bodyPr>
              <a:lstStyle/>
              <a:p>
                <a:pPr marL="342900" indent="-342900" algn="ctr">
                  <a:lnSpc>
                    <a:spcPts val="2620"/>
                  </a:lnSpc>
                  <a:buFont typeface="Wingdings" panose="05000000000000000000" pitchFamily="2" charset="2"/>
                  <a:buChar char="§"/>
                </a:pPr>
                <a:r>
                  <a:rPr lang="en-US" sz="2000">
                    <a:solidFill>
                      <a:srgbClr val="FFFFFF"/>
                    </a:solidFill>
                    <a:latin typeface="Montserrat"/>
                    <a:ea typeface="Montserrat"/>
                    <a:cs typeface="Montserrat"/>
                    <a:sym typeface="Montserrat"/>
                  </a:rPr>
                  <a:t>Fills the last-mile gap AI exposes</a:t>
                </a:r>
              </a:p>
            </p:txBody>
          </p:sp>
        </p:grpSp>
        <p:sp>
          <p:nvSpPr>
            <p:cNvPr id="35" name="Freeform 15">
              <a:extLst>
                <a:ext uri="{FF2B5EF4-FFF2-40B4-BE49-F238E27FC236}">
                  <a16:creationId xmlns:a16="http://schemas.microsoft.com/office/drawing/2014/main" id="{8E4A6993-2BED-2676-A22C-DB1FBD807CAD}"/>
                </a:ext>
              </a:extLst>
            </p:cNvPr>
            <p:cNvSpPr/>
            <p:nvPr/>
          </p:nvSpPr>
          <p:spPr>
            <a:xfrm>
              <a:off x="13800336" y="3071815"/>
              <a:ext cx="2552185" cy="251658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58812" r="-19002"/>
              </a:stretch>
            </a:blipFill>
          </p:spPr>
          <p:txBody>
            <a:bodyPr/>
            <a:lstStyle/>
            <a:p>
              <a:endParaRPr lang="en-US"/>
            </a:p>
          </p:txBody>
        </p:sp>
      </p:grpSp>
    </p:spTree>
    <p:extLst>
      <p:ext uri="{BB962C8B-B14F-4D97-AF65-F5344CB8AC3E}">
        <p14:creationId xmlns:p14="http://schemas.microsoft.com/office/powerpoint/2010/main" val="198995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10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randombar(horizontal)">
                                      <p:cBhvr>
                                        <p:cTn id="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1F305B">
                <a:alpha val="100000"/>
              </a:srgbClr>
            </a:gs>
            <a:gs pos="100000">
              <a:srgbClr val="000000">
                <a:alpha val="100000"/>
              </a:srgbClr>
            </a:gs>
          </a:gsLst>
          <a:lin ang="5400000"/>
        </a:gradFill>
        <a:effectLst/>
      </p:bgPr>
    </p:bg>
    <p:spTree>
      <p:nvGrpSpPr>
        <p:cNvPr id="1" name="">
          <a:extLst>
            <a:ext uri="{FF2B5EF4-FFF2-40B4-BE49-F238E27FC236}">
              <a16:creationId xmlns:a16="http://schemas.microsoft.com/office/drawing/2014/main" id="{A3697754-1152-F66E-6B73-D5C37FB5028A}"/>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9ED4C878-7209-3CC8-08B3-BF20284B9182}"/>
              </a:ext>
            </a:extLst>
          </p:cNvPr>
          <p:cNvSpPr/>
          <p:nvPr/>
        </p:nvSpPr>
        <p:spPr>
          <a:xfrm flipH="1" flipV="1">
            <a:off x="17474932" y="0"/>
            <a:ext cx="0" cy="10287000"/>
          </a:xfrm>
          <a:prstGeom prst="line">
            <a:avLst/>
          </a:prstGeom>
          <a:ln w="9525" cap="flat">
            <a:solidFill>
              <a:srgbClr val="FFFFFF"/>
            </a:solidFill>
            <a:prstDash val="solid"/>
            <a:headEnd type="none" w="sm" len="sm"/>
            <a:tailEnd type="none" w="sm" len="sm"/>
          </a:ln>
        </p:spPr>
        <p:txBody>
          <a:bodyPr/>
          <a:lstStyle/>
          <a:p>
            <a:endParaRPr lang="en-US"/>
          </a:p>
        </p:txBody>
      </p:sp>
      <p:grpSp>
        <p:nvGrpSpPr>
          <p:cNvPr id="3" name="Group 3">
            <a:extLst>
              <a:ext uri="{FF2B5EF4-FFF2-40B4-BE49-F238E27FC236}">
                <a16:creationId xmlns:a16="http://schemas.microsoft.com/office/drawing/2014/main" id="{16F18CBB-643B-3BE5-F2EE-52040B91DC1C}"/>
              </a:ext>
            </a:extLst>
          </p:cNvPr>
          <p:cNvGrpSpPr/>
          <p:nvPr/>
        </p:nvGrpSpPr>
        <p:grpSpPr>
          <a:xfrm rot="5400000">
            <a:off x="12822531" y="2578655"/>
            <a:ext cx="9460526" cy="189590"/>
            <a:chOff x="0" y="-57150"/>
            <a:chExt cx="1413893" cy="75311"/>
          </a:xfrm>
        </p:grpSpPr>
        <p:sp>
          <p:nvSpPr>
            <p:cNvPr id="4" name="Freeform 4">
              <a:extLst>
                <a:ext uri="{FF2B5EF4-FFF2-40B4-BE49-F238E27FC236}">
                  <a16:creationId xmlns:a16="http://schemas.microsoft.com/office/drawing/2014/main" id="{2C6CAB66-92FA-647E-2D9A-5040DDA7F59C}"/>
                </a:ext>
              </a:extLst>
            </p:cNvPr>
            <p:cNvSpPr/>
            <p:nvPr/>
          </p:nvSpPr>
          <p:spPr>
            <a:xfrm>
              <a:off x="0" y="0"/>
              <a:ext cx="1413893" cy="18161"/>
            </a:xfrm>
            <a:custGeom>
              <a:avLst/>
              <a:gdLst/>
              <a:ahLst/>
              <a:cxnLst/>
              <a:rect l="l" t="t" r="r" b="b"/>
              <a:pathLst>
                <a:path w="1413893" h="18161">
                  <a:moveTo>
                    <a:pt x="9081" y="0"/>
                  </a:moveTo>
                  <a:lnTo>
                    <a:pt x="1404813" y="0"/>
                  </a:lnTo>
                  <a:cubicBezTo>
                    <a:pt x="1407221" y="0"/>
                    <a:pt x="1409531" y="957"/>
                    <a:pt x="1411234" y="2660"/>
                  </a:cubicBezTo>
                  <a:cubicBezTo>
                    <a:pt x="1412937" y="4363"/>
                    <a:pt x="1413893" y="6672"/>
                    <a:pt x="1413893" y="9081"/>
                  </a:cubicBezTo>
                  <a:lnTo>
                    <a:pt x="1413893" y="9081"/>
                  </a:lnTo>
                  <a:cubicBezTo>
                    <a:pt x="1413893" y="11489"/>
                    <a:pt x="1412937" y="13799"/>
                    <a:pt x="1411234" y="15502"/>
                  </a:cubicBezTo>
                  <a:cubicBezTo>
                    <a:pt x="1409531" y="17205"/>
                    <a:pt x="1407221" y="18161"/>
                    <a:pt x="1404813" y="18161"/>
                  </a:cubicBezTo>
                  <a:lnTo>
                    <a:pt x="9081" y="18161"/>
                  </a:lnTo>
                  <a:cubicBezTo>
                    <a:pt x="6672" y="18161"/>
                    <a:pt x="4363" y="17205"/>
                    <a:pt x="2660" y="15502"/>
                  </a:cubicBezTo>
                  <a:cubicBezTo>
                    <a:pt x="957" y="13799"/>
                    <a:pt x="0" y="11489"/>
                    <a:pt x="0" y="9081"/>
                  </a:cubicBezTo>
                  <a:lnTo>
                    <a:pt x="0" y="9081"/>
                  </a:lnTo>
                  <a:cubicBezTo>
                    <a:pt x="0" y="6672"/>
                    <a:pt x="957" y="4363"/>
                    <a:pt x="2660" y="2660"/>
                  </a:cubicBezTo>
                  <a:cubicBezTo>
                    <a:pt x="4363" y="957"/>
                    <a:pt x="6672" y="0"/>
                    <a:pt x="9081" y="0"/>
                  </a:cubicBezTo>
                  <a:close/>
                </a:path>
              </a:pathLst>
            </a:custGeom>
            <a:solidFill>
              <a:srgbClr val="FFFFFF"/>
            </a:solidFill>
          </p:spPr>
          <p:txBody>
            <a:bodyPr/>
            <a:lstStyle/>
            <a:p>
              <a:endParaRPr lang="en-US"/>
            </a:p>
          </p:txBody>
        </p:sp>
        <p:sp>
          <p:nvSpPr>
            <p:cNvPr id="5" name="TextBox 5">
              <a:extLst>
                <a:ext uri="{FF2B5EF4-FFF2-40B4-BE49-F238E27FC236}">
                  <a16:creationId xmlns:a16="http://schemas.microsoft.com/office/drawing/2014/main" id="{9F77CAA5-F5C7-5DF7-4F9B-95946F8901D6}"/>
                </a:ext>
              </a:extLst>
            </p:cNvPr>
            <p:cNvSpPr txBox="1"/>
            <p:nvPr/>
          </p:nvSpPr>
          <p:spPr>
            <a:xfrm>
              <a:off x="0" y="-57150"/>
              <a:ext cx="1413893" cy="75311"/>
            </a:xfrm>
            <a:prstGeom prst="rect">
              <a:avLst/>
            </a:prstGeom>
          </p:spPr>
          <p:txBody>
            <a:bodyPr lIns="50800" tIns="50800" rIns="50800" bIns="50800" rtlCol="0" anchor="ctr"/>
            <a:lstStyle/>
            <a:p>
              <a:pPr algn="ctr">
                <a:lnSpc>
                  <a:spcPts val="3610"/>
                </a:lnSpc>
              </a:pPr>
              <a:endParaRPr/>
            </a:p>
          </p:txBody>
        </p:sp>
      </p:grpSp>
      <p:grpSp>
        <p:nvGrpSpPr>
          <p:cNvPr id="6" name="Group 6">
            <a:extLst>
              <a:ext uri="{FF2B5EF4-FFF2-40B4-BE49-F238E27FC236}">
                <a16:creationId xmlns:a16="http://schemas.microsoft.com/office/drawing/2014/main" id="{C7075906-EE66-D612-EFC3-355BA69DE28F}"/>
              </a:ext>
            </a:extLst>
          </p:cNvPr>
          <p:cNvGrpSpPr/>
          <p:nvPr/>
        </p:nvGrpSpPr>
        <p:grpSpPr>
          <a:xfrm rot="-5400000">
            <a:off x="17393535" y="4697380"/>
            <a:ext cx="188568" cy="188568"/>
            <a:chOff x="0" y="0"/>
            <a:chExt cx="812800" cy="812800"/>
          </a:xfrm>
        </p:grpSpPr>
        <p:sp>
          <p:nvSpPr>
            <p:cNvPr id="7" name="Freeform 7">
              <a:extLst>
                <a:ext uri="{FF2B5EF4-FFF2-40B4-BE49-F238E27FC236}">
                  <a16:creationId xmlns:a16="http://schemas.microsoft.com/office/drawing/2014/main" id="{1D4A810C-E407-DFAC-300F-C92CB830BA9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8" name="TextBox 8">
              <a:extLst>
                <a:ext uri="{FF2B5EF4-FFF2-40B4-BE49-F238E27FC236}">
                  <a16:creationId xmlns:a16="http://schemas.microsoft.com/office/drawing/2014/main" id="{7BCA237F-305C-1E40-1E8E-A49E9A39CCF2}"/>
                </a:ext>
              </a:extLst>
            </p:cNvPr>
            <p:cNvSpPr txBox="1"/>
            <p:nvPr/>
          </p:nvSpPr>
          <p:spPr>
            <a:xfrm>
              <a:off x="76200" y="19050"/>
              <a:ext cx="660400" cy="717550"/>
            </a:xfrm>
            <a:prstGeom prst="rect">
              <a:avLst/>
            </a:prstGeom>
          </p:spPr>
          <p:txBody>
            <a:bodyPr lIns="50800" tIns="50800" rIns="50800" bIns="50800" rtlCol="0" anchor="ctr"/>
            <a:lstStyle/>
            <a:p>
              <a:pPr algn="ctr">
                <a:lnSpc>
                  <a:spcPts val="3610"/>
                </a:lnSpc>
              </a:pPr>
              <a:endParaRPr/>
            </a:p>
          </p:txBody>
        </p:sp>
      </p:grpSp>
      <p:grpSp>
        <p:nvGrpSpPr>
          <p:cNvPr id="9" name="Group 9">
            <a:extLst>
              <a:ext uri="{FF2B5EF4-FFF2-40B4-BE49-F238E27FC236}">
                <a16:creationId xmlns:a16="http://schemas.microsoft.com/office/drawing/2014/main" id="{F29C763F-FA7A-3122-F4D7-667F1A7A6C06}"/>
              </a:ext>
            </a:extLst>
          </p:cNvPr>
          <p:cNvGrpSpPr/>
          <p:nvPr/>
        </p:nvGrpSpPr>
        <p:grpSpPr>
          <a:xfrm rot="-5400000">
            <a:off x="17394764" y="2209827"/>
            <a:ext cx="188568" cy="188568"/>
            <a:chOff x="0" y="0"/>
            <a:chExt cx="812800" cy="812800"/>
          </a:xfrm>
        </p:grpSpPr>
        <p:sp>
          <p:nvSpPr>
            <p:cNvPr id="10" name="Freeform 10">
              <a:extLst>
                <a:ext uri="{FF2B5EF4-FFF2-40B4-BE49-F238E27FC236}">
                  <a16:creationId xmlns:a16="http://schemas.microsoft.com/office/drawing/2014/main" id="{0603F7ED-F0AC-A102-3722-3AB9906949B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1" name="TextBox 11">
              <a:extLst>
                <a:ext uri="{FF2B5EF4-FFF2-40B4-BE49-F238E27FC236}">
                  <a16:creationId xmlns:a16="http://schemas.microsoft.com/office/drawing/2014/main" id="{9721FE39-63F5-F47D-06F7-DEBBE1FB8BB0}"/>
                </a:ext>
              </a:extLst>
            </p:cNvPr>
            <p:cNvSpPr txBox="1"/>
            <p:nvPr/>
          </p:nvSpPr>
          <p:spPr>
            <a:xfrm>
              <a:off x="76200" y="19050"/>
              <a:ext cx="660400" cy="717550"/>
            </a:xfrm>
            <a:prstGeom prst="rect">
              <a:avLst/>
            </a:prstGeom>
          </p:spPr>
          <p:txBody>
            <a:bodyPr lIns="50800" tIns="50800" rIns="50800" bIns="50800" rtlCol="0" anchor="ctr"/>
            <a:lstStyle/>
            <a:p>
              <a:pPr algn="ctr">
                <a:lnSpc>
                  <a:spcPts val="3610"/>
                </a:lnSpc>
              </a:pPr>
              <a:endParaRPr/>
            </a:p>
          </p:txBody>
        </p:sp>
      </p:grpSp>
      <p:sp>
        <p:nvSpPr>
          <p:cNvPr id="12" name="TextBox 12">
            <a:extLst>
              <a:ext uri="{FF2B5EF4-FFF2-40B4-BE49-F238E27FC236}">
                <a16:creationId xmlns:a16="http://schemas.microsoft.com/office/drawing/2014/main" id="{175C3763-6473-0AFD-D210-8D056345B848}"/>
              </a:ext>
            </a:extLst>
          </p:cNvPr>
          <p:cNvSpPr txBox="1"/>
          <p:nvPr/>
        </p:nvSpPr>
        <p:spPr>
          <a:xfrm>
            <a:off x="1028700" y="933450"/>
            <a:ext cx="15434984" cy="831703"/>
          </a:xfrm>
          <a:prstGeom prst="rect">
            <a:avLst/>
          </a:prstGeom>
        </p:spPr>
        <p:txBody>
          <a:bodyPr lIns="0" tIns="0" rIns="0" bIns="0" rtlCol="0" anchor="t">
            <a:spAutoFit/>
          </a:bodyPr>
          <a:lstStyle/>
          <a:p>
            <a:pPr algn="l">
              <a:lnSpc>
                <a:spcPts val="7000"/>
              </a:lnSpc>
            </a:pPr>
            <a:r>
              <a:rPr lang="en-US" sz="5000" b="1">
                <a:solidFill>
                  <a:srgbClr val="FFFFFF"/>
                </a:solidFill>
                <a:latin typeface="Montserrat Semi-Bold"/>
                <a:ea typeface="Montserrat Semi-Bold"/>
                <a:cs typeface="Montserrat Semi-Bold"/>
                <a:sym typeface="Montserrat Semi-Bold"/>
              </a:rPr>
              <a:t>Principles of Modern Enterprise Connectivity</a:t>
            </a:r>
          </a:p>
        </p:txBody>
      </p:sp>
      <p:grpSp>
        <p:nvGrpSpPr>
          <p:cNvPr id="14" name="Group 14">
            <a:extLst>
              <a:ext uri="{FF2B5EF4-FFF2-40B4-BE49-F238E27FC236}">
                <a16:creationId xmlns:a16="http://schemas.microsoft.com/office/drawing/2014/main" id="{F0908D0F-0604-F83C-E83E-712568D14F78}"/>
              </a:ext>
            </a:extLst>
          </p:cNvPr>
          <p:cNvGrpSpPr/>
          <p:nvPr/>
        </p:nvGrpSpPr>
        <p:grpSpPr>
          <a:xfrm>
            <a:off x="1783589" y="3923602"/>
            <a:ext cx="2139256" cy="2139255"/>
            <a:chOff x="0" y="0"/>
            <a:chExt cx="812800" cy="812800"/>
          </a:xfrm>
        </p:grpSpPr>
        <p:sp>
          <p:nvSpPr>
            <p:cNvPr id="15" name="Freeform 15">
              <a:extLst>
                <a:ext uri="{FF2B5EF4-FFF2-40B4-BE49-F238E27FC236}">
                  <a16:creationId xmlns:a16="http://schemas.microsoft.com/office/drawing/2014/main" id="{D5D93C71-3143-EA5A-2C94-40C65A5A151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44501" r="-44501"/>
              </a:stretch>
            </a:blipFill>
          </p:spPr>
          <p:txBody>
            <a:bodyPr/>
            <a:lstStyle/>
            <a:p>
              <a:endParaRPr lang="en-US"/>
            </a:p>
          </p:txBody>
        </p:sp>
      </p:grpSp>
      <p:sp>
        <p:nvSpPr>
          <p:cNvPr id="16" name="TextBox 16">
            <a:extLst>
              <a:ext uri="{FF2B5EF4-FFF2-40B4-BE49-F238E27FC236}">
                <a16:creationId xmlns:a16="http://schemas.microsoft.com/office/drawing/2014/main" id="{AEFCD243-FD1F-A718-2C93-334FDA91C791}"/>
              </a:ext>
            </a:extLst>
          </p:cNvPr>
          <p:cNvSpPr txBox="1"/>
          <p:nvPr/>
        </p:nvSpPr>
        <p:spPr>
          <a:xfrm>
            <a:off x="1028700" y="6605443"/>
            <a:ext cx="3649033" cy="670825"/>
          </a:xfrm>
          <a:prstGeom prst="rect">
            <a:avLst/>
          </a:prstGeom>
        </p:spPr>
        <p:txBody>
          <a:bodyPr lIns="0" tIns="0" rIns="0" bIns="0" rtlCol="0" anchor="t">
            <a:spAutoFit/>
          </a:bodyPr>
          <a:lstStyle/>
          <a:p>
            <a:pPr algn="ctr">
              <a:lnSpc>
                <a:spcPts val="5599"/>
              </a:lnSpc>
            </a:pPr>
            <a:r>
              <a:rPr lang="en-US" sz="3999" b="1">
                <a:solidFill>
                  <a:srgbClr val="FFFFFF"/>
                </a:solidFill>
                <a:effectLst>
                  <a:outerShdw blurRad="50800" dist="38100" dir="3600000" algn="tl" rotWithShape="0">
                    <a:srgbClr val="0093D0">
                      <a:alpha val="65000"/>
                    </a:srgbClr>
                  </a:outerShdw>
                </a:effectLst>
                <a:latin typeface="Century Gothic Paneuropean Bold"/>
                <a:cs typeface="Century Gothic Paneuropean Bold"/>
                <a:sym typeface="Century Gothic Paneuropean Bold"/>
              </a:rPr>
              <a:t>Diversity</a:t>
            </a:r>
          </a:p>
        </p:txBody>
      </p:sp>
      <p:sp>
        <p:nvSpPr>
          <p:cNvPr id="17" name="TextBox 17">
            <a:extLst>
              <a:ext uri="{FF2B5EF4-FFF2-40B4-BE49-F238E27FC236}">
                <a16:creationId xmlns:a16="http://schemas.microsoft.com/office/drawing/2014/main" id="{9A9255A2-F969-1A55-28EE-E76F2AE43E27}"/>
              </a:ext>
            </a:extLst>
          </p:cNvPr>
          <p:cNvSpPr txBox="1"/>
          <p:nvPr/>
        </p:nvSpPr>
        <p:spPr>
          <a:xfrm>
            <a:off x="1028700" y="7501202"/>
            <a:ext cx="3649033" cy="313419"/>
          </a:xfrm>
          <a:prstGeom prst="rect">
            <a:avLst/>
          </a:prstGeom>
        </p:spPr>
        <p:txBody>
          <a:bodyPr lIns="0" tIns="0" rIns="0" bIns="0" rtlCol="0" anchor="t">
            <a:spAutoFit/>
          </a:bodyPr>
          <a:lstStyle/>
          <a:p>
            <a:pPr algn="ctr">
              <a:lnSpc>
                <a:spcPts val="2620"/>
              </a:lnSpc>
            </a:pPr>
            <a:endParaRPr lang="en-US" sz="2000">
              <a:solidFill>
                <a:srgbClr val="FFFFFF"/>
              </a:solidFill>
              <a:latin typeface="Montserrat"/>
              <a:ea typeface="Montserrat"/>
              <a:cs typeface="Montserrat"/>
              <a:sym typeface="Montserrat"/>
            </a:endParaRPr>
          </a:p>
        </p:txBody>
      </p:sp>
      <p:grpSp>
        <p:nvGrpSpPr>
          <p:cNvPr id="18" name="Group 18">
            <a:extLst>
              <a:ext uri="{FF2B5EF4-FFF2-40B4-BE49-F238E27FC236}">
                <a16:creationId xmlns:a16="http://schemas.microsoft.com/office/drawing/2014/main" id="{6C4A4769-4670-B6B6-D4FA-035967C4265E}"/>
              </a:ext>
            </a:extLst>
          </p:cNvPr>
          <p:cNvGrpSpPr/>
          <p:nvPr/>
        </p:nvGrpSpPr>
        <p:grpSpPr>
          <a:xfrm>
            <a:off x="5222556" y="3923602"/>
            <a:ext cx="3649033" cy="4070810"/>
            <a:chOff x="0" y="0"/>
            <a:chExt cx="4865377" cy="5427748"/>
          </a:xfrm>
        </p:grpSpPr>
        <p:grpSp>
          <p:nvGrpSpPr>
            <p:cNvPr id="19" name="Group 19">
              <a:extLst>
                <a:ext uri="{FF2B5EF4-FFF2-40B4-BE49-F238E27FC236}">
                  <a16:creationId xmlns:a16="http://schemas.microsoft.com/office/drawing/2014/main" id="{6958B0CE-E17D-B338-BE47-08CB2C7FC661}"/>
                </a:ext>
              </a:extLst>
            </p:cNvPr>
            <p:cNvGrpSpPr/>
            <p:nvPr/>
          </p:nvGrpSpPr>
          <p:grpSpPr>
            <a:xfrm>
              <a:off x="1006518" y="0"/>
              <a:ext cx="2852341" cy="2852341"/>
              <a:chOff x="0" y="0"/>
              <a:chExt cx="812800" cy="812800"/>
            </a:xfrm>
          </p:grpSpPr>
          <p:sp>
            <p:nvSpPr>
              <p:cNvPr id="20" name="Freeform 20">
                <a:extLst>
                  <a:ext uri="{FF2B5EF4-FFF2-40B4-BE49-F238E27FC236}">
                    <a16:creationId xmlns:a16="http://schemas.microsoft.com/office/drawing/2014/main" id="{609EF70E-A2D8-0F23-54FB-0937F2AC1C8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046" r="-25046"/>
                </a:stretch>
              </a:blipFill>
            </p:spPr>
            <p:txBody>
              <a:bodyPr/>
              <a:lstStyle/>
              <a:p>
                <a:endParaRPr lang="en-US"/>
              </a:p>
            </p:txBody>
          </p:sp>
        </p:grpSp>
        <p:sp>
          <p:nvSpPr>
            <p:cNvPr id="21" name="TextBox 21">
              <a:extLst>
                <a:ext uri="{FF2B5EF4-FFF2-40B4-BE49-F238E27FC236}">
                  <a16:creationId xmlns:a16="http://schemas.microsoft.com/office/drawing/2014/main" id="{E8C5C1C0-DC2A-3B1E-5793-D1011C932B51}"/>
                </a:ext>
              </a:extLst>
            </p:cNvPr>
            <p:cNvSpPr txBox="1"/>
            <p:nvPr/>
          </p:nvSpPr>
          <p:spPr>
            <a:xfrm>
              <a:off x="0" y="3575788"/>
              <a:ext cx="4865377" cy="1851960"/>
            </a:xfrm>
            <a:prstGeom prst="rect">
              <a:avLst/>
            </a:prstGeom>
          </p:spPr>
          <p:txBody>
            <a:bodyPr lIns="0" tIns="0" rIns="0" bIns="0" rtlCol="0" anchor="t">
              <a:spAutoFit/>
            </a:bodyPr>
            <a:lstStyle/>
            <a:p>
              <a:pPr algn="ctr">
                <a:lnSpc>
                  <a:spcPts val="5599"/>
                </a:lnSpc>
              </a:pPr>
              <a:r>
                <a:rPr lang="en-US" sz="3999" b="1">
                  <a:solidFill>
                    <a:srgbClr val="FFFFFF"/>
                  </a:solidFill>
                  <a:effectLst>
                    <a:outerShdw blurRad="50800" dist="38100" dir="3600000" algn="tl" rotWithShape="0">
                      <a:srgbClr val="0093D0">
                        <a:alpha val="65000"/>
                      </a:srgbClr>
                    </a:outerShdw>
                  </a:effectLst>
                  <a:latin typeface="Century Gothic Paneuropean Bold"/>
                  <a:cs typeface="Century Gothic Paneuropean Bold"/>
                  <a:sym typeface="Century Gothic Paneuropean Bold"/>
                </a:rPr>
                <a:t>Control Plane</a:t>
              </a:r>
            </a:p>
            <a:p>
              <a:pPr algn="ctr">
                <a:lnSpc>
                  <a:spcPts val="5599"/>
                </a:lnSpc>
              </a:pPr>
              <a:r>
                <a:rPr lang="en-US" sz="3999" b="1">
                  <a:solidFill>
                    <a:srgbClr val="FFFFFF"/>
                  </a:solidFill>
                  <a:effectLst>
                    <a:outerShdw blurRad="50800" dist="38100" dir="3600000" algn="tl" rotWithShape="0">
                      <a:srgbClr val="0093D0">
                        <a:alpha val="65000"/>
                      </a:srgbClr>
                    </a:outerShdw>
                  </a:effectLst>
                  <a:latin typeface="Century Gothic Paneuropean Bold"/>
                  <a:cs typeface="Century Gothic Paneuropean Bold"/>
                  <a:sym typeface="Century Gothic Paneuropean Bold"/>
                </a:rPr>
                <a:t>Intelligence</a:t>
              </a:r>
            </a:p>
          </p:txBody>
        </p:sp>
        <p:sp>
          <p:nvSpPr>
            <p:cNvPr id="22" name="TextBox 22">
              <a:extLst>
                <a:ext uri="{FF2B5EF4-FFF2-40B4-BE49-F238E27FC236}">
                  <a16:creationId xmlns:a16="http://schemas.microsoft.com/office/drawing/2014/main" id="{4562AF16-AD27-60B5-9ED8-2FCCB7D47A6C}"/>
                </a:ext>
              </a:extLst>
            </p:cNvPr>
            <p:cNvSpPr txBox="1"/>
            <p:nvPr/>
          </p:nvSpPr>
          <p:spPr>
            <a:xfrm>
              <a:off x="0" y="4770134"/>
              <a:ext cx="4865377" cy="417892"/>
            </a:xfrm>
            <a:prstGeom prst="rect">
              <a:avLst/>
            </a:prstGeom>
          </p:spPr>
          <p:txBody>
            <a:bodyPr lIns="0" tIns="0" rIns="0" bIns="0" rtlCol="0" anchor="t">
              <a:spAutoFit/>
            </a:bodyPr>
            <a:lstStyle/>
            <a:p>
              <a:pPr algn="ctr">
                <a:lnSpc>
                  <a:spcPts val="2620"/>
                </a:lnSpc>
              </a:pPr>
              <a:endParaRPr lang="en-US" sz="2000">
                <a:solidFill>
                  <a:srgbClr val="FFFFFF"/>
                </a:solidFill>
                <a:latin typeface="Montserrat"/>
                <a:ea typeface="Montserrat"/>
                <a:cs typeface="Montserrat"/>
                <a:sym typeface="Montserrat"/>
              </a:endParaRPr>
            </a:p>
          </p:txBody>
        </p:sp>
      </p:grpSp>
      <p:grpSp>
        <p:nvGrpSpPr>
          <p:cNvPr id="23" name="Group 23">
            <a:extLst>
              <a:ext uri="{FF2B5EF4-FFF2-40B4-BE49-F238E27FC236}">
                <a16:creationId xmlns:a16="http://schemas.microsoft.com/office/drawing/2014/main" id="{80696CE1-535B-64E4-81A2-479B8CDFC21E}"/>
              </a:ext>
            </a:extLst>
          </p:cNvPr>
          <p:cNvGrpSpPr/>
          <p:nvPr/>
        </p:nvGrpSpPr>
        <p:grpSpPr>
          <a:xfrm>
            <a:off x="9416412" y="3923602"/>
            <a:ext cx="3649033" cy="3891019"/>
            <a:chOff x="0" y="0"/>
            <a:chExt cx="4865377" cy="5188026"/>
          </a:xfrm>
        </p:grpSpPr>
        <p:grpSp>
          <p:nvGrpSpPr>
            <p:cNvPr id="24" name="Group 24">
              <a:extLst>
                <a:ext uri="{FF2B5EF4-FFF2-40B4-BE49-F238E27FC236}">
                  <a16:creationId xmlns:a16="http://schemas.microsoft.com/office/drawing/2014/main" id="{46532DE0-2675-73D8-B44C-E440550C741F}"/>
                </a:ext>
              </a:extLst>
            </p:cNvPr>
            <p:cNvGrpSpPr/>
            <p:nvPr/>
          </p:nvGrpSpPr>
          <p:grpSpPr>
            <a:xfrm>
              <a:off x="1006518" y="0"/>
              <a:ext cx="2852341" cy="2852341"/>
              <a:chOff x="0" y="0"/>
              <a:chExt cx="812800" cy="812800"/>
            </a:xfrm>
          </p:grpSpPr>
          <p:sp>
            <p:nvSpPr>
              <p:cNvPr id="25" name="Freeform 25">
                <a:extLst>
                  <a:ext uri="{FF2B5EF4-FFF2-40B4-BE49-F238E27FC236}">
                    <a16:creationId xmlns:a16="http://schemas.microsoft.com/office/drawing/2014/main" id="{D8F1B2DE-9575-56C0-F2D4-F449ED58BAE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r="-33333"/>
                </a:stretch>
              </a:blipFill>
            </p:spPr>
            <p:txBody>
              <a:bodyPr/>
              <a:lstStyle/>
              <a:p>
                <a:endParaRPr lang="en-US"/>
              </a:p>
            </p:txBody>
          </p:sp>
        </p:grpSp>
        <p:sp>
          <p:nvSpPr>
            <p:cNvPr id="26" name="TextBox 26">
              <a:extLst>
                <a:ext uri="{FF2B5EF4-FFF2-40B4-BE49-F238E27FC236}">
                  <a16:creationId xmlns:a16="http://schemas.microsoft.com/office/drawing/2014/main" id="{097617AA-EC95-30EC-0811-E9B9A73CF355}"/>
                </a:ext>
              </a:extLst>
            </p:cNvPr>
            <p:cNvSpPr txBox="1"/>
            <p:nvPr/>
          </p:nvSpPr>
          <p:spPr>
            <a:xfrm>
              <a:off x="0" y="3575788"/>
              <a:ext cx="4865377" cy="894433"/>
            </a:xfrm>
            <a:prstGeom prst="rect">
              <a:avLst/>
            </a:prstGeom>
          </p:spPr>
          <p:txBody>
            <a:bodyPr lIns="0" tIns="0" rIns="0" bIns="0" rtlCol="0" anchor="t">
              <a:spAutoFit/>
            </a:bodyPr>
            <a:lstStyle/>
            <a:p>
              <a:pPr algn="ctr">
                <a:lnSpc>
                  <a:spcPts val="5599"/>
                </a:lnSpc>
              </a:pPr>
              <a:r>
                <a:rPr lang="en-US" sz="3999" b="1">
                  <a:solidFill>
                    <a:srgbClr val="FFFFFF"/>
                  </a:solidFill>
                  <a:effectLst>
                    <a:outerShdw blurRad="50800" dist="38100" dir="3600000" algn="tl" rotWithShape="0">
                      <a:srgbClr val="0093D0">
                        <a:alpha val="65000"/>
                      </a:srgbClr>
                    </a:outerShdw>
                  </a:effectLst>
                  <a:latin typeface="Century Gothic Paneuropean Bold"/>
                  <a:cs typeface="Century Gothic Paneuropean Bold"/>
                  <a:sym typeface="Century Gothic Paneuropean Bold"/>
                </a:rPr>
                <a:t>Security</a:t>
              </a:r>
            </a:p>
          </p:txBody>
        </p:sp>
        <p:sp>
          <p:nvSpPr>
            <p:cNvPr id="27" name="TextBox 27">
              <a:extLst>
                <a:ext uri="{FF2B5EF4-FFF2-40B4-BE49-F238E27FC236}">
                  <a16:creationId xmlns:a16="http://schemas.microsoft.com/office/drawing/2014/main" id="{784AD90C-4E4F-987D-EBE9-1085FD8FF421}"/>
                </a:ext>
              </a:extLst>
            </p:cNvPr>
            <p:cNvSpPr txBox="1"/>
            <p:nvPr/>
          </p:nvSpPr>
          <p:spPr>
            <a:xfrm>
              <a:off x="0" y="4770134"/>
              <a:ext cx="4865377" cy="417892"/>
            </a:xfrm>
            <a:prstGeom prst="rect">
              <a:avLst/>
            </a:prstGeom>
          </p:spPr>
          <p:txBody>
            <a:bodyPr lIns="0" tIns="0" rIns="0" bIns="0" rtlCol="0" anchor="t">
              <a:spAutoFit/>
            </a:bodyPr>
            <a:lstStyle/>
            <a:p>
              <a:pPr algn="ctr">
                <a:lnSpc>
                  <a:spcPts val="2620"/>
                </a:lnSpc>
              </a:pPr>
              <a:endParaRPr lang="en-US" sz="2000">
                <a:solidFill>
                  <a:srgbClr val="FFFFFF"/>
                </a:solidFill>
                <a:latin typeface="Montserrat"/>
                <a:ea typeface="Montserrat"/>
                <a:cs typeface="Montserrat"/>
                <a:sym typeface="Montserrat"/>
              </a:endParaRPr>
            </a:p>
          </p:txBody>
        </p:sp>
      </p:grpSp>
      <p:grpSp>
        <p:nvGrpSpPr>
          <p:cNvPr id="28" name="Group 28">
            <a:extLst>
              <a:ext uri="{FF2B5EF4-FFF2-40B4-BE49-F238E27FC236}">
                <a16:creationId xmlns:a16="http://schemas.microsoft.com/office/drawing/2014/main" id="{50C729EC-72AA-D274-ADDF-FF0C3A589DED}"/>
              </a:ext>
            </a:extLst>
          </p:cNvPr>
          <p:cNvGrpSpPr/>
          <p:nvPr/>
        </p:nvGrpSpPr>
        <p:grpSpPr>
          <a:xfrm>
            <a:off x="13610267" y="3923602"/>
            <a:ext cx="3649033" cy="4788955"/>
            <a:chOff x="0" y="0"/>
            <a:chExt cx="4865377" cy="6385275"/>
          </a:xfrm>
        </p:grpSpPr>
        <p:grpSp>
          <p:nvGrpSpPr>
            <p:cNvPr id="29" name="Group 29">
              <a:extLst>
                <a:ext uri="{FF2B5EF4-FFF2-40B4-BE49-F238E27FC236}">
                  <a16:creationId xmlns:a16="http://schemas.microsoft.com/office/drawing/2014/main" id="{22BBDA9F-D043-EE16-70E7-AC16BEEC9EF1}"/>
                </a:ext>
              </a:extLst>
            </p:cNvPr>
            <p:cNvGrpSpPr/>
            <p:nvPr/>
          </p:nvGrpSpPr>
          <p:grpSpPr>
            <a:xfrm>
              <a:off x="1006518" y="0"/>
              <a:ext cx="2852341" cy="2852341"/>
              <a:chOff x="0" y="0"/>
              <a:chExt cx="812800" cy="812800"/>
            </a:xfrm>
          </p:grpSpPr>
          <p:sp>
            <p:nvSpPr>
              <p:cNvPr id="30" name="Freeform 30">
                <a:extLst>
                  <a:ext uri="{FF2B5EF4-FFF2-40B4-BE49-F238E27FC236}">
                    <a16:creationId xmlns:a16="http://schemas.microsoft.com/office/drawing/2014/main" id="{59C9B17D-01E4-ADD5-AD77-31A4B326E28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38939" r="-38939"/>
                </a:stretch>
              </a:blipFill>
            </p:spPr>
            <p:txBody>
              <a:bodyPr/>
              <a:lstStyle/>
              <a:p>
                <a:endParaRPr lang="en-US"/>
              </a:p>
            </p:txBody>
          </p:sp>
        </p:grpSp>
        <p:sp>
          <p:nvSpPr>
            <p:cNvPr id="31" name="TextBox 31">
              <a:extLst>
                <a:ext uri="{FF2B5EF4-FFF2-40B4-BE49-F238E27FC236}">
                  <a16:creationId xmlns:a16="http://schemas.microsoft.com/office/drawing/2014/main" id="{013BACDD-46F0-5B6C-C2A0-B34CEF0C0B01}"/>
                </a:ext>
              </a:extLst>
            </p:cNvPr>
            <p:cNvSpPr txBox="1"/>
            <p:nvPr/>
          </p:nvSpPr>
          <p:spPr>
            <a:xfrm>
              <a:off x="0" y="3575788"/>
              <a:ext cx="4865377" cy="2809487"/>
            </a:xfrm>
            <a:prstGeom prst="rect">
              <a:avLst/>
            </a:prstGeom>
          </p:spPr>
          <p:txBody>
            <a:bodyPr lIns="0" tIns="0" rIns="0" bIns="0" rtlCol="0" anchor="t">
              <a:spAutoFit/>
            </a:bodyPr>
            <a:lstStyle/>
            <a:p>
              <a:pPr algn="ctr">
                <a:lnSpc>
                  <a:spcPts val="5599"/>
                </a:lnSpc>
              </a:pPr>
              <a:r>
                <a:rPr lang="en-US" sz="3999" b="1">
                  <a:solidFill>
                    <a:srgbClr val="FFFFFF"/>
                  </a:solidFill>
                  <a:effectLst>
                    <a:outerShdw blurRad="50800" dist="38100" dir="3600000" algn="tl" rotWithShape="0">
                      <a:srgbClr val="0093D0">
                        <a:alpha val="65000"/>
                      </a:srgbClr>
                    </a:outerShdw>
                  </a:effectLst>
                  <a:latin typeface="Century Gothic Paneuropean Bold"/>
                  <a:cs typeface="Century Gothic Paneuropean Bold"/>
                  <a:sym typeface="Century Gothic Paneuropean Bold"/>
                </a:rPr>
                <a:t>AI-Aware Traffic Engineering</a:t>
              </a:r>
            </a:p>
          </p:txBody>
        </p:sp>
        <p:sp>
          <p:nvSpPr>
            <p:cNvPr id="32" name="TextBox 32">
              <a:extLst>
                <a:ext uri="{FF2B5EF4-FFF2-40B4-BE49-F238E27FC236}">
                  <a16:creationId xmlns:a16="http://schemas.microsoft.com/office/drawing/2014/main" id="{6971787C-5A76-3C02-64E2-6FA3FBCE6AA1}"/>
                </a:ext>
              </a:extLst>
            </p:cNvPr>
            <p:cNvSpPr txBox="1"/>
            <p:nvPr/>
          </p:nvSpPr>
          <p:spPr>
            <a:xfrm>
              <a:off x="0" y="4770134"/>
              <a:ext cx="4865377" cy="417892"/>
            </a:xfrm>
            <a:prstGeom prst="rect">
              <a:avLst/>
            </a:prstGeom>
          </p:spPr>
          <p:txBody>
            <a:bodyPr lIns="0" tIns="0" rIns="0" bIns="0" rtlCol="0" anchor="t">
              <a:spAutoFit/>
            </a:bodyPr>
            <a:lstStyle/>
            <a:p>
              <a:pPr algn="ctr">
                <a:lnSpc>
                  <a:spcPts val="2620"/>
                </a:lnSpc>
              </a:pPr>
              <a:endParaRPr lang="en-US" sz="2000">
                <a:solidFill>
                  <a:srgbClr val="FFFFFF"/>
                </a:solidFill>
                <a:latin typeface="Montserrat"/>
                <a:ea typeface="Montserrat"/>
                <a:cs typeface="Montserrat"/>
                <a:sym typeface="Montserrat"/>
              </a:endParaRPr>
            </a:p>
          </p:txBody>
        </p:sp>
      </p:grpSp>
      <p:grpSp>
        <p:nvGrpSpPr>
          <p:cNvPr id="33" name="Group 6">
            <a:extLst>
              <a:ext uri="{FF2B5EF4-FFF2-40B4-BE49-F238E27FC236}">
                <a16:creationId xmlns:a16="http://schemas.microsoft.com/office/drawing/2014/main" id="{02971FA0-A9A1-356F-37F9-9296B1AF882A}"/>
              </a:ext>
            </a:extLst>
          </p:cNvPr>
          <p:cNvGrpSpPr/>
          <p:nvPr/>
        </p:nvGrpSpPr>
        <p:grpSpPr>
          <a:xfrm rot="-5400000">
            <a:off x="17393205" y="7309429"/>
            <a:ext cx="188568" cy="188568"/>
            <a:chOff x="0" y="0"/>
            <a:chExt cx="812800" cy="812800"/>
          </a:xfrm>
        </p:grpSpPr>
        <p:sp>
          <p:nvSpPr>
            <p:cNvPr id="34" name="Freeform 7">
              <a:extLst>
                <a:ext uri="{FF2B5EF4-FFF2-40B4-BE49-F238E27FC236}">
                  <a16:creationId xmlns:a16="http://schemas.microsoft.com/office/drawing/2014/main" id="{E9836148-801B-BD9D-3A00-6FE78037DC6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35" name="TextBox 8">
              <a:extLst>
                <a:ext uri="{FF2B5EF4-FFF2-40B4-BE49-F238E27FC236}">
                  <a16:creationId xmlns:a16="http://schemas.microsoft.com/office/drawing/2014/main" id="{19E9F02C-6B44-6B1C-F4E5-5F6CA12A3A0D}"/>
                </a:ext>
              </a:extLst>
            </p:cNvPr>
            <p:cNvSpPr txBox="1"/>
            <p:nvPr/>
          </p:nvSpPr>
          <p:spPr>
            <a:xfrm>
              <a:off x="76200" y="19050"/>
              <a:ext cx="660400" cy="717550"/>
            </a:xfrm>
            <a:prstGeom prst="rect">
              <a:avLst/>
            </a:prstGeom>
          </p:spPr>
          <p:txBody>
            <a:bodyPr lIns="50800" tIns="50800" rIns="50800" bIns="50800" rtlCol="0" anchor="ctr"/>
            <a:lstStyle/>
            <a:p>
              <a:pPr algn="ctr">
                <a:lnSpc>
                  <a:spcPts val="3610"/>
                </a:lnSpc>
              </a:pPr>
              <a:endParaRPr/>
            </a:p>
          </p:txBody>
        </p:sp>
      </p:grpSp>
    </p:spTree>
    <p:extLst>
      <p:ext uri="{BB962C8B-B14F-4D97-AF65-F5344CB8AC3E}">
        <p14:creationId xmlns:p14="http://schemas.microsoft.com/office/powerpoint/2010/main" val="4111740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1F305B">
                <a:alpha val="100000"/>
              </a:srgbClr>
            </a:gs>
          </a:gsLst>
          <a:path path="circle">
            <a:fillToRect l="50000" t="50000" r="50000" b="50000"/>
          </a:path>
        </a:gradFill>
        <a:effectLst/>
      </p:bgPr>
    </p:bg>
    <p:spTree>
      <p:nvGrpSpPr>
        <p:cNvPr id="1" name="">
          <a:extLst>
            <a:ext uri="{FF2B5EF4-FFF2-40B4-BE49-F238E27FC236}">
              <a16:creationId xmlns:a16="http://schemas.microsoft.com/office/drawing/2014/main" id="{5278BD77-7C3D-F89E-A28E-60F53B3D6F78}"/>
            </a:ext>
          </a:extLst>
        </p:cNvPr>
        <p:cNvGrpSpPr/>
        <p:nvPr/>
      </p:nvGrpSpPr>
      <p:grpSpPr>
        <a:xfrm>
          <a:off x="0" y="0"/>
          <a:ext cx="0" cy="0"/>
          <a:chOff x="0" y="0"/>
          <a:chExt cx="0" cy="0"/>
        </a:xfrm>
      </p:grpSpPr>
      <p:pic>
        <p:nvPicPr>
          <p:cNvPr id="95" name="Picture 20" descr="Single Cloud Icon PNG &amp; SVG Design For T-Shirts">
            <a:extLst>
              <a:ext uri="{FF2B5EF4-FFF2-40B4-BE49-F238E27FC236}">
                <a16:creationId xmlns:a16="http://schemas.microsoft.com/office/drawing/2014/main" id="{7D97ABC8-B401-3AB1-E478-A8A0528F2602}"/>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3610267" y="2886206"/>
            <a:ext cx="4032339" cy="4089400"/>
          </a:xfrm>
          <a:prstGeom prst="rect">
            <a:avLst/>
          </a:prstGeom>
          <a:noFill/>
          <a:extLst>
            <a:ext uri="{909E8E84-426E-40DD-AFC4-6F175D3DCCD1}">
              <a14:hiddenFill xmlns:a14="http://schemas.microsoft.com/office/drawing/2010/main">
                <a:solidFill>
                  <a:srgbClr val="FFFFFF"/>
                </a:solidFill>
              </a14:hiddenFill>
            </a:ext>
          </a:extLst>
        </p:spPr>
      </p:pic>
      <p:sp>
        <p:nvSpPr>
          <p:cNvPr id="96" name="AutoShape 2">
            <a:extLst>
              <a:ext uri="{FF2B5EF4-FFF2-40B4-BE49-F238E27FC236}">
                <a16:creationId xmlns:a16="http://schemas.microsoft.com/office/drawing/2014/main" id="{227DFA0F-9A98-29C8-5B98-D7F89B6C3F79}"/>
              </a:ext>
            </a:extLst>
          </p:cNvPr>
          <p:cNvSpPr/>
          <p:nvPr/>
        </p:nvSpPr>
        <p:spPr>
          <a:xfrm flipH="1" flipV="1">
            <a:off x="720567" y="0"/>
            <a:ext cx="0" cy="10287000"/>
          </a:xfrm>
          <a:prstGeom prst="line">
            <a:avLst/>
          </a:prstGeom>
          <a:ln w="9525" cap="flat">
            <a:solidFill>
              <a:srgbClr val="FFFFFF"/>
            </a:solidFill>
            <a:prstDash val="solid"/>
            <a:headEnd type="none" w="sm" len="sm"/>
            <a:tailEnd type="none" w="sm" len="sm"/>
          </a:ln>
        </p:spPr>
        <p:txBody>
          <a:bodyPr/>
          <a:lstStyle/>
          <a:p>
            <a:endParaRPr lang="en-US"/>
          </a:p>
        </p:txBody>
      </p:sp>
      <p:sp>
        <p:nvSpPr>
          <p:cNvPr id="97" name="TextBox 12">
            <a:extLst>
              <a:ext uri="{FF2B5EF4-FFF2-40B4-BE49-F238E27FC236}">
                <a16:creationId xmlns:a16="http://schemas.microsoft.com/office/drawing/2014/main" id="{8FA58085-7FE6-DF60-4570-D535DD093F98}"/>
              </a:ext>
            </a:extLst>
          </p:cNvPr>
          <p:cNvSpPr txBox="1"/>
          <p:nvPr/>
        </p:nvSpPr>
        <p:spPr>
          <a:xfrm>
            <a:off x="1534640" y="933450"/>
            <a:ext cx="14929043" cy="1729384"/>
          </a:xfrm>
          <a:prstGeom prst="rect">
            <a:avLst/>
          </a:prstGeom>
        </p:spPr>
        <p:txBody>
          <a:bodyPr wrap="square" lIns="0" tIns="0" rIns="0" bIns="0" rtlCol="0" anchor="t">
            <a:spAutoFit/>
          </a:bodyPr>
          <a:lstStyle/>
          <a:p>
            <a:pPr algn="l">
              <a:lnSpc>
                <a:spcPts val="7000"/>
              </a:lnSpc>
            </a:pPr>
            <a:r>
              <a:rPr lang="en-US" sz="5000" b="1">
                <a:solidFill>
                  <a:srgbClr val="FFFFFF"/>
                </a:solidFill>
                <a:latin typeface="Montserrat Semi-Bold"/>
                <a:ea typeface="Montserrat Semi-Bold"/>
                <a:cs typeface="Montserrat Semi-Bold"/>
                <a:sym typeface="Montserrat Semi-Bold"/>
              </a:rPr>
              <a:t>Satellite in Multi-Path Enterprise Connectivity Architecture</a:t>
            </a:r>
          </a:p>
        </p:txBody>
      </p:sp>
      <p:sp>
        <p:nvSpPr>
          <p:cNvPr id="98" name="TextBox 17">
            <a:extLst>
              <a:ext uri="{FF2B5EF4-FFF2-40B4-BE49-F238E27FC236}">
                <a16:creationId xmlns:a16="http://schemas.microsoft.com/office/drawing/2014/main" id="{3D3DBF9B-1FE1-03E4-4003-3E91B48C96B0}"/>
              </a:ext>
            </a:extLst>
          </p:cNvPr>
          <p:cNvSpPr txBox="1"/>
          <p:nvPr/>
        </p:nvSpPr>
        <p:spPr>
          <a:xfrm>
            <a:off x="1028700" y="7501202"/>
            <a:ext cx="3649033" cy="313419"/>
          </a:xfrm>
          <a:prstGeom prst="rect">
            <a:avLst/>
          </a:prstGeom>
        </p:spPr>
        <p:txBody>
          <a:bodyPr lIns="0" tIns="0" rIns="0" bIns="0" rtlCol="0" anchor="t">
            <a:spAutoFit/>
          </a:bodyPr>
          <a:lstStyle/>
          <a:p>
            <a:pPr algn="ctr">
              <a:lnSpc>
                <a:spcPts val="2620"/>
              </a:lnSpc>
            </a:pPr>
            <a:endParaRPr lang="en-US" sz="2000">
              <a:solidFill>
                <a:srgbClr val="FFFFFF"/>
              </a:solidFill>
              <a:latin typeface="Montserrat"/>
              <a:ea typeface="Montserrat"/>
              <a:cs typeface="Montserrat"/>
              <a:sym typeface="Montserrat"/>
            </a:endParaRPr>
          </a:p>
        </p:txBody>
      </p:sp>
      <p:sp>
        <p:nvSpPr>
          <p:cNvPr id="99" name="Freeform 4">
            <a:extLst>
              <a:ext uri="{FF2B5EF4-FFF2-40B4-BE49-F238E27FC236}">
                <a16:creationId xmlns:a16="http://schemas.microsoft.com/office/drawing/2014/main" id="{77277C65-E11A-48F1-B0BD-DAEDE35863B4}"/>
              </a:ext>
            </a:extLst>
          </p:cNvPr>
          <p:cNvSpPr/>
          <p:nvPr/>
        </p:nvSpPr>
        <p:spPr>
          <a:xfrm rot="5400000">
            <a:off x="-1626155" y="7906612"/>
            <a:ext cx="4715056" cy="45719"/>
          </a:xfrm>
          <a:custGeom>
            <a:avLst/>
            <a:gdLst/>
            <a:ahLst/>
            <a:cxnLst/>
            <a:rect l="l" t="t" r="r" b="b"/>
            <a:pathLst>
              <a:path w="1413893" h="18161">
                <a:moveTo>
                  <a:pt x="9081" y="0"/>
                </a:moveTo>
                <a:lnTo>
                  <a:pt x="1404813" y="0"/>
                </a:lnTo>
                <a:cubicBezTo>
                  <a:pt x="1407221" y="0"/>
                  <a:pt x="1409531" y="957"/>
                  <a:pt x="1411234" y="2660"/>
                </a:cubicBezTo>
                <a:cubicBezTo>
                  <a:pt x="1412937" y="4363"/>
                  <a:pt x="1413893" y="6672"/>
                  <a:pt x="1413893" y="9081"/>
                </a:cubicBezTo>
                <a:lnTo>
                  <a:pt x="1413893" y="9081"/>
                </a:lnTo>
                <a:cubicBezTo>
                  <a:pt x="1413893" y="11489"/>
                  <a:pt x="1412937" y="13799"/>
                  <a:pt x="1411234" y="15502"/>
                </a:cubicBezTo>
                <a:cubicBezTo>
                  <a:pt x="1409531" y="17205"/>
                  <a:pt x="1407221" y="18161"/>
                  <a:pt x="1404813" y="18161"/>
                </a:cubicBezTo>
                <a:lnTo>
                  <a:pt x="9081" y="18161"/>
                </a:lnTo>
                <a:cubicBezTo>
                  <a:pt x="6672" y="18161"/>
                  <a:pt x="4363" y="17205"/>
                  <a:pt x="2660" y="15502"/>
                </a:cubicBezTo>
                <a:cubicBezTo>
                  <a:pt x="957" y="13799"/>
                  <a:pt x="0" y="11489"/>
                  <a:pt x="0" y="9081"/>
                </a:cubicBezTo>
                <a:lnTo>
                  <a:pt x="0" y="9081"/>
                </a:lnTo>
                <a:cubicBezTo>
                  <a:pt x="0" y="6672"/>
                  <a:pt x="957" y="4363"/>
                  <a:pt x="2660" y="2660"/>
                </a:cubicBezTo>
                <a:cubicBezTo>
                  <a:pt x="4363" y="957"/>
                  <a:pt x="6672" y="0"/>
                  <a:pt x="9081" y="0"/>
                </a:cubicBezTo>
                <a:close/>
              </a:path>
            </a:pathLst>
          </a:custGeom>
          <a:solidFill>
            <a:srgbClr val="FFFFFF"/>
          </a:solidFill>
        </p:spPr>
        <p:txBody>
          <a:bodyPr/>
          <a:lstStyle/>
          <a:p>
            <a:endParaRPr lang="en-US"/>
          </a:p>
        </p:txBody>
      </p:sp>
      <p:sp>
        <p:nvSpPr>
          <p:cNvPr id="100" name="TextBox 5">
            <a:extLst>
              <a:ext uri="{FF2B5EF4-FFF2-40B4-BE49-F238E27FC236}">
                <a16:creationId xmlns:a16="http://schemas.microsoft.com/office/drawing/2014/main" id="{4F141A10-2815-414D-2DD1-7CA45849B464}"/>
              </a:ext>
            </a:extLst>
          </p:cNvPr>
          <p:cNvSpPr txBox="1"/>
          <p:nvPr/>
        </p:nvSpPr>
        <p:spPr>
          <a:xfrm rot="5400000">
            <a:off x="-2993340" y="3678997"/>
            <a:ext cx="7403708" cy="45719"/>
          </a:xfrm>
          <a:prstGeom prst="rect">
            <a:avLst/>
          </a:prstGeom>
        </p:spPr>
        <p:txBody>
          <a:bodyPr lIns="50800" tIns="50800" rIns="50800" bIns="50800" rtlCol="0" anchor="ctr"/>
          <a:lstStyle/>
          <a:p>
            <a:pPr algn="ctr">
              <a:lnSpc>
                <a:spcPts val="3610"/>
              </a:lnSpc>
            </a:pPr>
            <a:endParaRPr/>
          </a:p>
        </p:txBody>
      </p:sp>
      <p:sp>
        <p:nvSpPr>
          <p:cNvPr id="101" name="TextBox 8">
            <a:extLst>
              <a:ext uri="{FF2B5EF4-FFF2-40B4-BE49-F238E27FC236}">
                <a16:creationId xmlns:a16="http://schemas.microsoft.com/office/drawing/2014/main" id="{EB5E007D-BA27-2A90-906B-6D1174C028B9}"/>
              </a:ext>
            </a:extLst>
          </p:cNvPr>
          <p:cNvSpPr txBox="1"/>
          <p:nvPr/>
        </p:nvSpPr>
        <p:spPr>
          <a:xfrm rot="16200000">
            <a:off x="635773" y="7320478"/>
            <a:ext cx="153212" cy="166470"/>
          </a:xfrm>
          <a:prstGeom prst="rect">
            <a:avLst/>
          </a:prstGeom>
        </p:spPr>
        <p:txBody>
          <a:bodyPr lIns="50800" tIns="50800" rIns="50800" bIns="50800" rtlCol="0" anchor="ctr"/>
          <a:lstStyle/>
          <a:p>
            <a:pPr algn="ctr">
              <a:lnSpc>
                <a:spcPts val="3610"/>
              </a:lnSpc>
            </a:pPr>
            <a:endParaRPr/>
          </a:p>
        </p:txBody>
      </p:sp>
      <p:grpSp>
        <p:nvGrpSpPr>
          <p:cNvPr id="102" name="Group 6">
            <a:extLst>
              <a:ext uri="{FF2B5EF4-FFF2-40B4-BE49-F238E27FC236}">
                <a16:creationId xmlns:a16="http://schemas.microsoft.com/office/drawing/2014/main" id="{8C201A3A-59A6-0BF9-8D0B-59EF9ABDC3B3}"/>
              </a:ext>
            </a:extLst>
          </p:cNvPr>
          <p:cNvGrpSpPr/>
          <p:nvPr/>
        </p:nvGrpSpPr>
        <p:grpSpPr>
          <a:xfrm rot="16200000">
            <a:off x="649145" y="5477659"/>
            <a:ext cx="188568" cy="188568"/>
            <a:chOff x="0" y="0"/>
            <a:chExt cx="812800" cy="812800"/>
          </a:xfrm>
        </p:grpSpPr>
        <p:sp>
          <p:nvSpPr>
            <p:cNvPr id="103" name="Freeform 7">
              <a:extLst>
                <a:ext uri="{FF2B5EF4-FFF2-40B4-BE49-F238E27FC236}">
                  <a16:creationId xmlns:a16="http://schemas.microsoft.com/office/drawing/2014/main" id="{6422FD51-8507-4867-410F-CA7170BDB99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04" name="TextBox 8">
              <a:extLst>
                <a:ext uri="{FF2B5EF4-FFF2-40B4-BE49-F238E27FC236}">
                  <a16:creationId xmlns:a16="http://schemas.microsoft.com/office/drawing/2014/main" id="{B6D3111C-F02F-DE22-871E-9355314F064D}"/>
                </a:ext>
              </a:extLst>
            </p:cNvPr>
            <p:cNvSpPr txBox="1"/>
            <p:nvPr/>
          </p:nvSpPr>
          <p:spPr>
            <a:xfrm>
              <a:off x="76200" y="19050"/>
              <a:ext cx="660400" cy="717550"/>
            </a:xfrm>
            <a:prstGeom prst="rect">
              <a:avLst/>
            </a:prstGeom>
          </p:spPr>
          <p:txBody>
            <a:bodyPr lIns="50800" tIns="50800" rIns="50800" bIns="50800" rtlCol="0" anchor="ctr"/>
            <a:lstStyle/>
            <a:p>
              <a:pPr algn="ctr">
                <a:lnSpc>
                  <a:spcPts val="3610"/>
                </a:lnSpc>
              </a:pPr>
              <a:endParaRPr/>
            </a:p>
          </p:txBody>
        </p:sp>
      </p:grpSp>
      <p:grpSp>
        <p:nvGrpSpPr>
          <p:cNvPr id="105" name="Group 9">
            <a:extLst>
              <a:ext uri="{FF2B5EF4-FFF2-40B4-BE49-F238E27FC236}">
                <a16:creationId xmlns:a16="http://schemas.microsoft.com/office/drawing/2014/main" id="{FE0AB90B-8AA0-BD73-A8AA-1303E11730A8}"/>
              </a:ext>
            </a:extLst>
          </p:cNvPr>
          <p:cNvGrpSpPr/>
          <p:nvPr/>
        </p:nvGrpSpPr>
        <p:grpSpPr>
          <a:xfrm rot="16200000">
            <a:off x="649145" y="7781768"/>
            <a:ext cx="188568" cy="188568"/>
            <a:chOff x="0" y="0"/>
            <a:chExt cx="812800" cy="812800"/>
          </a:xfrm>
        </p:grpSpPr>
        <p:sp>
          <p:nvSpPr>
            <p:cNvPr id="106" name="Freeform 10">
              <a:extLst>
                <a:ext uri="{FF2B5EF4-FFF2-40B4-BE49-F238E27FC236}">
                  <a16:creationId xmlns:a16="http://schemas.microsoft.com/office/drawing/2014/main" id="{289F55DE-7CA8-D6AF-E206-9CDAF8D143C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07" name="TextBox 11">
              <a:extLst>
                <a:ext uri="{FF2B5EF4-FFF2-40B4-BE49-F238E27FC236}">
                  <a16:creationId xmlns:a16="http://schemas.microsoft.com/office/drawing/2014/main" id="{BB4F25C8-0D4B-BF58-042C-479801734A56}"/>
                </a:ext>
              </a:extLst>
            </p:cNvPr>
            <p:cNvSpPr txBox="1"/>
            <p:nvPr/>
          </p:nvSpPr>
          <p:spPr>
            <a:xfrm>
              <a:off x="76200" y="19050"/>
              <a:ext cx="660400" cy="717550"/>
            </a:xfrm>
            <a:prstGeom prst="rect">
              <a:avLst/>
            </a:prstGeom>
          </p:spPr>
          <p:txBody>
            <a:bodyPr lIns="50800" tIns="50800" rIns="50800" bIns="50800" rtlCol="0" anchor="ctr"/>
            <a:lstStyle/>
            <a:p>
              <a:pPr algn="ctr">
                <a:lnSpc>
                  <a:spcPts val="3610"/>
                </a:lnSpc>
              </a:pPr>
              <a:endParaRPr/>
            </a:p>
          </p:txBody>
        </p:sp>
      </p:grpSp>
      <p:sp>
        <p:nvSpPr>
          <p:cNvPr id="108" name="Rectangle 107">
            <a:extLst>
              <a:ext uri="{FF2B5EF4-FFF2-40B4-BE49-F238E27FC236}">
                <a16:creationId xmlns:a16="http://schemas.microsoft.com/office/drawing/2014/main" id="{E4636AF9-CCFF-694E-7CAA-5AE9CA527E14}"/>
              </a:ext>
            </a:extLst>
          </p:cNvPr>
          <p:cNvSpPr/>
          <p:nvPr/>
        </p:nvSpPr>
        <p:spPr>
          <a:xfrm>
            <a:off x="1605432" y="3057457"/>
            <a:ext cx="2504781" cy="662327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 name="Graphic 108" descr="Warehouse outline">
            <a:extLst>
              <a:ext uri="{FF2B5EF4-FFF2-40B4-BE49-F238E27FC236}">
                <a16:creationId xmlns:a16="http://schemas.microsoft.com/office/drawing/2014/main" id="{1C7ED41A-2644-25A0-3309-3E1C1012BA4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088796" y="5776293"/>
            <a:ext cx="1537615" cy="1537615"/>
          </a:xfrm>
          <a:prstGeom prst="rect">
            <a:avLst/>
          </a:prstGeom>
        </p:spPr>
      </p:pic>
      <p:pic>
        <p:nvPicPr>
          <p:cNvPr id="110" name="Graphic 109" descr="Production outline">
            <a:extLst>
              <a:ext uri="{FF2B5EF4-FFF2-40B4-BE49-F238E27FC236}">
                <a16:creationId xmlns:a16="http://schemas.microsoft.com/office/drawing/2014/main" id="{F733C46C-A44D-755F-8D3C-E2FA87774CC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088796" y="3839236"/>
            <a:ext cx="1537615" cy="1537615"/>
          </a:xfrm>
          <a:prstGeom prst="rect">
            <a:avLst/>
          </a:prstGeom>
        </p:spPr>
      </p:pic>
      <p:sp>
        <p:nvSpPr>
          <p:cNvPr id="111" name="TextBox 110">
            <a:extLst>
              <a:ext uri="{FF2B5EF4-FFF2-40B4-BE49-F238E27FC236}">
                <a16:creationId xmlns:a16="http://schemas.microsoft.com/office/drawing/2014/main" id="{1236DAE2-840D-2CF8-CCE2-96B79F578393}"/>
              </a:ext>
            </a:extLst>
          </p:cNvPr>
          <p:cNvSpPr txBox="1"/>
          <p:nvPr/>
        </p:nvSpPr>
        <p:spPr>
          <a:xfrm>
            <a:off x="1534641" y="3221530"/>
            <a:ext cx="2645924" cy="461665"/>
          </a:xfrm>
          <a:prstGeom prst="rect">
            <a:avLst/>
          </a:prstGeom>
          <a:noFill/>
        </p:spPr>
        <p:txBody>
          <a:bodyPr wrap="square" rtlCol="0">
            <a:spAutoFit/>
          </a:bodyPr>
          <a:lstStyle/>
          <a:p>
            <a:pPr algn="ctr"/>
            <a:r>
              <a:rPr lang="en-US" sz="2400" b="1">
                <a:latin typeface="Montserrat" panose="00000500000000000000" pitchFamily="2" charset="0"/>
              </a:rPr>
              <a:t>Remote Sites</a:t>
            </a:r>
          </a:p>
        </p:txBody>
      </p:sp>
      <p:pic>
        <p:nvPicPr>
          <p:cNvPr id="112" name="Graphic 111" descr="Oil Rig outline">
            <a:extLst>
              <a:ext uri="{FF2B5EF4-FFF2-40B4-BE49-F238E27FC236}">
                <a16:creationId xmlns:a16="http://schemas.microsoft.com/office/drawing/2014/main" id="{0E608547-07D0-1566-1660-21687659A95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088796" y="7713350"/>
            <a:ext cx="1537614" cy="1537614"/>
          </a:xfrm>
          <a:prstGeom prst="rect">
            <a:avLst/>
          </a:prstGeom>
        </p:spPr>
      </p:pic>
      <p:pic>
        <p:nvPicPr>
          <p:cNvPr id="113" name="Picture 4" descr="The Secret History of the Google Logo">
            <a:extLst>
              <a:ext uri="{FF2B5EF4-FFF2-40B4-BE49-F238E27FC236}">
                <a16:creationId xmlns:a16="http://schemas.microsoft.com/office/drawing/2014/main" id="{F6AD51B4-DE2B-7E60-FDD7-54754BB8131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474" b="90898" l="30611" r="69888">
                        <a14:foregroundMark x1="50561" y1="10474" x2="50561" y2="10474"/>
                        <a14:foregroundMark x1="32357" y1="48130" x2="32357" y2="48130"/>
                        <a14:foregroundMark x1="30611" y1="50249" x2="30611" y2="50249"/>
                        <a14:foregroundMark x1="69888" y1="48504" x2="69888" y2="48504"/>
                        <a14:foregroundMark x1="52868" y1="87406" x2="52868" y2="87406"/>
                        <a14:foregroundMark x1="51496" y1="90898" x2="51496" y2="90898"/>
                      </a14:backgroundRemoval>
                    </a14:imgEffect>
                  </a14:imgLayer>
                </a14:imgProps>
              </a:ext>
              <a:ext uri="{28A0092B-C50C-407E-A947-70E740481C1C}">
                <a14:useLocalDpi xmlns:a14="http://schemas.microsoft.com/office/drawing/2010/main" val="0"/>
              </a:ext>
            </a:extLst>
          </a:blip>
          <a:srcRect l="27980" t="3877" r="25899" b="5679"/>
          <a:stretch/>
        </p:blipFill>
        <p:spPr bwMode="auto">
          <a:xfrm>
            <a:off x="13988177" y="4967854"/>
            <a:ext cx="602058" cy="590315"/>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13" descr="Saas, Cloud Software Development - Saas Cloud - Free Transparent PNG  Clipart Images Download">
            <a:extLst>
              <a:ext uri="{FF2B5EF4-FFF2-40B4-BE49-F238E27FC236}">
                <a16:creationId xmlns:a16="http://schemas.microsoft.com/office/drawing/2014/main" id="{995987E1-1DEF-2E4F-03A1-26EC000BF3D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011" b="94876" l="3929" r="98214">
                        <a14:foregroundMark x1="32976" y1="22261" x2="61667" y2="49823"/>
                        <a14:foregroundMark x1="45238" y1="20318" x2="59405" y2="47173"/>
                        <a14:foregroundMark x1="59405" y1="47173" x2="59524" y2="48587"/>
                        <a14:foregroundMark x1="18214" y1="42933" x2="43452" y2="50707"/>
                        <a14:foregroundMark x1="43452" y1="50707" x2="54881" y2="84099"/>
                        <a14:foregroundMark x1="54881" y1="84099" x2="25357" y2="77915"/>
                        <a14:foregroundMark x1="26190" y1="47350" x2="12262" y2="77385"/>
                        <a14:foregroundMark x1="12262" y1="77385" x2="12262" y2="78622"/>
                        <a14:foregroundMark x1="18214" y1="56007" x2="37500" y2="32509"/>
                        <a14:foregroundMark x1="37500" y1="32509" x2="43452" y2="64841"/>
                        <a14:foregroundMark x1="26190" y1="29152" x2="16190" y2="60247"/>
                        <a14:foregroundMark x1="16190" y1="60247" x2="15714" y2="64841"/>
                        <a14:foregroundMark x1="43929" y1="25972" x2="76786" y2="72968"/>
                        <a14:foregroundMark x1="76786" y1="72968" x2="98690" y2="78622"/>
                        <a14:foregroundMark x1="80595" y1="61131" x2="66190" y2="88516"/>
                        <a14:foregroundMark x1="66190" y1="88516" x2="43214" y2="75265"/>
                        <a14:foregroundMark x1="43214" y1="75265" x2="57143" y2="46113"/>
                        <a14:foregroundMark x1="57143" y1="46113" x2="80119" y2="61837"/>
                        <a14:foregroundMark x1="80119" y1="61837" x2="85714" y2="70495"/>
                        <a14:foregroundMark x1="90357" y1="61661" x2="83571" y2="52297"/>
                        <a14:foregroundMark x1="81071" y1="51590" x2="75952" y2="51590"/>
                        <a14:foregroundMark x1="64167" y1="41696" x2="57381" y2="32332"/>
                        <a14:foregroundMark x1="7619" y1="72261" x2="7619" y2="86749"/>
                        <a14:foregroundMark x1="36786" y1="10954" x2="45595" y2="10954"/>
                        <a14:foregroundMark x1="39286" y1="9187" x2="44405" y2="9187"/>
                        <a14:foregroundMark x1="3929" y1="74735" x2="3929" y2="79859"/>
                        <a14:foregroundMark x1="27857" y1="94876" x2="56548" y2="87986"/>
                      </a14:backgroundRemoval>
                    </a14:imgEffect>
                  </a14:imgLayer>
                </a14:imgProps>
              </a:ext>
              <a:ext uri="{28A0092B-C50C-407E-A947-70E740481C1C}">
                <a14:useLocalDpi xmlns:a14="http://schemas.microsoft.com/office/drawing/2010/main" val="0"/>
              </a:ext>
            </a:extLst>
          </a:blip>
          <a:srcRect/>
          <a:stretch>
            <a:fillRect/>
          </a:stretch>
        </p:blipFill>
        <p:spPr bwMode="auto">
          <a:xfrm>
            <a:off x="14603378" y="3950034"/>
            <a:ext cx="955979" cy="644146"/>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0" descr="AWS Icon SVG Vector &amp; PNG Free Download | UXWing">
            <a:extLst>
              <a:ext uri="{FF2B5EF4-FFF2-40B4-BE49-F238E27FC236}">
                <a16:creationId xmlns:a16="http://schemas.microsoft.com/office/drawing/2014/main" id="{DA42479C-FBC4-A855-AC06-681AECCFEBB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15554975" y="4455922"/>
            <a:ext cx="767859" cy="767859"/>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2" descr="Azure Wordmark Icon Vector – SVG, EPS, PNG Free Download">
            <a:extLst>
              <a:ext uri="{FF2B5EF4-FFF2-40B4-BE49-F238E27FC236}">
                <a16:creationId xmlns:a16="http://schemas.microsoft.com/office/drawing/2014/main" id="{25F55D97-2BBE-13D0-23EE-8B77842432F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035897" y="4700923"/>
            <a:ext cx="1080674" cy="1080674"/>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4" descr="AI - Free technology icons">
            <a:extLst>
              <a:ext uri="{FF2B5EF4-FFF2-40B4-BE49-F238E27FC236}">
                <a16:creationId xmlns:a16="http://schemas.microsoft.com/office/drawing/2014/main" id="{BECE6832-D0DD-9D2F-EDD5-AF9F1313EA14}"/>
              </a:ext>
            </a:extLst>
          </p:cNvPr>
          <p:cNvPicPr>
            <a:picLocks noChangeAspect="1" noChangeArrowheads="1"/>
          </p:cNvPicPr>
          <p:nvPr/>
        </p:nvPicPr>
        <p:blipFill>
          <a:blip r:embed="rId14">
            <a:lum bright="70000" contrast="-70000"/>
            <a:extLst>
              <a:ext uri="{28A0092B-C50C-407E-A947-70E740481C1C}">
                <a14:useLocalDpi xmlns:a14="http://schemas.microsoft.com/office/drawing/2010/main" val="0"/>
              </a:ext>
            </a:extLst>
          </a:blip>
          <a:srcRect/>
          <a:stretch>
            <a:fillRect/>
          </a:stretch>
        </p:blipFill>
        <p:spPr bwMode="auto">
          <a:xfrm>
            <a:off x="14667868" y="4673830"/>
            <a:ext cx="767859" cy="767859"/>
          </a:xfrm>
          <a:prstGeom prst="rect">
            <a:avLst/>
          </a:prstGeom>
          <a:noFill/>
          <a:extLst>
            <a:ext uri="{909E8E84-426E-40DD-AFC4-6F175D3DCCD1}">
              <a14:hiddenFill xmlns:a14="http://schemas.microsoft.com/office/drawing/2010/main">
                <a:solidFill>
                  <a:srgbClr val="FFFFFF"/>
                </a:solidFill>
              </a14:hiddenFill>
            </a:ext>
          </a:extLst>
        </p:spPr>
      </p:pic>
      <p:sp>
        <p:nvSpPr>
          <p:cNvPr id="118" name="TextBox 117">
            <a:extLst>
              <a:ext uri="{FF2B5EF4-FFF2-40B4-BE49-F238E27FC236}">
                <a16:creationId xmlns:a16="http://schemas.microsoft.com/office/drawing/2014/main" id="{EAAC1C42-DF5B-1AF8-6799-8240D7B9676A}"/>
              </a:ext>
            </a:extLst>
          </p:cNvPr>
          <p:cNvSpPr txBox="1"/>
          <p:nvPr/>
        </p:nvSpPr>
        <p:spPr>
          <a:xfrm>
            <a:off x="13753525" y="5561174"/>
            <a:ext cx="3738024" cy="400110"/>
          </a:xfrm>
          <a:prstGeom prst="rect">
            <a:avLst/>
          </a:prstGeom>
          <a:noFill/>
        </p:spPr>
        <p:txBody>
          <a:bodyPr wrap="square" rtlCol="0">
            <a:spAutoFit/>
          </a:bodyPr>
          <a:lstStyle/>
          <a:p>
            <a:pPr algn="ctr"/>
            <a:r>
              <a:rPr lang="en-US" sz="2000" b="1">
                <a:solidFill>
                  <a:schemeClr val="bg1"/>
                </a:solidFill>
                <a:latin typeface="Montserrat" panose="00000500000000000000" pitchFamily="2" charset="0"/>
              </a:rPr>
              <a:t>Cloud and AI Platforms</a:t>
            </a:r>
          </a:p>
        </p:txBody>
      </p:sp>
      <p:pic>
        <p:nvPicPr>
          <p:cNvPr id="119" name="Graphic 118" descr="Server outline">
            <a:extLst>
              <a:ext uri="{FF2B5EF4-FFF2-40B4-BE49-F238E27FC236}">
                <a16:creationId xmlns:a16="http://schemas.microsoft.com/office/drawing/2014/main" id="{AB3099E5-BEF0-5C3E-3FE3-D7CFDD599EAC}"/>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14565476" y="8139230"/>
            <a:ext cx="1143401" cy="1143401"/>
          </a:xfrm>
          <a:prstGeom prst="rect">
            <a:avLst/>
          </a:prstGeom>
        </p:spPr>
      </p:pic>
      <p:pic>
        <p:nvPicPr>
          <p:cNvPr id="120" name="Graphic 119" descr="Server with solid fill">
            <a:extLst>
              <a:ext uri="{FF2B5EF4-FFF2-40B4-BE49-F238E27FC236}">
                <a16:creationId xmlns:a16="http://schemas.microsoft.com/office/drawing/2014/main" id="{BF1C9ACA-4866-1039-AA03-1B1C1BD4E516}"/>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15554975" y="8139230"/>
            <a:ext cx="1143401" cy="1143401"/>
          </a:xfrm>
          <a:prstGeom prst="rect">
            <a:avLst/>
          </a:prstGeom>
        </p:spPr>
      </p:pic>
      <p:sp>
        <p:nvSpPr>
          <p:cNvPr id="121" name="TextBox 120">
            <a:extLst>
              <a:ext uri="{FF2B5EF4-FFF2-40B4-BE49-F238E27FC236}">
                <a16:creationId xmlns:a16="http://schemas.microsoft.com/office/drawing/2014/main" id="{EC1A620C-A621-98F6-80F3-3A937FEB3B0B}"/>
              </a:ext>
            </a:extLst>
          </p:cNvPr>
          <p:cNvSpPr txBox="1"/>
          <p:nvPr/>
        </p:nvSpPr>
        <p:spPr>
          <a:xfrm>
            <a:off x="13726908" y="9280626"/>
            <a:ext cx="3738024" cy="400110"/>
          </a:xfrm>
          <a:prstGeom prst="rect">
            <a:avLst/>
          </a:prstGeom>
          <a:noFill/>
        </p:spPr>
        <p:txBody>
          <a:bodyPr wrap="square" rtlCol="0">
            <a:spAutoFit/>
          </a:bodyPr>
          <a:lstStyle/>
          <a:p>
            <a:pPr algn="ctr"/>
            <a:r>
              <a:rPr lang="en-US" sz="2000" b="1">
                <a:solidFill>
                  <a:schemeClr val="bg1"/>
                </a:solidFill>
                <a:latin typeface="Montserrat" panose="00000500000000000000" pitchFamily="2" charset="0"/>
              </a:rPr>
              <a:t>Data Centers</a:t>
            </a:r>
          </a:p>
        </p:txBody>
      </p:sp>
      <p:sp>
        <p:nvSpPr>
          <p:cNvPr id="122" name="TextBox 121">
            <a:extLst>
              <a:ext uri="{FF2B5EF4-FFF2-40B4-BE49-F238E27FC236}">
                <a16:creationId xmlns:a16="http://schemas.microsoft.com/office/drawing/2014/main" id="{C6A6773E-A7E4-B752-6462-5A843D6D2F59}"/>
              </a:ext>
            </a:extLst>
          </p:cNvPr>
          <p:cNvSpPr txBox="1"/>
          <p:nvPr/>
        </p:nvSpPr>
        <p:spPr>
          <a:xfrm>
            <a:off x="7274988" y="8723704"/>
            <a:ext cx="3738024" cy="400110"/>
          </a:xfrm>
          <a:prstGeom prst="rect">
            <a:avLst/>
          </a:prstGeom>
          <a:noFill/>
        </p:spPr>
        <p:txBody>
          <a:bodyPr wrap="square" rtlCol="0">
            <a:spAutoFit/>
          </a:bodyPr>
          <a:lstStyle/>
          <a:p>
            <a:pPr algn="ctr"/>
            <a:r>
              <a:rPr lang="en-US" sz="2000" b="1">
                <a:latin typeface="Montserrat" panose="00000500000000000000" pitchFamily="2" charset="0"/>
              </a:rPr>
              <a:t>5G/LTE</a:t>
            </a:r>
          </a:p>
        </p:txBody>
      </p:sp>
      <p:sp>
        <p:nvSpPr>
          <p:cNvPr id="123" name="Rectangle 122">
            <a:extLst>
              <a:ext uri="{FF2B5EF4-FFF2-40B4-BE49-F238E27FC236}">
                <a16:creationId xmlns:a16="http://schemas.microsoft.com/office/drawing/2014/main" id="{4C45A637-FDAF-9C6A-C624-C7185623BDF7}"/>
              </a:ext>
            </a:extLst>
          </p:cNvPr>
          <p:cNvSpPr/>
          <p:nvPr/>
        </p:nvSpPr>
        <p:spPr>
          <a:xfrm>
            <a:off x="5061548" y="3057457"/>
            <a:ext cx="8164904" cy="1319333"/>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a:extLst>
              <a:ext uri="{FF2B5EF4-FFF2-40B4-BE49-F238E27FC236}">
                <a16:creationId xmlns:a16="http://schemas.microsoft.com/office/drawing/2014/main" id="{C1122423-9A2F-D7B4-9EFB-395306436407}"/>
              </a:ext>
            </a:extLst>
          </p:cNvPr>
          <p:cNvSpPr txBox="1"/>
          <p:nvPr/>
        </p:nvSpPr>
        <p:spPr>
          <a:xfrm>
            <a:off x="6855152" y="3204762"/>
            <a:ext cx="4577696" cy="461665"/>
          </a:xfrm>
          <a:prstGeom prst="rect">
            <a:avLst/>
          </a:prstGeom>
          <a:noFill/>
        </p:spPr>
        <p:txBody>
          <a:bodyPr wrap="square" rtlCol="0">
            <a:spAutoFit/>
          </a:bodyPr>
          <a:lstStyle/>
          <a:p>
            <a:pPr algn="ctr"/>
            <a:r>
              <a:rPr lang="en-US" sz="2400" b="1">
                <a:latin typeface="Montserrat" panose="00000500000000000000" pitchFamily="2" charset="0"/>
              </a:rPr>
              <a:t>Enterprise Applications</a:t>
            </a:r>
          </a:p>
        </p:txBody>
      </p:sp>
      <p:sp>
        <p:nvSpPr>
          <p:cNvPr id="125" name="TextBox 124">
            <a:extLst>
              <a:ext uri="{FF2B5EF4-FFF2-40B4-BE49-F238E27FC236}">
                <a16:creationId xmlns:a16="http://schemas.microsoft.com/office/drawing/2014/main" id="{CB90BA94-827A-2DB5-16CE-84CF3B974164}"/>
              </a:ext>
            </a:extLst>
          </p:cNvPr>
          <p:cNvSpPr txBox="1"/>
          <p:nvPr/>
        </p:nvSpPr>
        <p:spPr>
          <a:xfrm>
            <a:off x="6313239" y="3907651"/>
            <a:ext cx="5661522" cy="338554"/>
          </a:xfrm>
          <a:prstGeom prst="rect">
            <a:avLst/>
          </a:prstGeom>
          <a:noFill/>
        </p:spPr>
        <p:txBody>
          <a:bodyPr wrap="square" rtlCol="0">
            <a:spAutoFit/>
          </a:bodyPr>
          <a:lstStyle/>
          <a:p>
            <a:pPr algn="ctr"/>
            <a:r>
              <a:rPr lang="en-US" sz="1600" b="1">
                <a:latin typeface="Montserrat" panose="00000500000000000000" pitchFamily="2" charset="0"/>
              </a:rPr>
              <a:t>AI – SaaS – CRM – Analytics – ERP – Voice/Collab</a:t>
            </a:r>
          </a:p>
        </p:txBody>
      </p:sp>
      <p:sp>
        <p:nvSpPr>
          <p:cNvPr id="126" name="Rectangle 125">
            <a:extLst>
              <a:ext uri="{FF2B5EF4-FFF2-40B4-BE49-F238E27FC236}">
                <a16:creationId xmlns:a16="http://schemas.microsoft.com/office/drawing/2014/main" id="{D9D4F215-1888-945A-D854-5F4A4FE353CB}"/>
              </a:ext>
            </a:extLst>
          </p:cNvPr>
          <p:cNvSpPr/>
          <p:nvPr/>
        </p:nvSpPr>
        <p:spPr>
          <a:xfrm>
            <a:off x="5061548" y="4525910"/>
            <a:ext cx="8164904" cy="1319333"/>
          </a:xfrm>
          <a:prstGeom prst="rect">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a:extLst>
              <a:ext uri="{FF2B5EF4-FFF2-40B4-BE49-F238E27FC236}">
                <a16:creationId xmlns:a16="http://schemas.microsoft.com/office/drawing/2014/main" id="{2BA34DFD-8623-CA77-3C60-68C88CF64CCD}"/>
              </a:ext>
            </a:extLst>
          </p:cNvPr>
          <p:cNvSpPr txBox="1"/>
          <p:nvPr/>
        </p:nvSpPr>
        <p:spPr>
          <a:xfrm>
            <a:off x="6686054" y="4765939"/>
            <a:ext cx="4915893" cy="830997"/>
          </a:xfrm>
          <a:prstGeom prst="rect">
            <a:avLst/>
          </a:prstGeom>
          <a:noFill/>
        </p:spPr>
        <p:txBody>
          <a:bodyPr wrap="square" rtlCol="0">
            <a:spAutoFit/>
          </a:bodyPr>
          <a:lstStyle/>
          <a:p>
            <a:pPr algn="ctr"/>
            <a:r>
              <a:rPr lang="en-US" sz="2400" b="1">
                <a:solidFill>
                  <a:schemeClr val="bg1"/>
                </a:solidFill>
                <a:latin typeface="Montserrat" panose="00000500000000000000" pitchFamily="2" charset="0"/>
              </a:rPr>
              <a:t>Intelligent Network Control</a:t>
            </a:r>
          </a:p>
          <a:p>
            <a:pPr algn="ctr"/>
            <a:r>
              <a:rPr lang="en-US" sz="2400" b="1">
                <a:solidFill>
                  <a:schemeClr val="bg1"/>
                </a:solidFill>
                <a:latin typeface="Montserrat" panose="00000500000000000000" pitchFamily="2" charset="0"/>
              </a:rPr>
              <a:t>SD-WAN/SASE</a:t>
            </a:r>
          </a:p>
        </p:txBody>
      </p:sp>
      <p:sp>
        <p:nvSpPr>
          <p:cNvPr id="128" name="Rectangle 127">
            <a:extLst>
              <a:ext uri="{FF2B5EF4-FFF2-40B4-BE49-F238E27FC236}">
                <a16:creationId xmlns:a16="http://schemas.microsoft.com/office/drawing/2014/main" id="{B4D81A15-C45A-0876-A579-90543B48AAC2}"/>
              </a:ext>
            </a:extLst>
          </p:cNvPr>
          <p:cNvSpPr/>
          <p:nvPr/>
        </p:nvSpPr>
        <p:spPr>
          <a:xfrm>
            <a:off x="5061548" y="5994363"/>
            <a:ext cx="8164904" cy="2179803"/>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Box 128">
            <a:extLst>
              <a:ext uri="{FF2B5EF4-FFF2-40B4-BE49-F238E27FC236}">
                <a16:creationId xmlns:a16="http://schemas.microsoft.com/office/drawing/2014/main" id="{D6270AA0-FE8B-EFA9-00F9-EAFB56DE2B5B}"/>
              </a:ext>
            </a:extLst>
          </p:cNvPr>
          <p:cNvSpPr txBox="1"/>
          <p:nvPr/>
        </p:nvSpPr>
        <p:spPr>
          <a:xfrm>
            <a:off x="6855152" y="6116853"/>
            <a:ext cx="4577696" cy="461665"/>
          </a:xfrm>
          <a:prstGeom prst="rect">
            <a:avLst/>
          </a:prstGeom>
          <a:noFill/>
        </p:spPr>
        <p:txBody>
          <a:bodyPr wrap="square" rtlCol="0">
            <a:spAutoFit/>
          </a:bodyPr>
          <a:lstStyle/>
          <a:p>
            <a:pPr algn="ctr"/>
            <a:r>
              <a:rPr lang="en-US" sz="2400" b="1">
                <a:latin typeface="Montserrat" panose="00000500000000000000" pitchFamily="2" charset="0"/>
              </a:rPr>
              <a:t>Multi-Path Connectivity</a:t>
            </a:r>
          </a:p>
        </p:txBody>
      </p:sp>
      <p:sp>
        <p:nvSpPr>
          <p:cNvPr id="130" name="Rectangle 129">
            <a:extLst>
              <a:ext uri="{FF2B5EF4-FFF2-40B4-BE49-F238E27FC236}">
                <a16:creationId xmlns:a16="http://schemas.microsoft.com/office/drawing/2014/main" id="{9E5EC2A9-BB5B-E189-33D2-9D9A5B733A7E}"/>
              </a:ext>
            </a:extLst>
          </p:cNvPr>
          <p:cNvSpPr/>
          <p:nvPr/>
        </p:nvSpPr>
        <p:spPr>
          <a:xfrm>
            <a:off x="5061548" y="8328185"/>
            <a:ext cx="8164904" cy="1319333"/>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a:extLst>
              <a:ext uri="{FF2B5EF4-FFF2-40B4-BE49-F238E27FC236}">
                <a16:creationId xmlns:a16="http://schemas.microsoft.com/office/drawing/2014/main" id="{2AB7E506-FF7D-8983-5F61-CC3C79EF2419}"/>
              </a:ext>
            </a:extLst>
          </p:cNvPr>
          <p:cNvSpPr txBox="1"/>
          <p:nvPr/>
        </p:nvSpPr>
        <p:spPr>
          <a:xfrm>
            <a:off x="6855152" y="8410825"/>
            <a:ext cx="4577696" cy="461665"/>
          </a:xfrm>
          <a:prstGeom prst="rect">
            <a:avLst/>
          </a:prstGeom>
          <a:noFill/>
        </p:spPr>
        <p:txBody>
          <a:bodyPr wrap="square" rtlCol="0">
            <a:spAutoFit/>
          </a:bodyPr>
          <a:lstStyle/>
          <a:p>
            <a:pPr algn="ctr"/>
            <a:r>
              <a:rPr lang="en-US" sz="2400" b="1">
                <a:solidFill>
                  <a:schemeClr val="bg1"/>
                </a:solidFill>
                <a:latin typeface="Montserrat" panose="00000500000000000000" pitchFamily="2" charset="0"/>
              </a:rPr>
              <a:t>Global Infrastructure</a:t>
            </a:r>
          </a:p>
        </p:txBody>
      </p:sp>
      <p:sp>
        <p:nvSpPr>
          <p:cNvPr id="132" name="TextBox 131">
            <a:extLst>
              <a:ext uri="{FF2B5EF4-FFF2-40B4-BE49-F238E27FC236}">
                <a16:creationId xmlns:a16="http://schemas.microsoft.com/office/drawing/2014/main" id="{5B9DED58-B884-6253-CCE8-309BDB242735}"/>
              </a:ext>
            </a:extLst>
          </p:cNvPr>
          <p:cNvSpPr txBox="1"/>
          <p:nvPr/>
        </p:nvSpPr>
        <p:spPr>
          <a:xfrm>
            <a:off x="6313239" y="9032555"/>
            <a:ext cx="5661522" cy="338554"/>
          </a:xfrm>
          <a:prstGeom prst="rect">
            <a:avLst/>
          </a:prstGeom>
          <a:noFill/>
        </p:spPr>
        <p:txBody>
          <a:bodyPr wrap="square" rtlCol="0">
            <a:spAutoFit/>
          </a:bodyPr>
          <a:lstStyle/>
          <a:p>
            <a:pPr algn="ctr"/>
            <a:r>
              <a:rPr lang="en-US" sz="1600" b="1">
                <a:solidFill>
                  <a:schemeClr val="bg1"/>
                </a:solidFill>
                <a:latin typeface="Montserrat" panose="00000500000000000000" pitchFamily="2" charset="0"/>
              </a:rPr>
              <a:t>Data Centers – Cloud – Edge Sites</a:t>
            </a:r>
          </a:p>
        </p:txBody>
      </p:sp>
      <p:cxnSp>
        <p:nvCxnSpPr>
          <p:cNvPr id="133" name="Connector: Curved 132">
            <a:extLst>
              <a:ext uri="{FF2B5EF4-FFF2-40B4-BE49-F238E27FC236}">
                <a16:creationId xmlns:a16="http://schemas.microsoft.com/office/drawing/2014/main" id="{FD49DA3B-64A0-4A1B-A309-5D8C518B247B}"/>
              </a:ext>
            </a:extLst>
          </p:cNvPr>
          <p:cNvCxnSpPr>
            <a:cxnSpLocks/>
            <a:stCxn id="108" idx="3"/>
            <a:endCxn id="128" idx="1"/>
          </p:cNvCxnSpPr>
          <p:nvPr/>
        </p:nvCxnSpPr>
        <p:spPr>
          <a:xfrm>
            <a:off x="4110213" y="6369097"/>
            <a:ext cx="951335" cy="715168"/>
          </a:xfrm>
          <a:prstGeom prst="curvedConnector3">
            <a:avLst>
              <a:gd name="adj1" fmla="val 50000"/>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EC15E8C0-ACB6-5E4E-6F3E-ED59E483F0E7}"/>
              </a:ext>
            </a:extLst>
          </p:cNvPr>
          <p:cNvCxnSpPr>
            <a:stCxn id="128" idx="1"/>
            <a:endCxn id="128" idx="3"/>
          </p:cNvCxnSpPr>
          <p:nvPr/>
        </p:nvCxnSpPr>
        <p:spPr>
          <a:xfrm>
            <a:off x="5061548" y="7084265"/>
            <a:ext cx="8164904" cy="0"/>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35" name="Rectangle 134">
            <a:extLst>
              <a:ext uri="{FF2B5EF4-FFF2-40B4-BE49-F238E27FC236}">
                <a16:creationId xmlns:a16="http://schemas.microsoft.com/office/drawing/2014/main" id="{022FE1FD-6808-F87E-1B22-49C71F2245ED}"/>
              </a:ext>
            </a:extLst>
          </p:cNvPr>
          <p:cNvSpPr/>
          <p:nvPr/>
        </p:nvSpPr>
        <p:spPr>
          <a:xfrm>
            <a:off x="5314923" y="6783252"/>
            <a:ext cx="2418801" cy="618633"/>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Montserrat" panose="00000500000000000000" pitchFamily="2" charset="0"/>
              </a:rPr>
              <a:t>Fiber/MPLS</a:t>
            </a:r>
          </a:p>
        </p:txBody>
      </p:sp>
      <p:pic>
        <p:nvPicPr>
          <p:cNvPr id="136" name="Graphic 135" descr="Network diagram outline">
            <a:extLst>
              <a:ext uri="{FF2B5EF4-FFF2-40B4-BE49-F238E27FC236}">
                <a16:creationId xmlns:a16="http://schemas.microsoft.com/office/drawing/2014/main" id="{30746430-27BD-AA36-7FF1-C0BE3F203E99}"/>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5357406" y="6890553"/>
            <a:ext cx="445433" cy="445433"/>
          </a:xfrm>
          <a:prstGeom prst="rect">
            <a:avLst/>
          </a:prstGeom>
        </p:spPr>
      </p:pic>
      <p:sp>
        <p:nvSpPr>
          <p:cNvPr id="137" name="Rectangle 136">
            <a:extLst>
              <a:ext uri="{FF2B5EF4-FFF2-40B4-BE49-F238E27FC236}">
                <a16:creationId xmlns:a16="http://schemas.microsoft.com/office/drawing/2014/main" id="{195AE3D0-41B7-6A9B-4D5A-76359DFECA42}"/>
              </a:ext>
            </a:extLst>
          </p:cNvPr>
          <p:cNvSpPr/>
          <p:nvPr/>
        </p:nvSpPr>
        <p:spPr>
          <a:xfrm>
            <a:off x="7987131" y="6791306"/>
            <a:ext cx="2418801" cy="618633"/>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Montserrat" panose="00000500000000000000" pitchFamily="2" charset="0"/>
              </a:rPr>
              <a:t>5G/LTE</a:t>
            </a:r>
          </a:p>
        </p:txBody>
      </p:sp>
      <p:pic>
        <p:nvPicPr>
          <p:cNvPr id="138" name="Graphic 137" descr="Cell Tower with solid fill">
            <a:extLst>
              <a:ext uri="{FF2B5EF4-FFF2-40B4-BE49-F238E27FC236}">
                <a16:creationId xmlns:a16="http://schemas.microsoft.com/office/drawing/2014/main" id="{BEA23AB3-8237-1ABD-A1F6-E7B09864C940}"/>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8029582" y="6862060"/>
            <a:ext cx="473926" cy="473926"/>
          </a:xfrm>
          <a:prstGeom prst="rect">
            <a:avLst/>
          </a:prstGeom>
        </p:spPr>
      </p:pic>
      <p:sp>
        <p:nvSpPr>
          <p:cNvPr id="139" name="Rectangle 138">
            <a:extLst>
              <a:ext uri="{FF2B5EF4-FFF2-40B4-BE49-F238E27FC236}">
                <a16:creationId xmlns:a16="http://schemas.microsoft.com/office/drawing/2014/main" id="{DC92B257-3175-61BD-1A40-D539F0A49098}"/>
              </a:ext>
            </a:extLst>
          </p:cNvPr>
          <p:cNvSpPr/>
          <p:nvPr/>
        </p:nvSpPr>
        <p:spPr>
          <a:xfrm>
            <a:off x="10659339" y="6797805"/>
            <a:ext cx="2418801" cy="618633"/>
          </a:xfrm>
          <a:prstGeom prst="rect">
            <a:avLst/>
          </a:prstGeom>
          <a:solidFill>
            <a:srgbClr val="CCCC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Montserrat" panose="00000500000000000000" pitchFamily="2" charset="0"/>
              </a:rPr>
              <a:t>Satellite</a:t>
            </a:r>
          </a:p>
        </p:txBody>
      </p:sp>
      <p:pic>
        <p:nvPicPr>
          <p:cNvPr id="140" name="Graphic 139" descr="Satellite outline">
            <a:extLst>
              <a:ext uri="{FF2B5EF4-FFF2-40B4-BE49-F238E27FC236}">
                <a16:creationId xmlns:a16="http://schemas.microsoft.com/office/drawing/2014/main" id="{0BB5BF8E-76FA-548E-881A-696CDCB04ADF}"/>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10782193" y="6875959"/>
            <a:ext cx="446128" cy="446128"/>
          </a:xfrm>
          <a:prstGeom prst="rect">
            <a:avLst/>
          </a:prstGeom>
        </p:spPr>
      </p:pic>
      <p:cxnSp>
        <p:nvCxnSpPr>
          <p:cNvPr id="141" name="Connector: Curved 3333">
            <a:extLst>
              <a:ext uri="{FF2B5EF4-FFF2-40B4-BE49-F238E27FC236}">
                <a16:creationId xmlns:a16="http://schemas.microsoft.com/office/drawing/2014/main" id="{1928C386-0F36-687C-69C9-93379C66EA2B}"/>
              </a:ext>
            </a:extLst>
          </p:cNvPr>
          <p:cNvCxnSpPr>
            <a:cxnSpLocks/>
            <a:stCxn id="128" idx="3"/>
          </p:cNvCxnSpPr>
          <p:nvPr/>
        </p:nvCxnSpPr>
        <p:spPr>
          <a:xfrm flipV="1">
            <a:off x="13226452" y="5243172"/>
            <a:ext cx="613413" cy="1841093"/>
          </a:xfrm>
          <a:prstGeom prst="straightConnector1">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Connector: Curved 3336">
            <a:extLst>
              <a:ext uri="{FF2B5EF4-FFF2-40B4-BE49-F238E27FC236}">
                <a16:creationId xmlns:a16="http://schemas.microsoft.com/office/drawing/2014/main" id="{BF360831-7BA4-8F94-ADEA-FEA9A3D1F2DA}"/>
              </a:ext>
            </a:extLst>
          </p:cNvPr>
          <p:cNvCxnSpPr>
            <a:cxnSpLocks/>
            <a:stCxn id="128" idx="3"/>
          </p:cNvCxnSpPr>
          <p:nvPr/>
        </p:nvCxnSpPr>
        <p:spPr>
          <a:xfrm>
            <a:off x="13226452" y="7084265"/>
            <a:ext cx="928916" cy="1639439"/>
          </a:xfrm>
          <a:prstGeom prst="straightConnector1">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43" name="Picture 20" descr="Single Cloud Icon PNG &amp; SVG Design For T-Shirts">
            <a:extLst>
              <a:ext uri="{FF2B5EF4-FFF2-40B4-BE49-F238E27FC236}">
                <a16:creationId xmlns:a16="http://schemas.microsoft.com/office/drawing/2014/main" id="{F8C3F714-9C05-430A-D81C-CC419D691840}"/>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3773202" y="6613475"/>
            <a:ext cx="4032339" cy="408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691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A42938-2A34-3812-F15E-383CDA4969F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2AFDE9F-ACC4-62D3-9584-D0153536EB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cxnSp>
        <p:nvCxnSpPr>
          <p:cNvPr id="3155" name="Straight Connector 3154">
            <a:extLst>
              <a:ext uri="{FF2B5EF4-FFF2-40B4-BE49-F238E27FC236}">
                <a16:creationId xmlns:a16="http://schemas.microsoft.com/office/drawing/2014/main" id="{D518C9D6-5EEA-33ED-7175-6C4D10FCBEBB}"/>
              </a:ext>
            </a:extLst>
          </p:cNvPr>
          <p:cNvCxnSpPr>
            <a:cxnSpLocks/>
          </p:cNvCxnSpPr>
          <p:nvPr/>
        </p:nvCxnSpPr>
        <p:spPr>
          <a:xfrm flipH="1">
            <a:off x="9143999" y="6231405"/>
            <a:ext cx="5618" cy="237187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pic>
        <p:nvPicPr>
          <p:cNvPr id="3078" name="Picture 6" descr="SD-WANs: The Bad and Ugly | TalkingPointz">
            <a:extLst>
              <a:ext uri="{FF2B5EF4-FFF2-40B4-BE49-F238E27FC236}">
                <a16:creationId xmlns:a16="http://schemas.microsoft.com/office/drawing/2014/main" id="{18EFC853-0299-2F75-6287-07E6CA006E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65" y="5285742"/>
            <a:ext cx="1302713" cy="865761"/>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Warehouse outline">
            <a:extLst>
              <a:ext uri="{FF2B5EF4-FFF2-40B4-BE49-F238E27FC236}">
                <a16:creationId xmlns:a16="http://schemas.microsoft.com/office/drawing/2014/main" id="{33293CB3-67E7-C8CC-2D2F-01E98FFAA14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205348" y="4949816"/>
            <a:ext cx="1537615" cy="1537615"/>
          </a:xfrm>
          <a:prstGeom prst="rect">
            <a:avLst/>
          </a:prstGeom>
        </p:spPr>
      </p:pic>
      <p:pic>
        <p:nvPicPr>
          <p:cNvPr id="18" name="Graphic 17" descr="Production outline">
            <a:extLst>
              <a:ext uri="{FF2B5EF4-FFF2-40B4-BE49-F238E27FC236}">
                <a16:creationId xmlns:a16="http://schemas.microsoft.com/office/drawing/2014/main" id="{B9C74154-B207-51AE-4F9C-DF289F30620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205349" y="3012759"/>
            <a:ext cx="1537615" cy="1537615"/>
          </a:xfrm>
          <a:prstGeom prst="rect">
            <a:avLst/>
          </a:prstGeom>
        </p:spPr>
      </p:pic>
      <p:sp>
        <p:nvSpPr>
          <p:cNvPr id="20" name="TextBox 19">
            <a:extLst>
              <a:ext uri="{FF2B5EF4-FFF2-40B4-BE49-F238E27FC236}">
                <a16:creationId xmlns:a16="http://schemas.microsoft.com/office/drawing/2014/main" id="{0AF2E789-D600-12BC-A7A9-D48EA895AE1C}"/>
              </a:ext>
            </a:extLst>
          </p:cNvPr>
          <p:cNvSpPr txBox="1"/>
          <p:nvPr/>
        </p:nvSpPr>
        <p:spPr>
          <a:xfrm>
            <a:off x="651194" y="2395053"/>
            <a:ext cx="2645924" cy="461665"/>
          </a:xfrm>
          <a:prstGeom prst="rect">
            <a:avLst/>
          </a:prstGeom>
          <a:noFill/>
        </p:spPr>
        <p:txBody>
          <a:bodyPr wrap="square" rtlCol="0">
            <a:spAutoFit/>
          </a:bodyPr>
          <a:lstStyle/>
          <a:p>
            <a:r>
              <a:rPr lang="en-US" sz="2400" b="1">
                <a:solidFill>
                  <a:schemeClr val="bg1"/>
                </a:solidFill>
                <a:latin typeface="Montserrat" panose="00000500000000000000" pitchFamily="2" charset="0"/>
              </a:rPr>
              <a:t>Remote Sites</a:t>
            </a:r>
          </a:p>
        </p:txBody>
      </p:sp>
      <p:pic>
        <p:nvPicPr>
          <p:cNvPr id="42" name="Graphic 41" descr="Oil Rig outline">
            <a:extLst>
              <a:ext uri="{FF2B5EF4-FFF2-40B4-BE49-F238E27FC236}">
                <a16:creationId xmlns:a16="http://schemas.microsoft.com/office/drawing/2014/main" id="{C5A46584-78C2-9C8C-733B-7AA3FB64DB7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205349" y="6886873"/>
            <a:ext cx="1537614" cy="1537614"/>
          </a:xfrm>
          <a:prstGeom prst="rect">
            <a:avLst/>
          </a:prstGeom>
        </p:spPr>
      </p:pic>
      <p:pic>
        <p:nvPicPr>
          <p:cNvPr id="45" name="Picture 6" descr="SD-WANs: The Bad and Ugly | TalkingPointz">
            <a:extLst>
              <a:ext uri="{FF2B5EF4-FFF2-40B4-BE49-F238E27FC236}">
                <a16:creationId xmlns:a16="http://schemas.microsoft.com/office/drawing/2014/main" id="{6E290179-19BF-1D41-5F20-87DFC4A3F3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65" y="7223121"/>
            <a:ext cx="1302713" cy="86576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SD-WANs: The Bad and Ugly | TalkingPointz">
            <a:extLst>
              <a:ext uri="{FF2B5EF4-FFF2-40B4-BE49-F238E27FC236}">
                <a16:creationId xmlns:a16="http://schemas.microsoft.com/office/drawing/2014/main" id="{89A6980D-5BD7-2446-A8A6-4F38EA2520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1478" y="3348362"/>
            <a:ext cx="1302713" cy="865761"/>
          </a:xfrm>
          <a:prstGeom prst="rect">
            <a:avLst/>
          </a:prstGeom>
          <a:noFill/>
          <a:extLst>
            <a:ext uri="{909E8E84-426E-40DD-AFC4-6F175D3DCCD1}">
              <a14:hiddenFill xmlns:a14="http://schemas.microsoft.com/office/drawing/2010/main">
                <a:solidFill>
                  <a:srgbClr val="FFFFFF"/>
                </a:solidFill>
              </a14:hiddenFill>
            </a:ext>
          </a:extLst>
        </p:spPr>
      </p:pic>
      <p:cxnSp>
        <p:nvCxnSpPr>
          <p:cNvPr id="49" name="Straight Connector 48">
            <a:extLst>
              <a:ext uri="{FF2B5EF4-FFF2-40B4-BE49-F238E27FC236}">
                <a16:creationId xmlns:a16="http://schemas.microsoft.com/office/drawing/2014/main" id="{F46C9004-C6E3-AC3E-D400-5F1C31EEACC0}"/>
              </a:ext>
            </a:extLst>
          </p:cNvPr>
          <p:cNvCxnSpPr>
            <a:cxnSpLocks/>
            <a:endCxn id="46" idx="1"/>
          </p:cNvCxnSpPr>
          <p:nvPr/>
        </p:nvCxnSpPr>
        <p:spPr>
          <a:xfrm>
            <a:off x="2742963" y="3781243"/>
            <a:ext cx="3985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C90CDFF-A1F0-1A76-2F0A-A1FCA5E4E3CA}"/>
              </a:ext>
            </a:extLst>
          </p:cNvPr>
          <p:cNvCxnSpPr>
            <a:cxnSpLocks/>
            <a:stCxn id="10" idx="3"/>
            <a:endCxn id="3078" idx="1"/>
          </p:cNvCxnSpPr>
          <p:nvPr/>
        </p:nvCxnSpPr>
        <p:spPr>
          <a:xfrm flipV="1">
            <a:off x="2742963" y="5718623"/>
            <a:ext cx="381302"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98" name="Straight Connector 3097">
            <a:extLst>
              <a:ext uri="{FF2B5EF4-FFF2-40B4-BE49-F238E27FC236}">
                <a16:creationId xmlns:a16="http://schemas.microsoft.com/office/drawing/2014/main" id="{9523F690-9CDF-1D04-C2BF-3F79EAEC2346}"/>
              </a:ext>
            </a:extLst>
          </p:cNvPr>
          <p:cNvCxnSpPr>
            <a:cxnSpLocks/>
            <a:endCxn id="45" idx="1"/>
          </p:cNvCxnSpPr>
          <p:nvPr/>
        </p:nvCxnSpPr>
        <p:spPr>
          <a:xfrm>
            <a:off x="2742963" y="7656002"/>
            <a:ext cx="381302" cy="0"/>
          </a:xfrm>
          <a:prstGeom prst="line">
            <a:avLst/>
          </a:prstGeom>
        </p:spPr>
        <p:style>
          <a:lnRef idx="1">
            <a:schemeClr val="accent1"/>
          </a:lnRef>
          <a:fillRef idx="0">
            <a:schemeClr val="accent1"/>
          </a:fillRef>
          <a:effectRef idx="0">
            <a:schemeClr val="accent1"/>
          </a:effectRef>
          <a:fontRef idx="minor">
            <a:schemeClr val="tx1"/>
          </a:fontRef>
        </p:style>
      </p:cxnSp>
      <p:sp>
        <p:nvSpPr>
          <p:cNvPr id="3103" name="TextBox 3102">
            <a:extLst>
              <a:ext uri="{FF2B5EF4-FFF2-40B4-BE49-F238E27FC236}">
                <a16:creationId xmlns:a16="http://schemas.microsoft.com/office/drawing/2014/main" id="{B9C394F8-CC64-9A41-38BD-3CC178D220A5}"/>
              </a:ext>
            </a:extLst>
          </p:cNvPr>
          <p:cNvSpPr txBox="1"/>
          <p:nvPr/>
        </p:nvSpPr>
        <p:spPr>
          <a:xfrm>
            <a:off x="2742963" y="4193624"/>
            <a:ext cx="2036324" cy="338555"/>
          </a:xfrm>
          <a:prstGeom prst="rect">
            <a:avLst/>
          </a:prstGeom>
          <a:noFill/>
        </p:spPr>
        <p:txBody>
          <a:bodyPr wrap="square" rtlCol="0">
            <a:spAutoFit/>
          </a:bodyPr>
          <a:lstStyle/>
          <a:p>
            <a:pPr algn="ctr"/>
            <a:r>
              <a:rPr lang="en-US" sz="1600" b="1">
                <a:solidFill>
                  <a:schemeClr val="bg1"/>
                </a:solidFill>
                <a:latin typeface="Montserrat" panose="00000500000000000000" pitchFamily="2" charset="0"/>
              </a:rPr>
              <a:t>SD-WAN Edge</a:t>
            </a:r>
          </a:p>
        </p:txBody>
      </p:sp>
      <p:sp>
        <p:nvSpPr>
          <p:cNvPr id="3104" name="TextBox 3103">
            <a:extLst>
              <a:ext uri="{FF2B5EF4-FFF2-40B4-BE49-F238E27FC236}">
                <a16:creationId xmlns:a16="http://schemas.microsoft.com/office/drawing/2014/main" id="{C58B371B-B076-1B6D-73C4-867CD6DC1872}"/>
              </a:ext>
            </a:extLst>
          </p:cNvPr>
          <p:cNvSpPr txBox="1"/>
          <p:nvPr/>
        </p:nvSpPr>
        <p:spPr>
          <a:xfrm>
            <a:off x="2742963" y="6118066"/>
            <a:ext cx="2036324" cy="338555"/>
          </a:xfrm>
          <a:prstGeom prst="rect">
            <a:avLst/>
          </a:prstGeom>
          <a:noFill/>
        </p:spPr>
        <p:txBody>
          <a:bodyPr wrap="square" rtlCol="0">
            <a:spAutoFit/>
          </a:bodyPr>
          <a:lstStyle/>
          <a:p>
            <a:pPr algn="ctr"/>
            <a:r>
              <a:rPr lang="en-US" sz="1600" b="1">
                <a:solidFill>
                  <a:schemeClr val="bg1"/>
                </a:solidFill>
                <a:latin typeface="Montserrat" panose="00000500000000000000" pitchFamily="2" charset="0"/>
              </a:rPr>
              <a:t>SD-WAN Edge</a:t>
            </a:r>
          </a:p>
        </p:txBody>
      </p:sp>
      <p:sp>
        <p:nvSpPr>
          <p:cNvPr id="3105" name="TextBox 3104">
            <a:extLst>
              <a:ext uri="{FF2B5EF4-FFF2-40B4-BE49-F238E27FC236}">
                <a16:creationId xmlns:a16="http://schemas.microsoft.com/office/drawing/2014/main" id="{C1EF7A7B-3317-3343-59C3-AAFFEC71CCB4}"/>
              </a:ext>
            </a:extLst>
          </p:cNvPr>
          <p:cNvSpPr txBox="1"/>
          <p:nvPr/>
        </p:nvSpPr>
        <p:spPr>
          <a:xfrm>
            <a:off x="2774672" y="8042508"/>
            <a:ext cx="2036324" cy="338555"/>
          </a:xfrm>
          <a:prstGeom prst="rect">
            <a:avLst/>
          </a:prstGeom>
          <a:noFill/>
        </p:spPr>
        <p:txBody>
          <a:bodyPr wrap="square" rtlCol="0">
            <a:spAutoFit/>
          </a:bodyPr>
          <a:lstStyle/>
          <a:p>
            <a:pPr algn="ctr"/>
            <a:r>
              <a:rPr lang="en-US" sz="1600" b="1">
                <a:solidFill>
                  <a:schemeClr val="bg1"/>
                </a:solidFill>
                <a:latin typeface="Montserrat" panose="00000500000000000000" pitchFamily="2" charset="0"/>
              </a:rPr>
              <a:t>SD-WAN Edge</a:t>
            </a:r>
          </a:p>
        </p:txBody>
      </p:sp>
      <p:pic>
        <p:nvPicPr>
          <p:cNvPr id="3107" name="Graphic 3106" descr="Satellite outline">
            <a:extLst>
              <a:ext uri="{FF2B5EF4-FFF2-40B4-BE49-F238E27FC236}">
                <a16:creationId xmlns:a16="http://schemas.microsoft.com/office/drawing/2014/main" id="{0198B1BE-C854-2C87-D800-F701EDADA71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375192" y="1655985"/>
            <a:ext cx="1537615" cy="1537615"/>
          </a:xfrm>
          <a:prstGeom prst="rect">
            <a:avLst/>
          </a:prstGeom>
        </p:spPr>
      </p:pic>
      <p:cxnSp>
        <p:nvCxnSpPr>
          <p:cNvPr id="3109" name="Straight Connector 3108">
            <a:extLst>
              <a:ext uri="{FF2B5EF4-FFF2-40B4-BE49-F238E27FC236}">
                <a16:creationId xmlns:a16="http://schemas.microsoft.com/office/drawing/2014/main" id="{3A91E8A9-FBF0-3064-20B1-1B58EF846953}"/>
              </a:ext>
            </a:extLst>
          </p:cNvPr>
          <p:cNvCxnSpPr>
            <a:cxnSpLocks/>
          </p:cNvCxnSpPr>
          <p:nvPr/>
        </p:nvCxnSpPr>
        <p:spPr>
          <a:xfrm>
            <a:off x="9143999" y="2731935"/>
            <a:ext cx="1" cy="1386189"/>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114" name="Connector: Curved 3113">
            <a:extLst>
              <a:ext uri="{FF2B5EF4-FFF2-40B4-BE49-F238E27FC236}">
                <a16:creationId xmlns:a16="http://schemas.microsoft.com/office/drawing/2014/main" id="{186FB226-F45A-8E22-4A64-00C1BCA7DFFB}"/>
              </a:ext>
            </a:extLst>
          </p:cNvPr>
          <p:cNvCxnSpPr>
            <a:cxnSpLocks/>
            <a:endCxn id="46" idx="3"/>
          </p:cNvCxnSpPr>
          <p:nvPr/>
        </p:nvCxnSpPr>
        <p:spPr>
          <a:xfrm rot="10800000" flipV="1">
            <a:off x="4444192" y="2692879"/>
            <a:ext cx="4214403" cy="1088363"/>
          </a:xfrm>
          <a:prstGeom prst="curvedConnector3">
            <a:avLst/>
          </a:prstGeom>
          <a:ln w="25400">
            <a:solidFill>
              <a:srgbClr val="CCCC00"/>
            </a:solidFill>
            <a:prstDash val="dash"/>
          </a:ln>
        </p:spPr>
        <p:style>
          <a:lnRef idx="1">
            <a:schemeClr val="accent1"/>
          </a:lnRef>
          <a:fillRef idx="0">
            <a:schemeClr val="accent1"/>
          </a:fillRef>
          <a:effectRef idx="0">
            <a:schemeClr val="accent1"/>
          </a:effectRef>
          <a:fontRef idx="minor">
            <a:schemeClr val="tx1"/>
          </a:fontRef>
        </p:style>
      </p:cxnSp>
      <p:sp>
        <p:nvSpPr>
          <p:cNvPr id="3154" name="TextBox 3153">
            <a:extLst>
              <a:ext uri="{FF2B5EF4-FFF2-40B4-BE49-F238E27FC236}">
                <a16:creationId xmlns:a16="http://schemas.microsoft.com/office/drawing/2014/main" id="{81681EB8-7B4F-3E63-8496-2F116F9846C3}"/>
              </a:ext>
            </a:extLst>
          </p:cNvPr>
          <p:cNvSpPr txBox="1"/>
          <p:nvPr/>
        </p:nvSpPr>
        <p:spPr>
          <a:xfrm>
            <a:off x="7274987" y="7897227"/>
            <a:ext cx="3738024" cy="400110"/>
          </a:xfrm>
          <a:prstGeom prst="rect">
            <a:avLst/>
          </a:prstGeom>
          <a:noFill/>
        </p:spPr>
        <p:txBody>
          <a:bodyPr wrap="square" rtlCol="0">
            <a:spAutoFit/>
          </a:bodyPr>
          <a:lstStyle/>
          <a:p>
            <a:pPr algn="ctr"/>
            <a:r>
              <a:rPr lang="en-US" sz="2000" b="1">
                <a:solidFill>
                  <a:schemeClr val="bg1"/>
                </a:solidFill>
                <a:latin typeface="Montserrat" panose="00000500000000000000" pitchFamily="2" charset="0"/>
              </a:rPr>
              <a:t>5G/LTE</a:t>
            </a:r>
          </a:p>
        </p:txBody>
      </p:sp>
      <p:grpSp>
        <p:nvGrpSpPr>
          <p:cNvPr id="47" name="Group 46">
            <a:extLst>
              <a:ext uri="{FF2B5EF4-FFF2-40B4-BE49-F238E27FC236}">
                <a16:creationId xmlns:a16="http://schemas.microsoft.com/office/drawing/2014/main" id="{B8EA0E02-D8E2-C948-7E0A-826E2C8D2D52}"/>
              </a:ext>
            </a:extLst>
          </p:cNvPr>
          <p:cNvGrpSpPr/>
          <p:nvPr/>
        </p:nvGrpSpPr>
        <p:grpSpPr>
          <a:xfrm>
            <a:off x="7091463" y="3887246"/>
            <a:ext cx="4302326" cy="2567702"/>
            <a:chOff x="6802067" y="1673158"/>
            <a:chExt cx="4302326" cy="2567702"/>
          </a:xfrm>
          <a:solidFill>
            <a:schemeClr val="bg1"/>
          </a:solidFill>
        </p:grpSpPr>
        <p:pic>
          <p:nvPicPr>
            <p:cNvPr id="6" name="Graphic 5" descr="Cloud outline">
              <a:extLst>
                <a:ext uri="{FF2B5EF4-FFF2-40B4-BE49-F238E27FC236}">
                  <a16:creationId xmlns:a16="http://schemas.microsoft.com/office/drawing/2014/main" id="{DC288C1D-B19E-E225-3DAF-A19E288B2B1D}"/>
                </a:ext>
              </a:extLst>
            </p:cNvPr>
            <p:cNvPicPr>
              <a:picLocks noChangeAspect="1"/>
            </p:cNvPicPr>
            <p:nvPr/>
          </p:nvPicPr>
          <p:blipFill>
            <a:blip>
              <a:extLst>
                <a:ext uri="{96DAC541-7B7A-43D3-8B79-37D633B846F1}">
                  <asvg:svgBlip xmlns:asvg="http://schemas.microsoft.com/office/drawing/2016/SVG/main" r:embed="rId9"/>
                </a:ext>
              </a:extLst>
            </a:blip>
            <a:srcRect t="19338" b="20980"/>
            <a:stretch>
              <a:fillRect/>
            </a:stretch>
          </p:blipFill>
          <p:spPr>
            <a:xfrm>
              <a:off x="6802067" y="1673158"/>
              <a:ext cx="4302326" cy="2567702"/>
            </a:xfrm>
            <a:prstGeom prst="rect">
              <a:avLst/>
            </a:prstGeom>
          </p:spPr>
        </p:pic>
        <p:sp>
          <p:nvSpPr>
            <p:cNvPr id="7" name="TextBox 6">
              <a:extLst>
                <a:ext uri="{FF2B5EF4-FFF2-40B4-BE49-F238E27FC236}">
                  <a16:creationId xmlns:a16="http://schemas.microsoft.com/office/drawing/2014/main" id="{915D40AB-6069-C93C-A231-D7403A4CE616}"/>
                </a:ext>
              </a:extLst>
            </p:cNvPr>
            <p:cNvSpPr txBox="1"/>
            <p:nvPr/>
          </p:nvSpPr>
          <p:spPr>
            <a:xfrm>
              <a:off x="7445443" y="3346315"/>
              <a:ext cx="3015574" cy="461665"/>
            </a:xfrm>
            <a:prstGeom prst="rect">
              <a:avLst/>
            </a:prstGeom>
            <a:noFill/>
          </p:spPr>
          <p:txBody>
            <a:bodyPr wrap="square" rtlCol="0">
              <a:spAutoFit/>
            </a:bodyPr>
            <a:lstStyle/>
            <a:p>
              <a:pPr algn="ctr"/>
              <a:r>
                <a:rPr lang="en-US" sz="2400" b="1">
                  <a:solidFill>
                    <a:schemeClr val="bg1"/>
                  </a:solidFill>
                  <a:latin typeface="Montserrat" panose="00000500000000000000" pitchFamily="2" charset="0"/>
                </a:rPr>
                <a:t>SD-WAN &amp; SASE</a:t>
              </a:r>
            </a:p>
          </p:txBody>
        </p:sp>
      </p:grpSp>
      <p:sp>
        <p:nvSpPr>
          <p:cNvPr id="3164" name="TextBox 3163">
            <a:extLst>
              <a:ext uri="{FF2B5EF4-FFF2-40B4-BE49-F238E27FC236}">
                <a16:creationId xmlns:a16="http://schemas.microsoft.com/office/drawing/2014/main" id="{599A4CEF-16A2-B6C1-C05E-340DEE43797B}"/>
              </a:ext>
            </a:extLst>
          </p:cNvPr>
          <p:cNvSpPr txBox="1"/>
          <p:nvPr/>
        </p:nvSpPr>
        <p:spPr>
          <a:xfrm>
            <a:off x="7288517" y="9415291"/>
            <a:ext cx="3738024" cy="400110"/>
          </a:xfrm>
          <a:prstGeom prst="rect">
            <a:avLst/>
          </a:prstGeom>
          <a:noFill/>
        </p:spPr>
        <p:txBody>
          <a:bodyPr wrap="square" rtlCol="0">
            <a:spAutoFit/>
          </a:bodyPr>
          <a:lstStyle/>
          <a:p>
            <a:pPr algn="ctr"/>
            <a:r>
              <a:rPr lang="en-US" sz="2000" b="1">
                <a:solidFill>
                  <a:schemeClr val="bg1"/>
                </a:solidFill>
                <a:latin typeface="Montserrat" panose="00000500000000000000" pitchFamily="2" charset="0"/>
              </a:rPr>
              <a:t>Fiber/MPLS</a:t>
            </a:r>
          </a:p>
        </p:txBody>
      </p:sp>
      <p:cxnSp>
        <p:nvCxnSpPr>
          <p:cNvPr id="3172" name="Connector: Curved 3171">
            <a:extLst>
              <a:ext uri="{FF2B5EF4-FFF2-40B4-BE49-F238E27FC236}">
                <a16:creationId xmlns:a16="http://schemas.microsoft.com/office/drawing/2014/main" id="{523451EC-D642-0315-9890-2A72CAAF59BF}"/>
              </a:ext>
            </a:extLst>
          </p:cNvPr>
          <p:cNvCxnSpPr>
            <a:cxnSpLocks/>
            <a:stCxn id="3078" idx="3"/>
          </p:cNvCxnSpPr>
          <p:nvPr/>
        </p:nvCxnSpPr>
        <p:spPr>
          <a:xfrm>
            <a:off x="4426978" y="5718623"/>
            <a:ext cx="4179597" cy="3231381"/>
          </a:xfrm>
          <a:prstGeom prst="curvedConnector3">
            <a:avLst/>
          </a:prstGeom>
          <a:ln w="2540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3183" name="Connector: Curved 3182">
            <a:extLst>
              <a:ext uri="{FF2B5EF4-FFF2-40B4-BE49-F238E27FC236}">
                <a16:creationId xmlns:a16="http://schemas.microsoft.com/office/drawing/2014/main" id="{793BB5B4-1B7B-7F17-8377-D72457AAEBD2}"/>
              </a:ext>
            </a:extLst>
          </p:cNvPr>
          <p:cNvCxnSpPr>
            <a:cxnSpLocks/>
            <a:endCxn id="45" idx="3"/>
          </p:cNvCxnSpPr>
          <p:nvPr/>
        </p:nvCxnSpPr>
        <p:spPr>
          <a:xfrm rot="10800000" flipV="1">
            <a:off x="4426978" y="5743454"/>
            <a:ext cx="2871426" cy="1912548"/>
          </a:xfrm>
          <a:prstGeom prst="curvedConnector3">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187" name="Connector: Curved 3186">
            <a:extLst>
              <a:ext uri="{FF2B5EF4-FFF2-40B4-BE49-F238E27FC236}">
                <a16:creationId xmlns:a16="http://schemas.microsoft.com/office/drawing/2014/main" id="{16D6BA0A-DC36-DEEA-F400-63DA7A490000}"/>
              </a:ext>
            </a:extLst>
          </p:cNvPr>
          <p:cNvCxnSpPr>
            <a:cxnSpLocks/>
            <a:endCxn id="45" idx="3"/>
          </p:cNvCxnSpPr>
          <p:nvPr/>
        </p:nvCxnSpPr>
        <p:spPr>
          <a:xfrm flipH="1">
            <a:off x="4426978" y="7389283"/>
            <a:ext cx="4481915" cy="266719"/>
          </a:xfrm>
          <a:prstGeom prst="straightConnector1">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211" name="Connector: Curved 3210">
            <a:extLst>
              <a:ext uri="{FF2B5EF4-FFF2-40B4-BE49-F238E27FC236}">
                <a16:creationId xmlns:a16="http://schemas.microsoft.com/office/drawing/2014/main" id="{851676BF-861B-64A9-7C8F-8C017159A34A}"/>
              </a:ext>
            </a:extLst>
          </p:cNvPr>
          <p:cNvCxnSpPr>
            <a:cxnSpLocks/>
            <a:endCxn id="3078" idx="3"/>
          </p:cNvCxnSpPr>
          <p:nvPr/>
        </p:nvCxnSpPr>
        <p:spPr>
          <a:xfrm flipH="1">
            <a:off x="4426978" y="5697944"/>
            <a:ext cx="2876224" cy="20679"/>
          </a:xfrm>
          <a:prstGeom prst="straightConnector1">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228" name="Connector: Curved 3227">
            <a:extLst>
              <a:ext uri="{FF2B5EF4-FFF2-40B4-BE49-F238E27FC236}">
                <a16:creationId xmlns:a16="http://schemas.microsoft.com/office/drawing/2014/main" id="{D881C640-7982-09D6-3CA3-2D97B9F15908}"/>
              </a:ext>
            </a:extLst>
          </p:cNvPr>
          <p:cNvCxnSpPr>
            <a:cxnSpLocks/>
            <a:endCxn id="46" idx="3"/>
          </p:cNvCxnSpPr>
          <p:nvPr/>
        </p:nvCxnSpPr>
        <p:spPr>
          <a:xfrm rot="10800000">
            <a:off x="4444192" y="3781243"/>
            <a:ext cx="2854213" cy="1856738"/>
          </a:xfrm>
          <a:prstGeom prst="curvedConnector3">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233" name="Connector: Curved 3232">
            <a:extLst>
              <a:ext uri="{FF2B5EF4-FFF2-40B4-BE49-F238E27FC236}">
                <a16:creationId xmlns:a16="http://schemas.microsoft.com/office/drawing/2014/main" id="{44574DE4-9D74-8478-94C7-8E5745CB3171}"/>
              </a:ext>
            </a:extLst>
          </p:cNvPr>
          <p:cNvCxnSpPr>
            <a:cxnSpLocks/>
          </p:cNvCxnSpPr>
          <p:nvPr/>
        </p:nvCxnSpPr>
        <p:spPr>
          <a:xfrm rot="10800000">
            <a:off x="11087218" y="5585096"/>
            <a:ext cx="2675640" cy="2044870"/>
          </a:xfrm>
          <a:prstGeom prst="curvedConnector3">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237" name="Connector: Curved 3236">
            <a:extLst>
              <a:ext uri="{FF2B5EF4-FFF2-40B4-BE49-F238E27FC236}">
                <a16:creationId xmlns:a16="http://schemas.microsoft.com/office/drawing/2014/main" id="{7E85F8DD-A50D-C2B7-8EFC-8438C6A055DF}"/>
              </a:ext>
            </a:extLst>
          </p:cNvPr>
          <p:cNvCxnSpPr>
            <a:cxnSpLocks/>
          </p:cNvCxnSpPr>
          <p:nvPr/>
        </p:nvCxnSpPr>
        <p:spPr>
          <a:xfrm rot="10800000" flipV="1">
            <a:off x="11074667" y="4063771"/>
            <a:ext cx="2373959" cy="1442410"/>
          </a:xfrm>
          <a:prstGeom prst="curvedConnector3">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241" name="Connector: Curved 3240">
            <a:extLst>
              <a:ext uri="{FF2B5EF4-FFF2-40B4-BE49-F238E27FC236}">
                <a16:creationId xmlns:a16="http://schemas.microsoft.com/office/drawing/2014/main" id="{68D8399E-8313-40EA-3DCD-F8BF92E34062}"/>
              </a:ext>
            </a:extLst>
          </p:cNvPr>
          <p:cNvCxnSpPr>
            <a:cxnSpLocks/>
          </p:cNvCxnSpPr>
          <p:nvPr/>
        </p:nvCxnSpPr>
        <p:spPr>
          <a:xfrm rot="10800000" flipV="1">
            <a:off x="9693269" y="4063770"/>
            <a:ext cx="3755357" cy="3345963"/>
          </a:xfrm>
          <a:prstGeom prst="curvedConnector3">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244" name="Connector: Curved 3243">
            <a:extLst>
              <a:ext uri="{FF2B5EF4-FFF2-40B4-BE49-F238E27FC236}">
                <a16:creationId xmlns:a16="http://schemas.microsoft.com/office/drawing/2014/main" id="{105AB2A0-4499-98F6-AD32-B001D16B3557}"/>
              </a:ext>
            </a:extLst>
          </p:cNvPr>
          <p:cNvCxnSpPr>
            <a:cxnSpLocks/>
          </p:cNvCxnSpPr>
          <p:nvPr/>
        </p:nvCxnSpPr>
        <p:spPr>
          <a:xfrm flipH="1" flipV="1">
            <a:off x="9384723" y="7389283"/>
            <a:ext cx="4459614" cy="275887"/>
          </a:xfrm>
          <a:prstGeom prst="straightConnector1">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247" name="Connector: Curved 3246">
            <a:extLst>
              <a:ext uri="{FF2B5EF4-FFF2-40B4-BE49-F238E27FC236}">
                <a16:creationId xmlns:a16="http://schemas.microsoft.com/office/drawing/2014/main" id="{FA3B60A8-1491-657D-4891-6FA64E2DC013}"/>
              </a:ext>
            </a:extLst>
          </p:cNvPr>
          <p:cNvCxnSpPr>
            <a:cxnSpLocks/>
          </p:cNvCxnSpPr>
          <p:nvPr/>
        </p:nvCxnSpPr>
        <p:spPr>
          <a:xfrm flipV="1">
            <a:off x="9681423" y="7695225"/>
            <a:ext cx="4081435" cy="1254779"/>
          </a:xfrm>
          <a:prstGeom prst="curvedConnector3">
            <a:avLst/>
          </a:prstGeom>
          <a:ln w="2540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3252" name="Connector: Curved 3251">
            <a:extLst>
              <a:ext uri="{FF2B5EF4-FFF2-40B4-BE49-F238E27FC236}">
                <a16:creationId xmlns:a16="http://schemas.microsoft.com/office/drawing/2014/main" id="{DB5C3511-513B-E2E2-6411-7B6C56F08867}"/>
              </a:ext>
            </a:extLst>
          </p:cNvPr>
          <p:cNvCxnSpPr>
            <a:cxnSpLocks/>
          </p:cNvCxnSpPr>
          <p:nvPr/>
        </p:nvCxnSpPr>
        <p:spPr>
          <a:xfrm flipV="1">
            <a:off x="9681423" y="4063771"/>
            <a:ext cx="3767202" cy="4886233"/>
          </a:xfrm>
          <a:prstGeom prst="straightConnector1">
            <a:avLst/>
          </a:prstGeom>
          <a:ln w="2540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3255" name="Connector: Curved 3254">
            <a:extLst>
              <a:ext uri="{FF2B5EF4-FFF2-40B4-BE49-F238E27FC236}">
                <a16:creationId xmlns:a16="http://schemas.microsoft.com/office/drawing/2014/main" id="{7558E171-5427-9FB9-6A06-CB17997CB808}"/>
              </a:ext>
            </a:extLst>
          </p:cNvPr>
          <p:cNvCxnSpPr>
            <a:cxnSpLocks/>
          </p:cNvCxnSpPr>
          <p:nvPr/>
        </p:nvCxnSpPr>
        <p:spPr>
          <a:xfrm flipH="1" flipV="1">
            <a:off x="9779166" y="2678628"/>
            <a:ext cx="4006264" cy="4907628"/>
          </a:xfrm>
          <a:prstGeom prst="straightConnector1">
            <a:avLst/>
          </a:prstGeom>
          <a:ln w="25400">
            <a:solidFill>
              <a:srgbClr val="CCCC00"/>
            </a:solidFill>
            <a:prstDash val="dash"/>
          </a:ln>
        </p:spPr>
        <p:style>
          <a:lnRef idx="1">
            <a:schemeClr val="accent1"/>
          </a:lnRef>
          <a:fillRef idx="0">
            <a:schemeClr val="accent1"/>
          </a:fillRef>
          <a:effectRef idx="0">
            <a:schemeClr val="accent1"/>
          </a:effectRef>
          <a:fontRef idx="minor">
            <a:schemeClr val="tx1"/>
          </a:fontRef>
        </p:style>
      </p:cxnSp>
      <p:cxnSp>
        <p:nvCxnSpPr>
          <p:cNvPr id="3258" name="Connector: Curved 3257">
            <a:extLst>
              <a:ext uri="{FF2B5EF4-FFF2-40B4-BE49-F238E27FC236}">
                <a16:creationId xmlns:a16="http://schemas.microsoft.com/office/drawing/2014/main" id="{0486FCC8-F0D8-6ECE-CC35-82F02CC39408}"/>
              </a:ext>
            </a:extLst>
          </p:cNvPr>
          <p:cNvCxnSpPr>
            <a:cxnSpLocks/>
          </p:cNvCxnSpPr>
          <p:nvPr/>
        </p:nvCxnSpPr>
        <p:spPr>
          <a:xfrm rot="10800000">
            <a:off x="9813779" y="2704023"/>
            <a:ext cx="3634846" cy="1359748"/>
          </a:xfrm>
          <a:prstGeom prst="curvedConnector3">
            <a:avLst/>
          </a:prstGeom>
          <a:ln w="25400">
            <a:solidFill>
              <a:srgbClr val="CCCC00"/>
            </a:solidFill>
            <a:prstDash val="dash"/>
          </a:ln>
        </p:spPr>
        <p:style>
          <a:lnRef idx="1">
            <a:schemeClr val="accent1"/>
          </a:lnRef>
          <a:fillRef idx="0">
            <a:schemeClr val="accent1"/>
          </a:fillRef>
          <a:effectRef idx="0">
            <a:schemeClr val="accent1"/>
          </a:effectRef>
          <a:fontRef idx="minor">
            <a:schemeClr val="tx1"/>
          </a:fontRef>
        </p:style>
      </p:cxnSp>
      <p:cxnSp>
        <p:nvCxnSpPr>
          <p:cNvPr id="3270" name="Connector: Curved 3254">
            <a:extLst>
              <a:ext uri="{FF2B5EF4-FFF2-40B4-BE49-F238E27FC236}">
                <a16:creationId xmlns:a16="http://schemas.microsoft.com/office/drawing/2014/main" id="{FFFA72EF-B20B-4875-C58C-975A25EF0318}"/>
              </a:ext>
            </a:extLst>
          </p:cNvPr>
          <p:cNvCxnSpPr>
            <a:cxnSpLocks/>
            <a:stCxn id="45" idx="3"/>
          </p:cNvCxnSpPr>
          <p:nvPr/>
        </p:nvCxnSpPr>
        <p:spPr>
          <a:xfrm flipV="1">
            <a:off x="4426978" y="2729730"/>
            <a:ext cx="4207376" cy="4926272"/>
          </a:xfrm>
          <a:prstGeom prst="straightConnector1">
            <a:avLst/>
          </a:prstGeom>
          <a:ln w="25400">
            <a:solidFill>
              <a:srgbClr val="CCCC00"/>
            </a:solidFill>
            <a:prstDash val="dash"/>
          </a:ln>
        </p:spPr>
        <p:style>
          <a:lnRef idx="1">
            <a:schemeClr val="accent1"/>
          </a:lnRef>
          <a:fillRef idx="0">
            <a:schemeClr val="accent1"/>
          </a:fillRef>
          <a:effectRef idx="0">
            <a:schemeClr val="accent1"/>
          </a:effectRef>
          <a:fontRef idx="minor">
            <a:schemeClr val="tx1"/>
          </a:fontRef>
        </p:style>
      </p:cxnSp>
      <p:cxnSp>
        <p:nvCxnSpPr>
          <p:cNvPr id="3278" name="Connector: Curved 3254">
            <a:extLst>
              <a:ext uri="{FF2B5EF4-FFF2-40B4-BE49-F238E27FC236}">
                <a16:creationId xmlns:a16="http://schemas.microsoft.com/office/drawing/2014/main" id="{C471BAA8-1A5F-14C6-5CEA-F075DEB2C873}"/>
              </a:ext>
            </a:extLst>
          </p:cNvPr>
          <p:cNvCxnSpPr>
            <a:cxnSpLocks/>
            <a:stCxn id="3078" idx="3"/>
          </p:cNvCxnSpPr>
          <p:nvPr/>
        </p:nvCxnSpPr>
        <p:spPr>
          <a:xfrm flipV="1">
            <a:off x="4426978" y="2692878"/>
            <a:ext cx="4140738" cy="3025745"/>
          </a:xfrm>
          <a:prstGeom prst="straightConnector1">
            <a:avLst/>
          </a:prstGeom>
          <a:ln w="25400">
            <a:solidFill>
              <a:srgbClr val="CCCC00"/>
            </a:solidFill>
            <a:prstDash val="dash"/>
          </a:ln>
        </p:spPr>
        <p:style>
          <a:lnRef idx="1">
            <a:schemeClr val="accent1"/>
          </a:lnRef>
          <a:fillRef idx="0">
            <a:schemeClr val="accent1"/>
          </a:fillRef>
          <a:effectRef idx="0">
            <a:schemeClr val="accent1"/>
          </a:effectRef>
          <a:fontRef idx="minor">
            <a:schemeClr val="tx1"/>
          </a:fontRef>
        </p:style>
      </p:cxnSp>
      <p:pic>
        <p:nvPicPr>
          <p:cNvPr id="9" name="Picture 20" descr="Single Cloud Icon PNG &amp; SVG Design For T-Shirts">
            <a:extLst>
              <a:ext uri="{FF2B5EF4-FFF2-40B4-BE49-F238E27FC236}">
                <a16:creationId xmlns:a16="http://schemas.microsoft.com/office/drawing/2014/main" id="{BF4DE776-2F2F-0F99-3E50-C992042B7E29}"/>
              </a:ext>
            </a:extLst>
          </p:cNvPr>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a:off x="13257096" y="1650381"/>
            <a:ext cx="4032339" cy="4089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The Secret History of the Google Logo">
            <a:extLst>
              <a:ext uri="{FF2B5EF4-FFF2-40B4-BE49-F238E27FC236}">
                <a16:creationId xmlns:a16="http://schemas.microsoft.com/office/drawing/2014/main" id="{DCF71E73-F229-85EC-4969-D1471AB0DD52}"/>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474" b="90898" l="30611" r="69888">
                        <a14:foregroundMark x1="50561" y1="10474" x2="50561" y2="10474"/>
                        <a14:foregroundMark x1="32357" y1="48130" x2="32357" y2="48130"/>
                        <a14:foregroundMark x1="30611" y1="50249" x2="30611" y2="50249"/>
                        <a14:foregroundMark x1="69888" y1="48504" x2="69888" y2="48504"/>
                        <a14:foregroundMark x1="52868" y1="87406" x2="52868" y2="87406"/>
                        <a14:foregroundMark x1="51496" y1="90898" x2="51496" y2="90898"/>
                      </a14:backgroundRemoval>
                    </a14:imgEffect>
                  </a14:imgLayer>
                </a14:imgProps>
              </a:ext>
              <a:ext uri="{28A0092B-C50C-407E-A947-70E740481C1C}">
                <a14:useLocalDpi xmlns:a14="http://schemas.microsoft.com/office/drawing/2010/main" val="0"/>
              </a:ext>
            </a:extLst>
          </a:blip>
          <a:srcRect l="27980" t="3877" r="25899" b="5679"/>
          <a:stretch/>
        </p:blipFill>
        <p:spPr bwMode="auto">
          <a:xfrm>
            <a:off x="13635006" y="3732029"/>
            <a:ext cx="602058" cy="5903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Saas, Cloud Software Development - Saas Cloud - Free Transparent PNG  Clipart Images Download">
            <a:extLst>
              <a:ext uri="{FF2B5EF4-FFF2-40B4-BE49-F238E27FC236}">
                <a16:creationId xmlns:a16="http://schemas.microsoft.com/office/drawing/2014/main" id="{C8BEB62D-3376-0674-A8C0-C16EEE6A6FF8}"/>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011" b="94876" l="3929" r="98214">
                        <a14:foregroundMark x1="32976" y1="22261" x2="61667" y2="49823"/>
                        <a14:foregroundMark x1="45238" y1="20318" x2="59405" y2="47173"/>
                        <a14:foregroundMark x1="59405" y1="47173" x2="59524" y2="48587"/>
                        <a14:foregroundMark x1="18214" y1="42933" x2="43452" y2="50707"/>
                        <a14:foregroundMark x1="43452" y1="50707" x2="54881" y2="84099"/>
                        <a14:foregroundMark x1="54881" y1="84099" x2="25357" y2="77915"/>
                        <a14:foregroundMark x1="26190" y1="47350" x2="12262" y2="77385"/>
                        <a14:foregroundMark x1="12262" y1="77385" x2="12262" y2="78622"/>
                        <a14:foregroundMark x1="18214" y1="56007" x2="37500" y2="32509"/>
                        <a14:foregroundMark x1="37500" y1="32509" x2="43452" y2="64841"/>
                        <a14:foregroundMark x1="26190" y1="29152" x2="16190" y2="60247"/>
                        <a14:foregroundMark x1="16190" y1="60247" x2="15714" y2="64841"/>
                        <a14:foregroundMark x1="43929" y1="25972" x2="76786" y2="72968"/>
                        <a14:foregroundMark x1="76786" y1="72968" x2="98690" y2="78622"/>
                        <a14:foregroundMark x1="80595" y1="61131" x2="66190" y2="88516"/>
                        <a14:foregroundMark x1="66190" y1="88516" x2="43214" y2="75265"/>
                        <a14:foregroundMark x1="43214" y1="75265" x2="57143" y2="46113"/>
                        <a14:foregroundMark x1="57143" y1="46113" x2="80119" y2="61837"/>
                        <a14:foregroundMark x1="80119" y1="61837" x2="85714" y2="70495"/>
                        <a14:foregroundMark x1="90357" y1="61661" x2="83571" y2="52297"/>
                        <a14:foregroundMark x1="81071" y1="51590" x2="75952" y2="51590"/>
                        <a14:foregroundMark x1="64167" y1="41696" x2="57381" y2="32332"/>
                        <a14:foregroundMark x1="7619" y1="72261" x2="7619" y2="86749"/>
                        <a14:foregroundMark x1="36786" y1="10954" x2="45595" y2="10954"/>
                        <a14:foregroundMark x1="39286" y1="9187" x2="44405" y2="9187"/>
                        <a14:foregroundMark x1="3929" y1="74735" x2="3929" y2="79859"/>
                        <a14:foregroundMark x1="27857" y1="94876" x2="56548" y2="87986"/>
                      </a14:backgroundRemoval>
                    </a14:imgEffect>
                  </a14:imgLayer>
                </a14:imgProps>
              </a:ext>
              <a:ext uri="{28A0092B-C50C-407E-A947-70E740481C1C}">
                <a14:useLocalDpi xmlns:a14="http://schemas.microsoft.com/office/drawing/2010/main" val="0"/>
              </a:ext>
            </a:extLst>
          </a:blip>
          <a:srcRect/>
          <a:stretch>
            <a:fillRect/>
          </a:stretch>
        </p:blipFill>
        <p:spPr bwMode="auto">
          <a:xfrm>
            <a:off x="14250207" y="2714209"/>
            <a:ext cx="955979" cy="6441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AWS Icon SVG Vector &amp; PNG Free Download | UXWing">
            <a:extLst>
              <a:ext uri="{FF2B5EF4-FFF2-40B4-BE49-F238E27FC236}">
                <a16:creationId xmlns:a16="http://schemas.microsoft.com/office/drawing/2014/main" id="{A61909F9-12C5-6684-9FCF-C2865FF91590}"/>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15201804" y="3220097"/>
            <a:ext cx="767859" cy="7678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Azure Wordmark Icon Vector – SVG, EPS, PNG Free Download">
            <a:extLst>
              <a:ext uri="{FF2B5EF4-FFF2-40B4-BE49-F238E27FC236}">
                <a16:creationId xmlns:a16="http://schemas.microsoft.com/office/drawing/2014/main" id="{29DC74E2-5886-E722-240E-FA10958C027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682726" y="3465098"/>
            <a:ext cx="1080674" cy="10806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I - Free technology icons">
            <a:extLst>
              <a:ext uri="{FF2B5EF4-FFF2-40B4-BE49-F238E27FC236}">
                <a16:creationId xmlns:a16="http://schemas.microsoft.com/office/drawing/2014/main" id="{64B2EEB1-EBB2-6385-5628-82088381C781}"/>
              </a:ext>
            </a:extLst>
          </p:cNvPr>
          <p:cNvPicPr>
            <a:picLocks noChangeAspect="1" noChangeArrowheads="1"/>
          </p:cNvPicPr>
          <p:nvPr/>
        </p:nvPicPr>
        <p:blipFill>
          <a:blip r:embed="rId18">
            <a:lum bright="70000" contrast="-70000"/>
            <a:extLst>
              <a:ext uri="{28A0092B-C50C-407E-A947-70E740481C1C}">
                <a14:useLocalDpi xmlns:a14="http://schemas.microsoft.com/office/drawing/2010/main" val="0"/>
              </a:ext>
            </a:extLst>
          </a:blip>
          <a:srcRect/>
          <a:stretch>
            <a:fillRect/>
          </a:stretch>
        </p:blipFill>
        <p:spPr bwMode="auto">
          <a:xfrm>
            <a:off x="14314697" y="3438005"/>
            <a:ext cx="767859" cy="76785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0559418-AE2F-4630-1A9F-5BEA3AE5F08C}"/>
              </a:ext>
            </a:extLst>
          </p:cNvPr>
          <p:cNvSpPr txBox="1"/>
          <p:nvPr/>
        </p:nvSpPr>
        <p:spPr>
          <a:xfrm>
            <a:off x="13400354" y="4325349"/>
            <a:ext cx="3738024" cy="400110"/>
          </a:xfrm>
          <a:prstGeom prst="rect">
            <a:avLst/>
          </a:prstGeom>
          <a:noFill/>
        </p:spPr>
        <p:txBody>
          <a:bodyPr wrap="square" rtlCol="0">
            <a:spAutoFit/>
          </a:bodyPr>
          <a:lstStyle/>
          <a:p>
            <a:pPr algn="ctr"/>
            <a:r>
              <a:rPr lang="en-US" sz="2000" b="1">
                <a:solidFill>
                  <a:schemeClr val="bg1"/>
                </a:solidFill>
                <a:latin typeface="Montserrat" panose="00000500000000000000" pitchFamily="2" charset="0"/>
              </a:rPr>
              <a:t>Cloud and AI Platforms</a:t>
            </a:r>
          </a:p>
        </p:txBody>
      </p:sp>
      <p:pic>
        <p:nvPicPr>
          <p:cNvPr id="17" name="Graphic 16" descr="Server outline">
            <a:extLst>
              <a:ext uri="{FF2B5EF4-FFF2-40B4-BE49-F238E27FC236}">
                <a16:creationId xmlns:a16="http://schemas.microsoft.com/office/drawing/2014/main" id="{D3C5E293-6658-266F-0ED8-7A9DAFABD0F5}"/>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14339928" y="6968716"/>
            <a:ext cx="1143401" cy="1143401"/>
          </a:xfrm>
          <a:prstGeom prst="rect">
            <a:avLst/>
          </a:prstGeom>
        </p:spPr>
      </p:pic>
      <p:pic>
        <p:nvPicPr>
          <p:cNvPr id="19" name="Graphic 18" descr="Server with solid fill">
            <a:extLst>
              <a:ext uri="{FF2B5EF4-FFF2-40B4-BE49-F238E27FC236}">
                <a16:creationId xmlns:a16="http://schemas.microsoft.com/office/drawing/2014/main" id="{C6D9A350-6387-6685-E796-4A975EB825AE}"/>
              </a:ext>
            </a:extLst>
          </p:cNvPr>
          <p:cNvPicPr>
            <a:picLocks noChangeAspect="1"/>
          </p:cNvPicPr>
          <p:nvPr/>
        </p:nvPicPr>
        <p:blipFill>
          <a:blip>
            <a:extLst>
              <a:ext uri="{96DAC541-7B7A-43D3-8B79-37D633B846F1}">
                <asvg:svgBlip xmlns:asvg="http://schemas.microsoft.com/office/drawing/2016/SVG/main" r:embed="rId20"/>
              </a:ext>
            </a:extLst>
          </a:blip>
          <a:stretch>
            <a:fillRect/>
          </a:stretch>
        </p:blipFill>
        <p:spPr>
          <a:xfrm>
            <a:off x="15329427" y="6968716"/>
            <a:ext cx="1143401" cy="1143401"/>
          </a:xfrm>
          <a:prstGeom prst="rect">
            <a:avLst/>
          </a:prstGeom>
        </p:spPr>
      </p:pic>
      <p:sp>
        <p:nvSpPr>
          <p:cNvPr id="21" name="TextBox 20">
            <a:extLst>
              <a:ext uri="{FF2B5EF4-FFF2-40B4-BE49-F238E27FC236}">
                <a16:creationId xmlns:a16="http://schemas.microsoft.com/office/drawing/2014/main" id="{DBDDEB4F-F6DF-D3B3-F139-1704E86989D6}"/>
              </a:ext>
            </a:extLst>
          </p:cNvPr>
          <p:cNvSpPr txBox="1"/>
          <p:nvPr/>
        </p:nvSpPr>
        <p:spPr>
          <a:xfrm>
            <a:off x="13501360" y="8110112"/>
            <a:ext cx="3738024" cy="400110"/>
          </a:xfrm>
          <a:prstGeom prst="rect">
            <a:avLst/>
          </a:prstGeom>
          <a:noFill/>
        </p:spPr>
        <p:txBody>
          <a:bodyPr wrap="square" rtlCol="0">
            <a:spAutoFit/>
          </a:bodyPr>
          <a:lstStyle/>
          <a:p>
            <a:pPr algn="ctr"/>
            <a:r>
              <a:rPr lang="en-US" sz="2000" b="1">
                <a:solidFill>
                  <a:schemeClr val="bg1"/>
                </a:solidFill>
                <a:latin typeface="Montserrat" panose="00000500000000000000" pitchFamily="2" charset="0"/>
              </a:rPr>
              <a:t>Data Centers</a:t>
            </a:r>
          </a:p>
        </p:txBody>
      </p:sp>
      <p:pic>
        <p:nvPicPr>
          <p:cNvPr id="22" name="Picture 20" descr="Single Cloud Icon PNG &amp; SVG Design For T-Shirts">
            <a:extLst>
              <a:ext uri="{FF2B5EF4-FFF2-40B4-BE49-F238E27FC236}">
                <a16:creationId xmlns:a16="http://schemas.microsoft.com/office/drawing/2014/main" id="{FCDA2FAA-B4C4-3896-B9D9-578D0B62BA1A}"/>
              </a:ext>
            </a:extLst>
          </p:cNvPr>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a:off x="13547654" y="5442961"/>
            <a:ext cx="4032339" cy="4089400"/>
          </a:xfrm>
          <a:prstGeom prst="rect">
            <a:avLst/>
          </a:prstGeom>
          <a:noFill/>
          <a:extLst>
            <a:ext uri="{909E8E84-426E-40DD-AFC4-6F175D3DCCD1}">
              <a14:hiddenFill xmlns:a14="http://schemas.microsoft.com/office/drawing/2010/main">
                <a:solidFill>
                  <a:srgbClr val="FFFFFF"/>
                </a:solidFill>
              </a14:hiddenFill>
            </a:ext>
          </a:extLst>
        </p:spPr>
      </p:pic>
      <p:pic>
        <p:nvPicPr>
          <p:cNvPr id="24" name="Graphic 23" descr="Cloud outline">
            <a:extLst>
              <a:ext uri="{FF2B5EF4-FFF2-40B4-BE49-F238E27FC236}">
                <a16:creationId xmlns:a16="http://schemas.microsoft.com/office/drawing/2014/main" id="{FCD010E3-B6A7-C70C-5249-8FFCD30053D2}"/>
              </a:ext>
            </a:extLst>
          </p:cNvPr>
          <p:cNvPicPr>
            <a:picLocks noChangeAspect="1"/>
          </p:cNvPicPr>
          <p:nvPr/>
        </p:nvPicPr>
        <p:blipFill>
          <a:blip>
            <a:extLst>
              <a:ext uri="{96DAC541-7B7A-43D3-8B79-37D633B846F1}">
                <asvg:svgBlip xmlns:asvg="http://schemas.microsoft.com/office/drawing/2016/SVG/main" r:embed="rId9"/>
              </a:ext>
            </a:extLst>
          </a:blip>
          <a:srcRect t="19338" b="20980"/>
          <a:stretch>
            <a:fillRect/>
          </a:stretch>
        </p:blipFill>
        <p:spPr>
          <a:xfrm>
            <a:off x="8017839" y="8538560"/>
            <a:ext cx="2306075" cy="1376305"/>
          </a:xfrm>
          <a:prstGeom prst="rect">
            <a:avLst/>
          </a:prstGeom>
        </p:spPr>
      </p:pic>
      <p:pic>
        <p:nvPicPr>
          <p:cNvPr id="3153" name="Graphic 3152" descr="Cell Tower with solid fill">
            <a:extLst>
              <a:ext uri="{FF2B5EF4-FFF2-40B4-BE49-F238E27FC236}">
                <a16:creationId xmlns:a16="http://schemas.microsoft.com/office/drawing/2014/main" id="{092F0B75-7C3E-2859-BEB4-65FE5147C7D7}"/>
              </a:ext>
            </a:extLst>
          </p:cNvPr>
          <p:cNvPicPr>
            <a:picLocks noChangeAspect="1"/>
          </p:cNvPicPr>
          <p:nvPr/>
        </p:nvPicPr>
        <p:blipFill>
          <a:blip>
            <a:extLst>
              <a:ext uri="{96DAC541-7B7A-43D3-8B79-37D633B846F1}">
                <asvg:svgBlip xmlns:asvg="http://schemas.microsoft.com/office/drawing/2016/SVG/main" r:embed="rId21"/>
              </a:ext>
            </a:extLst>
          </a:blip>
          <a:stretch>
            <a:fillRect/>
          </a:stretch>
        </p:blipFill>
        <p:spPr>
          <a:xfrm>
            <a:off x="8380810" y="6435398"/>
            <a:ext cx="1537614" cy="1537614"/>
          </a:xfrm>
          <a:prstGeom prst="rect">
            <a:avLst/>
          </a:prstGeom>
        </p:spPr>
      </p:pic>
      <p:sp>
        <p:nvSpPr>
          <p:cNvPr id="26" name="TextBox 12">
            <a:extLst>
              <a:ext uri="{FF2B5EF4-FFF2-40B4-BE49-F238E27FC236}">
                <a16:creationId xmlns:a16="http://schemas.microsoft.com/office/drawing/2014/main" id="{A92E6940-A28C-5A7F-C512-1FA59810BB5E}"/>
              </a:ext>
            </a:extLst>
          </p:cNvPr>
          <p:cNvSpPr txBox="1"/>
          <p:nvPr/>
        </p:nvSpPr>
        <p:spPr>
          <a:xfrm>
            <a:off x="1037844" y="477768"/>
            <a:ext cx="15434984" cy="1729384"/>
          </a:xfrm>
          <a:prstGeom prst="rect">
            <a:avLst/>
          </a:prstGeom>
        </p:spPr>
        <p:txBody>
          <a:bodyPr lIns="0" tIns="0" rIns="0" bIns="0" rtlCol="0" anchor="t">
            <a:spAutoFit/>
          </a:bodyPr>
          <a:lstStyle/>
          <a:p>
            <a:pPr algn="l">
              <a:lnSpc>
                <a:spcPts val="7000"/>
              </a:lnSpc>
            </a:pPr>
            <a:r>
              <a:rPr lang="en-US" sz="5000" b="1">
                <a:solidFill>
                  <a:srgbClr val="FFFFFF"/>
                </a:solidFill>
                <a:latin typeface="Montserrat Semi-Bold"/>
                <a:ea typeface="Montserrat Semi-Bold"/>
                <a:cs typeface="Montserrat Semi-Bold"/>
                <a:sym typeface="Montserrat Semi-Bold"/>
              </a:rPr>
              <a:t>Satellite in Modern Enterprise Network Architecture</a:t>
            </a:r>
          </a:p>
        </p:txBody>
      </p:sp>
    </p:spTree>
    <p:extLst>
      <p:ext uri="{BB962C8B-B14F-4D97-AF65-F5344CB8AC3E}">
        <p14:creationId xmlns:p14="http://schemas.microsoft.com/office/powerpoint/2010/main" val="3244843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1F305B">
                <a:alpha val="100000"/>
              </a:srgbClr>
            </a:gs>
          </a:gsLst>
          <a:lin ang="5400000"/>
        </a:gradFill>
        <a:effectLst/>
      </p:bgPr>
    </p:bg>
    <p:spTree>
      <p:nvGrpSpPr>
        <p:cNvPr id="1" name="">
          <a:extLst>
            <a:ext uri="{FF2B5EF4-FFF2-40B4-BE49-F238E27FC236}">
              <a16:creationId xmlns:a16="http://schemas.microsoft.com/office/drawing/2014/main" id="{0B491C6B-1E32-1165-867E-C1E1815D0B44}"/>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0AF46236-F9EE-48FC-D711-557C4F31EF2D}"/>
              </a:ext>
            </a:extLst>
          </p:cNvPr>
          <p:cNvSpPr txBox="1"/>
          <p:nvPr/>
        </p:nvSpPr>
        <p:spPr>
          <a:xfrm>
            <a:off x="2333728" y="875894"/>
            <a:ext cx="12933255" cy="1729384"/>
          </a:xfrm>
          <a:prstGeom prst="rect">
            <a:avLst/>
          </a:prstGeom>
        </p:spPr>
        <p:txBody>
          <a:bodyPr lIns="0" tIns="0" rIns="0" bIns="0" rtlCol="0" anchor="t">
            <a:spAutoFit/>
          </a:bodyPr>
          <a:lstStyle/>
          <a:p>
            <a:pPr algn="ctr">
              <a:lnSpc>
                <a:spcPts val="7000"/>
              </a:lnSpc>
            </a:pPr>
            <a:r>
              <a:rPr lang="en-US" sz="5000" b="1">
                <a:solidFill>
                  <a:srgbClr val="FFFFFF"/>
                </a:solidFill>
                <a:latin typeface="Montserrat Semi-Bold"/>
                <a:ea typeface="Montserrat Semi-Bold"/>
                <a:cs typeface="Montserrat Semi-Bold"/>
                <a:sym typeface="Montserrat Semi-Bold"/>
              </a:rPr>
              <a:t>Where Satellite is Enabling Modern Enterprise Operations</a:t>
            </a:r>
          </a:p>
        </p:txBody>
      </p:sp>
      <p:sp>
        <p:nvSpPr>
          <p:cNvPr id="14" name="AutoShape 14">
            <a:extLst>
              <a:ext uri="{FF2B5EF4-FFF2-40B4-BE49-F238E27FC236}">
                <a16:creationId xmlns:a16="http://schemas.microsoft.com/office/drawing/2014/main" id="{A6FCBC77-37F3-BF5C-16FE-CE885D419AE1}"/>
              </a:ext>
            </a:extLst>
          </p:cNvPr>
          <p:cNvSpPr/>
          <p:nvPr/>
        </p:nvSpPr>
        <p:spPr>
          <a:xfrm flipV="1">
            <a:off x="-368071" y="9334500"/>
            <a:ext cx="18920685" cy="0"/>
          </a:xfrm>
          <a:prstGeom prst="line">
            <a:avLst/>
          </a:prstGeom>
          <a:ln w="9525" cap="flat">
            <a:solidFill>
              <a:srgbClr val="FFFFFF"/>
            </a:solidFill>
            <a:prstDash val="solid"/>
            <a:headEnd type="none" w="sm" len="sm"/>
            <a:tailEnd type="none" w="sm" len="sm"/>
          </a:ln>
        </p:spPr>
        <p:txBody>
          <a:bodyPr/>
          <a:lstStyle/>
          <a:p>
            <a:endParaRPr lang="en-US"/>
          </a:p>
        </p:txBody>
      </p:sp>
      <p:grpSp>
        <p:nvGrpSpPr>
          <p:cNvPr id="15" name="Group 15">
            <a:extLst>
              <a:ext uri="{FF2B5EF4-FFF2-40B4-BE49-F238E27FC236}">
                <a16:creationId xmlns:a16="http://schemas.microsoft.com/office/drawing/2014/main" id="{679B601E-5E5E-B94C-EA21-F7BB9150B880}"/>
              </a:ext>
            </a:extLst>
          </p:cNvPr>
          <p:cNvGrpSpPr/>
          <p:nvPr/>
        </p:nvGrpSpPr>
        <p:grpSpPr>
          <a:xfrm rot="-10800000" flipV="1">
            <a:off x="9786796" y="9305011"/>
            <a:ext cx="8501204" cy="45719"/>
            <a:chOff x="0" y="0"/>
            <a:chExt cx="3683480" cy="12543"/>
          </a:xfrm>
        </p:grpSpPr>
        <p:sp>
          <p:nvSpPr>
            <p:cNvPr id="16" name="Freeform 16">
              <a:extLst>
                <a:ext uri="{FF2B5EF4-FFF2-40B4-BE49-F238E27FC236}">
                  <a16:creationId xmlns:a16="http://schemas.microsoft.com/office/drawing/2014/main" id="{09034B4B-90E9-9D73-6436-DAB6BBF99BEB}"/>
                </a:ext>
              </a:extLst>
            </p:cNvPr>
            <p:cNvSpPr/>
            <p:nvPr/>
          </p:nvSpPr>
          <p:spPr>
            <a:xfrm>
              <a:off x="0" y="0"/>
              <a:ext cx="3683481" cy="12543"/>
            </a:xfrm>
            <a:custGeom>
              <a:avLst/>
              <a:gdLst/>
              <a:ahLst/>
              <a:cxnLst/>
              <a:rect l="l" t="t" r="r" b="b"/>
              <a:pathLst>
                <a:path w="3683481" h="12543">
                  <a:moveTo>
                    <a:pt x="6272" y="0"/>
                  </a:moveTo>
                  <a:lnTo>
                    <a:pt x="3677209" y="0"/>
                  </a:lnTo>
                  <a:cubicBezTo>
                    <a:pt x="3678872" y="0"/>
                    <a:pt x="3680468" y="661"/>
                    <a:pt x="3681644" y="1837"/>
                  </a:cubicBezTo>
                  <a:cubicBezTo>
                    <a:pt x="3682820" y="3013"/>
                    <a:pt x="3683481" y="4608"/>
                    <a:pt x="3683481" y="6272"/>
                  </a:cubicBezTo>
                  <a:lnTo>
                    <a:pt x="3683481" y="6272"/>
                  </a:lnTo>
                  <a:cubicBezTo>
                    <a:pt x="3683481" y="7935"/>
                    <a:pt x="3682820" y="9530"/>
                    <a:pt x="3681644" y="10706"/>
                  </a:cubicBezTo>
                  <a:cubicBezTo>
                    <a:pt x="3680468" y="11882"/>
                    <a:pt x="3678872" y="12543"/>
                    <a:pt x="3677209" y="12543"/>
                  </a:cubicBezTo>
                  <a:lnTo>
                    <a:pt x="6272" y="12543"/>
                  </a:lnTo>
                  <a:cubicBezTo>
                    <a:pt x="4608" y="12543"/>
                    <a:pt x="3013" y="11882"/>
                    <a:pt x="1837" y="10706"/>
                  </a:cubicBezTo>
                  <a:cubicBezTo>
                    <a:pt x="661" y="9530"/>
                    <a:pt x="0" y="7935"/>
                    <a:pt x="0" y="6272"/>
                  </a:cubicBezTo>
                  <a:lnTo>
                    <a:pt x="0" y="6272"/>
                  </a:lnTo>
                  <a:cubicBezTo>
                    <a:pt x="0" y="4608"/>
                    <a:pt x="661" y="3013"/>
                    <a:pt x="1837" y="1837"/>
                  </a:cubicBezTo>
                  <a:cubicBezTo>
                    <a:pt x="3013" y="661"/>
                    <a:pt x="4608" y="0"/>
                    <a:pt x="6272" y="0"/>
                  </a:cubicBezTo>
                  <a:close/>
                </a:path>
              </a:pathLst>
            </a:custGeom>
            <a:solidFill>
              <a:srgbClr val="FFFFFF"/>
            </a:solidFill>
          </p:spPr>
          <p:txBody>
            <a:bodyPr/>
            <a:lstStyle/>
            <a:p>
              <a:endParaRPr lang="en-US"/>
            </a:p>
          </p:txBody>
        </p:sp>
        <p:sp>
          <p:nvSpPr>
            <p:cNvPr id="17" name="TextBox 17">
              <a:extLst>
                <a:ext uri="{FF2B5EF4-FFF2-40B4-BE49-F238E27FC236}">
                  <a16:creationId xmlns:a16="http://schemas.microsoft.com/office/drawing/2014/main" id="{29E0638E-D6E3-E37F-5655-841DF94A9BFD}"/>
                </a:ext>
              </a:extLst>
            </p:cNvPr>
            <p:cNvSpPr txBox="1"/>
            <p:nvPr/>
          </p:nvSpPr>
          <p:spPr>
            <a:xfrm>
              <a:off x="0" y="-57150"/>
              <a:ext cx="3683480" cy="69693"/>
            </a:xfrm>
            <a:prstGeom prst="rect">
              <a:avLst/>
            </a:prstGeom>
          </p:spPr>
          <p:txBody>
            <a:bodyPr lIns="50800" tIns="50800" rIns="50800" bIns="50800" rtlCol="0" anchor="ctr"/>
            <a:lstStyle/>
            <a:p>
              <a:pPr algn="ctr">
                <a:lnSpc>
                  <a:spcPts val="3610"/>
                </a:lnSpc>
              </a:pPr>
              <a:endParaRPr/>
            </a:p>
          </p:txBody>
        </p:sp>
      </p:grpSp>
      <p:grpSp>
        <p:nvGrpSpPr>
          <p:cNvPr id="18" name="Group 18">
            <a:extLst>
              <a:ext uri="{FF2B5EF4-FFF2-40B4-BE49-F238E27FC236}">
                <a16:creationId xmlns:a16="http://schemas.microsoft.com/office/drawing/2014/main" id="{F49F5D64-07B5-3635-ACEA-A1AC5E9C0AF0}"/>
              </a:ext>
            </a:extLst>
          </p:cNvPr>
          <p:cNvGrpSpPr/>
          <p:nvPr/>
        </p:nvGrpSpPr>
        <p:grpSpPr>
          <a:xfrm>
            <a:off x="9692510" y="9238265"/>
            <a:ext cx="188568" cy="188568"/>
            <a:chOff x="0" y="0"/>
            <a:chExt cx="812800" cy="812800"/>
          </a:xfrm>
        </p:grpSpPr>
        <p:sp>
          <p:nvSpPr>
            <p:cNvPr id="19" name="Freeform 19">
              <a:extLst>
                <a:ext uri="{FF2B5EF4-FFF2-40B4-BE49-F238E27FC236}">
                  <a16:creationId xmlns:a16="http://schemas.microsoft.com/office/drawing/2014/main" id="{A7F9EC4E-8FE7-950D-099F-691362EB5BF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0" name="TextBox 20">
              <a:extLst>
                <a:ext uri="{FF2B5EF4-FFF2-40B4-BE49-F238E27FC236}">
                  <a16:creationId xmlns:a16="http://schemas.microsoft.com/office/drawing/2014/main" id="{A5E7FDB8-3BC8-76E0-1884-99C715F8835B}"/>
                </a:ext>
              </a:extLst>
            </p:cNvPr>
            <p:cNvSpPr txBox="1"/>
            <p:nvPr/>
          </p:nvSpPr>
          <p:spPr>
            <a:xfrm>
              <a:off x="76200" y="19050"/>
              <a:ext cx="660400" cy="717550"/>
            </a:xfrm>
            <a:prstGeom prst="rect">
              <a:avLst/>
            </a:prstGeom>
          </p:spPr>
          <p:txBody>
            <a:bodyPr lIns="50800" tIns="50800" rIns="50800" bIns="50800" rtlCol="0" anchor="ctr"/>
            <a:lstStyle/>
            <a:p>
              <a:pPr algn="ctr">
                <a:lnSpc>
                  <a:spcPts val="3610"/>
                </a:lnSpc>
              </a:pPr>
              <a:endParaRPr/>
            </a:p>
          </p:txBody>
        </p:sp>
      </p:grpSp>
      <p:grpSp>
        <p:nvGrpSpPr>
          <p:cNvPr id="21" name="Group 21">
            <a:extLst>
              <a:ext uri="{FF2B5EF4-FFF2-40B4-BE49-F238E27FC236}">
                <a16:creationId xmlns:a16="http://schemas.microsoft.com/office/drawing/2014/main" id="{061DC3CC-DD11-E8F5-8DD4-E43D937437BF}"/>
              </a:ext>
            </a:extLst>
          </p:cNvPr>
          <p:cNvGrpSpPr/>
          <p:nvPr/>
        </p:nvGrpSpPr>
        <p:grpSpPr>
          <a:xfrm>
            <a:off x="14275267" y="9240216"/>
            <a:ext cx="188568" cy="188568"/>
            <a:chOff x="0" y="0"/>
            <a:chExt cx="812800" cy="812800"/>
          </a:xfrm>
        </p:grpSpPr>
        <p:sp>
          <p:nvSpPr>
            <p:cNvPr id="22" name="Freeform 22">
              <a:extLst>
                <a:ext uri="{FF2B5EF4-FFF2-40B4-BE49-F238E27FC236}">
                  <a16:creationId xmlns:a16="http://schemas.microsoft.com/office/drawing/2014/main" id="{63662ADA-C67C-1EE5-8A96-2422B9A5862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3" name="TextBox 23">
              <a:extLst>
                <a:ext uri="{FF2B5EF4-FFF2-40B4-BE49-F238E27FC236}">
                  <a16:creationId xmlns:a16="http://schemas.microsoft.com/office/drawing/2014/main" id="{BFFDFA29-7E08-0BFD-40E2-70341AE582C0}"/>
                </a:ext>
              </a:extLst>
            </p:cNvPr>
            <p:cNvSpPr txBox="1"/>
            <p:nvPr/>
          </p:nvSpPr>
          <p:spPr>
            <a:xfrm>
              <a:off x="76200" y="19050"/>
              <a:ext cx="660400" cy="717550"/>
            </a:xfrm>
            <a:prstGeom prst="rect">
              <a:avLst/>
            </a:prstGeom>
          </p:spPr>
          <p:txBody>
            <a:bodyPr lIns="50800" tIns="50800" rIns="50800" bIns="50800" rtlCol="0" anchor="ctr"/>
            <a:lstStyle/>
            <a:p>
              <a:pPr algn="ctr">
                <a:lnSpc>
                  <a:spcPts val="3610"/>
                </a:lnSpc>
              </a:pPr>
              <a:endParaRPr/>
            </a:p>
          </p:txBody>
        </p:sp>
      </p:grpSp>
      <p:sp>
        <p:nvSpPr>
          <p:cNvPr id="6" name="TextBox 6">
            <a:extLst>
              <a:ext uri="{FF2B5EF4-FFF2-40B4-BE49-F238E27FC236}">
                <a16:creationId xmlns:a16="http://schemas.microsoft.com/office/drawing/2014/main" id="{5027F956-077E-7C35-5D63-17799A25996B}"/>
              </a:ext>
            </a:extLst>
          </p:cNvPr>
          <p:cNvSpPr txBox="1"/>
          <p:nvPr/>
        </p:nvSpPr>
        <p:spPr>
          <a:xfrm>
            <a:off x="1028698" y="6017849"/>
            <a:ext cx="4321479" cy="670823"/>
          </a:xfrm>
          <a:prstGeom prst="rect">
            <a:avLst/>
          </a:prstGeom>
        </p:spPr>
        <p:txBody>
          <a:bodyPr lIns="0" tIns="0" rIns="0" bIns="0" rtlCol="0" anchor="t">
            <a:spAutoFit/>
          </a:bodyPr>
          <a:lstStyle/>
          <a:p>
            <a:pPr algn="ctr">
              <a:lnSpc>
                <a:spcPts val="5599"/>
              </a:lnSpc>
              <a:spcBef>
                <a:spcPct val="0"/>
              </a:spcBef>
            </a:pPr>
            <a:r>
              <a:rPr lang="en-US" sz="3999" b="1">
                <a:solidFill>
                  <a:srgbClr val="FFFFFF"/>
                </a:solidFill>
                <a:effectLst>
                  <a:outerShdw blurRad="50800" dist="38100" dir="3600000" algn="tl" rotWithShape="0">
                    <a:srgbClr val="0093D0">
                      <a:alpha val="65000"/>
                    </a:srgbClr>
                  </a:outerShdw>
                </a:effectLst>
                <a:latin typeface="Century Gothic Paneuropean Bold"/>
                <a:cs typeface="Century Gothic Paneuropean Bold"/>
                <a:sym typeface="Century Gothic Paneuropean Bold"/>
              </a:rPr>
              <a:t>Logistics</a:t>
            </a:r>
          </a:p>
        </p:txBody>
      </p:sp>
      <p:sp>
        <p:nvSpPr>
          <p:cNvPr id="7" name="TextBox 7">
            <a:extLst>
              <a:ext uri="{FF2B5EF4-FFF2-40B4-BE49-F238E27FC236}">
                <a16:creationId xmlns:a16="http://schemas.microsoft.com/office/drawing/2014/main" id="{65496119-209B-5A83-A12C-D4506DF90220}"/>
              </a:ext>
            </a:extLst>
          </p:cNvPr>
          <p:cNvSpPr txBox="1"/>
          <p:nvPr/>
        </p:nvSpPr>
        <p:spPr>
          <a:xfrm>
            <a:off x="1028699" y="7195039"/>
            <a:ext cx="4321479" cy="1313693"/>
          </a:xfrm>
          <a:prstGeom prst="rect">
            <a:avLst/>
          </a:prstGeom>
        </p:spPr>
        <p:txBody>
          <a:bodyPr lIns="0" tIns="0" rIns="0" bIns="0" rtlCol="0" anchor="t">
            <a:spAutoFit/>
          </a:bodyPr>
          <a:lstStyle/>
          <a:p>
            <a:pPr marL="800100" lvl="1" indent="-342900">
              <a:lnSpc>
                <a:spcPts val="2620"/>
              </a:lnSpc>
              <a:buFont typeface="Wingdings" panose="05000000000000000000" pitchFamily="2" charset="2"/>
              <a:buChar char="§"/>
            </a:pPr>
            <a:r>
              <a:rPr lang="en-US" sz="2000">
                <a:solidFill>
                  <a:srgbClr val="FFFFFF"/>
                </a:solidFill>
                <a:latin typeface="Montserrat"/>
                <a:ea typeface="Montserrat"/>
                <a:cs typeface="Montserrat"/>
                <a:sym typeface="Montserrat"/>
              </a:rPr>
              <a:t>Lack reliable terrestrial infrastructure</a:t>
            </a:r>
          </a:p>
          <a:p>
            <a:pPr marL="800100" lvl="1" indent="-342900">
              <a:lnSpc>
                <a:spcPts val="2620"/>
              </a:lnSpc>
              <a:buFont typeface="Wingdings" panose="05000000000000000000" pitchFamily="2" charset="2"/>
              <a:buChar char="§"/>
            </a:pPr>
            <a:r>
              <a:rPr lang="en-US" sz="2000">
                <a:solidFill>
                  <a:srgbClr val="FFFFFF"/>
                </a:solidFill>
                <a:latin typeface="Montserrat"/>
                <a:ea typeface="Montserrat"/>
                <a:cs typeface="Montserrat"/>
                <a:sym typeface="Montserrat"/>
              </a:rPr>
              <a:t>Require real-time shipment visibility</a:t>
            </a:r>
          </a:p>
        </p:txBody>
      </p:sp>
      <p:sp>
        <p:nvSpPr>
          <p:cNvPr id="31" name="Freeform 15">
            <a:extLst>
              <a:ext uri="{FF2B5EF4-FFF2-40B4-BE49-F238E27FC236}">
                <a16:creationId xmlns:a16="http://schemas.microsoft.com/office/drawing/2014/main" id="{8C59249D-D166-4997-5990-166636BB7F87}"/>
              </a:ext>
            </a:extLst>
          </p:cNvPr>
          <p:cNvSpPr/>
          <p:nvPr/>
        </p:nvSpPr>
        <p:spPr>
          <a:xfrm>
            <a:off x="1913344" y="3071817"/>
            <a:ext cx="2552185" cy="251658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dpi="0" rotWithShape="1">
            <a:blip r:embed="rId3">
              <a:extLst>
                <a:ext uri="{28A0092B-C50C-407E-A947-70E740481C1C}">
                  <a14:useLocalDpi xmlns:a14="http://schemas.microsoft.com/office/drawing/2010/main" val="0"/>
                </a:ext>
              </a:extLst>
            </a:blip>
            <a:srcRect/>
            <a:stretch>
              <a:fillRect/>
            </a:stretch>
          </a:blipFill>
        </p:spPr>
        <p:txBody>
          <a:bodyPr/>
          <a:lstStyle/>
          <a:p>
            <a:endParaRPr lang="en-US"/>
          </a:p>
        </p:txBody>
      </p:sp>
      <p:sp>
        <p:nvSpPr>
          <p:cNvPr id="12" name="TextBox 12">
            <a:extLst>
              <a:ext uri="{FF2B5EF4-FFF2-40B4-BE49-F238E27FC236}">
                <a16:creationId xmlns:a16="http://schemas.microsoft.com/office/drawing/2014/main" id="{A4E5B224-9163-EA75-6CF0-4C234AE9E55C}"/>
              </a:ext>
            </a:extLst>
          </p:cNvPr>
          <p:cNvSpPr txBox="1"/>
          <p:nvPr/>
        </p:nvSpPr>
        <p:spPr>
          <a:xfrm>
            <a:off x="6983260" y="6017849"/>
            <a:ext cx="4321479" cy="670825"/>
          </a:xfrm>
          <a:prstGeom prst="rect">
            <a:avLst/>
          </a:prstGeom>
        </p:spPr>
        <p:txBody>
          <a:bodyPr lIns="0" tIns="0" rIns="0" bIns="0" rtlCol="0" anchor="t">
            <a:spAutoFit/>
          </a:bodyPr>
          <a:lstStyle/>
          <a:p>
            <a:pPr lvl="0" indent="0" algn="ctr">
              <a:lnSpc>
                <a:spcPts val="5599"/>
              </a:lnSpc>
              <a:spcBef>
                <a:spcPct val="0"/>
              </a:spcBef>
            </a:pPr>
            <a:r>
              <a:rPr lang="en-US" sz="3999" b="1">
                <a:solidFill>
                  <a:srgbClr val="FFFFFF"/>
                </a:solidFill>
                <a:effectLst>
                  <a:outerShdw blurRad="50800" dist="38100" dir="3600000" algn="tl" rotWithShape="0">
                    <a:srgbClr val="0093D0">
                      <a:alpha val="65000"/>
                    </a:srgbClr>
                  </a:outerShdw>
                </a:effectLst>
                <a:latin typeface="Century Gothic Paneuropean Bold"/>
                <a:cs typeface="Century Gothic Paneuropean Bold"/>
                <a:sym typeface="Century Gothic Paneuropean Bold"/>
              </a:rPr>
              <a:t>Industrial</a:t>
            </a:r>
          </a:p>
        </p:txBody>
      </p:sp>
      <p:sp>
        <p:nvSpPr>
          <p:cNvPr id="13" name="TextBox 13">
            <a:extLst>
              <a:ext uri="{FF2B5EF4-FFF2-40B4-BE49-F238E27FC236}">
                <a16:creationId xmlns:a16="http://schemas.microsoft.com/office/drawing/2014/main" id="{526A81F8-4A47-7162-C7EB-DD460A7AF8E8}"/>
              </a:ext>
            </a:extLst>
          </p:cNvPr>
          <p:cNvSpPr txBox="1"/>
          <p:nvPr/>
        </p:nvSpPr>
        <p:spPr>
          <a:xfrm>
            <a:off x="6983260" y="7154941"/>
            <a:ext cx="4321479" cy="1313693"/>
          </a:xfrm>
          <a:prstGeom prst="rect">
            <a:avLst/>
          </a:prstGeom>
        </p:spPr>
        <p:txBody>
          <a:bodyPr lIns="0" tIns="0" rIns="0" bIns="0" rtlCol="0" anchor="t">
            <a:spAutoFit/>
          </a:bodyPr>
          <a:lstStyle/>
          <a:p>
            <a:pPr marL="342900" indent="-342900">
              <a:lnSpc>
                <a:spcPts val="2620"/>
              </a:lnSpc>
              <a:buFont typeface="Wingdings" panose="05000000000000000000" pitchFamily="2" charset="2"/>
              <a:buChar char="§"/>
            </a:pPr>
            <a:r>
              <a:rPr lang="en-US" sz="2000">
                <a:solidFill>
                  <a:srgbClr val="FFFFFF"/>
                </a:solidFill>
                <a:latin typeface="Montserrat"/>
                <a:ea typeface="Montserrat"/>
                <a:cs typeface="Montserrat"/>
                <a:sym typeface="Montserrat"/>
              </a:rPr>
              <a:t>Operate in remote locations</a:t>
            </a:r>
          </a:p>
          <a:p>
            <a:pPr marL="342900" indent="-342900">
              <a:lnSpc>
                <a:spcPts val="2620"/>
              </a:lnSpc>
              <a:buFont typeface="Wingdings" panose="05000000000000000000" pitchFamily="2" charset="2"/>
              <a:buChar char="§"/>
            </a:pPr>
            <a:r>
              <a:rPr lang="en-US" sz="2000">
                <a:solidFill>
                  <a:srgbClr val="FFFFFF"/>
                </a:solidFill>
                <a:latin typeface="Montserrat"/>
                <a:ea typeface="Montserrat"/>
                <a:cs typeface="Montserrat"/>
                <a:sym typeface="Montserrat"/>
              </a:rPr>
              <a:t>Require operational monitoring and compliance</a:t>
            </a:r>
          </a:p>
          <a:p>
            <a:pPr marL="342900" indent="-342900">
              <a:lnSpc>
                <a:spcPts val="2620"/>
              </a:lnSpc>
              <a:buFont typeface="Wingdings" panose="05000000000000000000" pitchFamily="2" charset="2"/>
              <a:buChar char="§"/>
            </a:pPr>
            <a:endParaRPr lang="en-US" sz="2000">
              <a:solidFill>
                <a:srgbClr val="FFFFFF"/>
              </a:solidFill>
              <a:latin typeface="Montserrat"/>
              <a:ea typeface="Montserrat"/>
              <a:cs typeface="Montserrat"/>
              <a:sym typeface="Montserrat"/>
            </a:endParaRPr>
          </a:p>
        </p:txBody>
      </p:sp>
      <p:sp>
        <p:nvSpPr>
          <p:cNvPr id="33" name="Freeform 15">
            <a:extLst>
              <a:ext uri="{FF2B5EF4-FFF2-40B4-BE49-F238E27FC236}">
                <a16:creationId xmlns:a16="http://schemas.microsoft.com/office/drawing/2014/main" id="{100F5342-8A4B-8135-9F3D-15D2B9CC49F6}"/>
              </a:ext>
            </a:extLst>
          </p:cNvPr>
          <p:cNvSpPr/>
          <p:nvPr/>
        </p:nvSpPr>
        <p:spPr>
          <a:xfrm>
            <a:off x="7816178" y="3071816"/>
            <a:ext cx="2552185" cy="251658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dpi="0" rotWithShape="1">
            <a:blip r:embed="rId4">
              <a:extLst>
                <a:ext uri="{28A0092B-C50C-407E-A947-70E740481C1C}">
                  <a14:useLocalDpi xmlns:a14="http://schemas.microsoft.com/office/drawing/2010/main" val="0"/>
                </a:ext>
              </a:extLst>
            </a:blip>
            <a:srcRect/>
            <a:stretch>
              <a:fillRect l="-37628" r="-37628"/>
            </a:stretch>
          </a:blipFill>
        </p:spPr>
        <p:txBody>
          <a:bodyPr/>
          <a:lstStyle/>
          <a:p>
            <a:endParaRPr lang="en-US"/>
          </a:p>
        </p:txBody>
      </p:sp>
      <p:sp>
        <p:nvSpPr>
          <p:cNvPr id="9" name="TextBox 9">
            <a:extLst>
              <a:ext uri="{FF2B5EF4-FFF2-40B4-BE49-F238E27FC236}">
                <a16:creationId xmlns:a16="http://schemas.microsoft.com/office/drawing/2014/main" id="{B0274D77-B7EF-AA03-99E7-70B5EAD1867D}"/>
              </a:ext>
            </a:extLst>
          </p:cNvPr>
          <p:cNvSpPr txBox="1"/>
          <p:nvPr/>
        </p:nvSpPr>
        <p:spPr>
          <a:xfrm>
            <a:off x="12893560" y="6017849"/>
            <a:ext cx="4365739" cy="670825"/>
          </a:xfrm>
          <a:prstGeom prst="rect">
            <a:avLst/>
          </a:prstGeom>
        </p:spPr>
        <p:txBody>
          <a:bodyPr lIns="0" tIns="0" rIns="0" bIns="0" rtlCol="0" anchor="t">
            <a:spAutoFit/>
          </a:bodyPr>
          <a:lstStyle/>
          <a:p>
            <a:pPr algn="ctr">
              <a:lnSpc>
                <a:spcPts val="5599"/>
              </a:lnSpc>
              <a:spcBef>
                <a:spcPct val="0"/>
              </a:spcBef>
            </a:pPr>
            <a:r>
              <a:rPr lang="en-US" sz="3999" b="1">
                <a:solidFill>
                  <a:srgbClr val="FFFFFF"/>
                </a:solidFill>
                <a:effectLst>
                  <a:outerShdw blurRad="50800" dist="38100" dir="3600000" algn="tl" rotWithShape="0">
                    <a:srgbClr val="0093D0">
                      <a:alpha val="65000"/>
                    </a:srgbClr>
                  </a:outerShdw>
                </a:effectLst>
                <a:latin typeface="Century Gothic Paneuropean Bold"/>
                <a:cs typeface="Century Gothic Paneuropean Bold"/>
                <a:sym typeface="Century Gothic Paneuropean Bold"/>
              </a:rPr>
              <a:t>Manufacturing</a:t>
            </a:r>
          </a:p>
        </p:txBody>
      </p:sp>
      <p:sp>
        <p:nvSpPr>
          <p:cNvPr id="10" name="TextBox 10">
            <a:extLst>
              <a:ext uri="{FF2B5EF4-FFF2-40B4-BE49-F238E27FC236}">
                <a16:creationId xmlns:a16="http://schemas.microsoft.com/office/drawing/2014/main" id="{F259CFB3-85B4-E7D9-5E75-D33F6ADFCAF2}"/>
              </a:ext>
            </a:extLst>
          </p:cNvPr>
          <p:cNvSpPr txBox="1"/>
          <p:nvPr/>
        </p:nvSpPr>
        <p:spPr>
          <a:xfrm>
            <a:off x="12893560" y="7154941"/>
            <a:ext cx="4365739" cy="1313693"/>
          </a:xfrm>
          <a:prstGeom prst="rect">
            <a:avLst/>
          </a:prstGeom>
        </p:spPr>
        <p:txBody>
          <a:bodyPr lIns="0" tIns="0" rIns="0" bIns="0" rtlCol="0" anchor="t">
            <a:spAutoFit/>
          </a:bodyPr>
          <a:lstStyle/>
          <a:p>
            <a:pPr marL="342900" indent="-342900">
              <a:lnSpc>
                <a:spcPts val="2620"/>
              </a:lnSpc>
              <a:buFont typeface="Wingdings" panose="05000000000000000000" pitchFamily="2" charset="2"/>
              <a:buChar char="§"/>
            </a:pPr>
            <a:r>
              <a:rPr lang="en-US" sz="2000">
                <a:solidFill>
                  <a:srgbClr val="FFFFFF"/>
                </a:solidFill>
                <a:latin typeface="Montserrat"/>
                <a:ea typeface="Montserrat"/>
                <a:cs typeface="Montserrat"/>
                <a:sym typeface="Montserrat"/>
              </a:rPr>
              <a:t>Span regions with inconsistent connectivity</a:t>
            </a:r>
          </a:p>
          <a:p>
            <a:pPr marL="342900" indent="-342900">
              <a:lnSpc>
                <a:spcPts val="2620"/>
              </a:lnSpc>
              <a:buFont typeface="Wingdings" panose="05000000000000000000" pitchFamily="2" charset="2"/>
              <a:buChar char="§"/>
            </a:pPr>
            <a:r>
              <a:rPr lang="en-US" sz="2000">
                <a:solidFill>
                  <a:srgbClr val="FFFFFF"/>
                </a:solidFill>
                <a:latin typeface="Montserrat"/>
                <a:ea typeface="Montserrat"/>
                <a:cs typeface="Montserrat"/>
                <a:sym typeface="Montserrat"/>
              </a:rPr>
              <a:t>Require access to production analytics and supply chain</a:t>
            </a:r>
          </a:p>
        </p:txBody>
      </p:sp>
      <p:sp>
        <p:nvSpPr>
          <p:cNvPr id="35" name="Freeform 15">
            <a:extLst>
              <a:ext uri="{FF2B5EF4-FFF2-40B4-BE49-F238E27FC236}">
                <a16:creationId xmlns:a16="http://schemas.microsoft.com/office/drawing/2014/main" id="{E14A6A57-94CF-4437-C1DA-6A4257A9E5EB}"/>
              </a:ext>
            </a:extLst>
          </p:cNvPr>
          <p:cNvSpPr/>
          <p:nvPr/>
        </p:nvSpPr>
        <p:spPr>
          <a:xfrm>
            <a:off x="13800336" y="3071815"/>
            <a:ext cx="2552185" cy="251658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58812" r="-19002"/>
            </a:stretch>
          </a:blipFill>
        </p:spPr>
        <p:txBody>
          <a:bodyPr/>
          <a:lstStyle/>
          <a:p>
            <a:endParaRPr lang="en-US"/>
          </a:p>
        </p:txBody>
      </p:sp>
    </p:spTree>
    <p:extLst>
      <p:ext uri="{BB962C8B-B14F-4D97-AF65-F5344CB8AC3E}">
        <p14:creationId xmlns:p14="http://schemas.microsoft.com/office/powerpoint/2010/main" val="20811090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467A68CABFCB428FAAEA8E670A83DD" ma:contentTypeVersion="21" ma:contentTypeDescription="Create a new document." ma:contentTypeScope="" ma:versionID="d5520c8825504f907a41f1b49ac8dd1b">
  <xsd:schema xmlns:xsd="http://www.w3.org/2001/XMLSchema" xmlns:xs="http://www.w3.org/2001/XMLSchema" xmlns:p="http://schemas.microsoft.com/office/2006/metadata/properties" xmlns:ns2="2a9f28b5-c565-4d42-bacc-c1a85799bbc0" xmlns:ns3="afade45c-3a91-4dba-a811-7d1010c5c537" targetNamespace="http://schemas.microsoft.com/office/2006/metadata/properties" ma:root="true" ma:fieldsID="5c866c96de0fef09fdc152d86fb05256" ns2:_="" ns3:_="">
    <xsd:import namespace="2a9f28b5-c565-4d42-bacc-c1a85799bbc0"/>
    <xsd:import namespace="afade45c-3a91-4dba-a811-7d1010c5c53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element ref="ns2:p3f2dc5bbd5840189db09135fc5da667"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9f28b5-c565-4d42-bacc-c1a85799bb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est 1" ma:description=""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073d279-39ac-49e9-be32-f4d01719b16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element name="p3f2dc5bbd5840189db09135fc5da667" ma:index="26" nillable="true" ma:taxonomy="true" ma:internalName="p3f2dc5bbd5840189db09135fc5da667" ma:taxonomyFieldName="Tag" ma:displayName="Tag" ma:default="" ma:fieldId="{93f2dc5b-bd58-4018-9db0-9135fc5da667}" ma:taxonomyMulti="true" ma:sspId="1073d279-39ac-49e9-be32-f4d01719b162" ma:termSetId="d41a92ec-33dc-4720-bd03-3a00287653e4" ma:anchorId="00000000-0000-0000-0000-000000000000" ma:open="false" ma:isKeyword="false">
      <xsd:complexType>
        <xsd:sequence>
          <xsd:element ref="pc:Terms" minOccurs="0" maxOccurs="1"/>
        </xsd:sequence>
      </xsd:complexType>
    </xsd:element>
    <xsd:element name="MediaServiceBillingMetadata" ma:index="27" nillable="true" ma:displayName="MediaServiceBillingMetadata" ma:hidden="true" ma:internalName="MediaServiceBillingMetadata" ma:readOnly="true">
      <xsd:simpleType>
        <xsd:restriction base="dms:Note"/>
      </xsd:simpleType>
    </xsd:element>
    <xsd:element name="MediaServiceLocation" ma:index="2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ade45c-3a91-4dba-a811-7d1010c5c53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c0bf08c7-0dce-4fdb-ac71-fe7c3698e131}" ma:internalName="TaxCatchAll" ma:showField="CatchAllData" ma:web="afade45c-3a91-4dba-a811-7d1010c5c5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fade45c-3a91-4dba-a811-7d1010c5c537" xsi:nil="true"/>
    <p3f2dc5bbd5840189db09135fc5da667 xmlns="2a9f28b5-c565-4d42-bacc-c1a85799bbc0">
      <Terms xmlns="http://schemas.microsoft.com/office/infopath/2007/PartnerControls"/>
    </p3f2dc5bbd5840189db09135fc5da667>
    <lcf76f155ced4ddcb4097134ff3c332f xmlns="2a9f28b5-c565-4d42-bacc-c1a85799bbc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1E5E0F-1F52-47BA-9C91-441A858111E7}">
  <ds:schemaRefs>
    <ds:schemaRef ds:uri="2a9f28b5-c565-4d42-bacc-c1a85799bbc0"/>
    <ds:schemaRef ds:uri="afade45c-3a91-4dba-a811-7d1010c5c53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72CDAAF-8EF9-40F0-A519-EC0CB47B5CF4}">
  <ds:schemaRefs>
    <ds:schemaRef ds:uri="2a9f28b5-c565-4d42-bacc-c1a85799bbc0"/>
    <ds:schemaRef ds:uri="afade45c-3a91-4dba-a811-7d1010c5c53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4EF9342-3F55-4C7D-B726-30B7EC91AD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15</Slides>
  <Notes>14</Notes>
  <HiddenSlides>0</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SatShow Presentation (Draft)</dc:title>
  <dc:creator>Jess Wegmann</dc:creator>
  <cp:revision>2</cp:revision>
  <dcterms:created xsi:type="dcterms:W3CDTF">2006-08-16T00:00:00Z</dcterms:created>
  <dcterms:modified xsi:type="dcterms:W3CDTF">2026-03-17T16:22:47Z</dcterms:modified>
  <dc:identifier>DAG2ceX-Y4M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0x010100B1467A68CABFCB428FAAEA8E670A83DD</vt:lpwstr>
  </property>
  <property fmtid="{D5CDD505-2E9C-101B-9397-08002B2CF9AE}" pid="3" name="Tag">
    <vt:lpwstr/>
  </property>
  <property fmtid="{D5CDD505-2E9C-101B-9397-08002B2CF9AE}" pid="4" name="MediaServiceImageTags">
    <vt:lpwstr/>
  </property>
</Properties>
</file>