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wdp" ContentType="image/vnd.ms-photo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s/slide7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s/slide15.xml" ContentType="application/vnd.openxmlformats-officedocument.presentationml.slide+xml"/>
  <Override PartName="/customXml/item3.xml" ContentType="application/xml"/>
  <Override PartName="/customXml/itemProps3.xml" ContentType="application/vnd.openxmlformats-officedocument.customXmlProperties+xml"/>
  <Override PartName="/ppt/slides/slide10.xml" ContentType="application/vnd.openxmlformats-officedocument.presentationml.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6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7.xml" ContentType="application/vnd.openxmlformats-officedocument.theme+xml"/>
  <Override PartName="/ppt/slides/slide14.xml" ContentType="application/vnd.openxmlformats-officedocument.presentationml.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customXml/item2.xml" ContentType="application/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8.xml" ContentType="application/vnd.openxmlformats-officedocument.presentationml.slideMaster+xml"/>
  <Override PartName="/ppt/theme/theme8.xml" ContentType="application/vnd.openxmlformats-officedocument.theme+xml"/>
  <Override PartName="/ppt/slides/slide9.xml" ContentType="application/vnd.openxmlformats-officedocument.presentationml.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customXml/item1.xml" ContentType="application/xml"/>
  <Override PartName="/customXml/itemProps1.xml" ContentType="application/vnd.openxmlformats-officedocument.customXmlProperties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tableStyles.xml" ContentType="application/vnd.openxmlformats-officedocument.presentationml.tableStyles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0.xml" ContentType="application/vnd.openxmlformats-officedocument.theme+xml"/>
  <Override PartName="/ppt/slides/slide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4"/>
    <p:sldMasterId id="2147483648" r:id="rId5"/>
    <p:sldMasterId id="2147483715" r:id="rId6"/>
    <p:sldMasterId id="2147483740" r:id="rId7"/>
    <p:sldMasterId id="2147483783" r:id="rId10"/>
    <p:sldMasterId id="2147483791" r:id="rId11"/>
  </p:sldMasterIdLst>
  <p:notesMasterIdLst>
    <p:notesMasterId r:id="rId27"/>
  </p:notesMasterIdLst>
  <p:handoutMasterIdLst>
    <p:handoutMasterId r:id="rId28"/>
  </p:handoutMasterIdLst>
  <p:sldIdLst>
    <p:sldId id="284" r:id="rId12"/>
    <p:sldId id="1459" r:id="rId13"/>
    <p:sldId id="2134810957" r:id="rId14"/>
    <p:sldId id="2134810955" r:id="rId15"/>
    <p:sldId id="2134810094" r:id="rId16"/>
    <p:sldId id="2134809961" r:id="rId17"/>
    <p:sldId id="2134809957" r:id="rId18"/>
    <p:sldId id="2134809958" r:id="rId19"/>
    <p:sldId id="2134809959" r:id="rId20"/>
    <p:sldId id="2134809966" r:id="rId21"/>
    <p:sldId id="2134809964" r:id="rId22"/>
    <p:sldId id="2134809965" r:id="rId23"/>
    <p:sldId id="2134810959" r:id="rId24"/>
    <p:sldId id="2134809946" r:id="rId25"/>
    <p:sldId id="1458" r:id="rId26"/>
  </p:sldIdLst>
  <p:sldSz cx="12192000" cy="6858000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" id="{E2498FAE-26BD-4191-838F-C189AA8F81B6}">
          <p14:sldIdLst>
            <p14:sldId id="284"/>
            <p14:sldId id="1459"/>
            <p14:sldId id="2134810957"/>
            <p14:sldId id="2134810955"/>
            <p14:sldId id="2134810094"/>
            <p14:sldId id="2134809961"/>
            <p14:sldId id="2134809957"/>
            <p14:sldId id="2134809958"/>
            <p14:sldId id="2134809959"/>
            <p14:sldId id="2134809966"/>
            <p14:sldId id="2134809964"/>
            <p14:sldId id="2134809965"/>
            <p14:sldId id="2134810959"/>
            <p14:sldId id="2134809946"/>
          </p14:sldIdLst>
        </p14:section>
        <p14:section name="Questions" id="{05176D1C-A1EE-4A0D-AE6B-1C6D3A914C51}">
          <p14:sldIdLst>
            <p14:sldId id="14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CA8D012A-D4FE-D118-60DE-690A168389DC}" name="Tim Deaver" initials="TD" userId="S::Tim.Deaver@mynaricusa.com::beb5b828-cd32-4ec7-9070-a37c92e52de6" providerId="AD"/>
  <p188:author id="{C1170440-3654-09E6-6081-F86206961F28}" name="Chaitanya Gopal" initials="CG" userId="S::chaitanya.gopal@mynaric.com::b3908e03-016d-49d6-8be1-f133797b438b" providerId="AD"/>
  <p188:author id="{D5ECE559-FD54-274B-7C15-BDBB67B6346D}" name="Sven Meyer-Brunswick" initials="SMB" userId="S::s.meyer-brunswick@mynaric.com::83ce3e20-a019-463f-9845-20c7c696d249" providerId="AD"/>
  <p188:author id="{3597D976-AD80-6E87-B7EA-BF98659CC3A5}" name="Krista Hazen" initials="KH" userId="S::krista.hazen@mynaricusa.com::8cf83ccf-8234-421c-ab86-f626e1ddc606" providerId="AD"/>
  <p188:author id="{3477FD8A-D88C-E7DD-C7BE-96EBFED7137F}" name="Sven Reichmann" initials="SR" userId="S::sven.reichmann@mynaric.com::5374d09e-95cb-4e83-892d-d36ee692062a" providerId="AD"/>
  <p188:author id="{139497DE-5451-1BA3-938D-41FEEBD9C2EF}" name="Lubos Fedora" initials="LF" userId="S::Lubos.Fedora@mynaric.com::a1dd650a-75ad-4423-9e2d-b0c9c20705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DF5"/>
    <a:srgbClr val="FF644B"/>
    <a:srgbClr val="91A0B6"/>
    <a:srgbClr val="8F9AC3"/>
    <a:srgbClr val="EA5B0C"/>
    <a:srgbClr val="45CDA5"/>
    <a:srgbClr val="050A1C"/>
    <a:srgbClr val="9EDCEC"/>
    <a:srgbClr val="626678"/>
    <a:srgbClr val="7D9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8DED7-00DE-448D-A347-CD223B84EFBF}" v="3" dt="2026-03-18T21:17:05.739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6283" autoAdjust="0"/>
  </p:normalViewPr>
  <p:slideViewPr>
    <p:cSldViewPr snapToGrid="0">
      <p:cViewPr varScale="1">
        <p:scale>
          <a:sx n="75" d="100"/>
          <a:sy n="75" d="100"/>
        </p:scale>
        <p:origin x="94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786" y="96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2.xml" Id="rId13" /><Relationship Type="http://schemas.openxmlformats.org/officeDocument/2006/relationships/slide" Target="/ppt/slides/slide7.xml" Id="rId18" /><Relationship Type="http://schemas.openxmlformats.org/officeDocument/2006/relationships/slide" Target="/ppt/slides/slide15.xml" Id="rId26" /><Relationship Type="http://schemas.openxmlformats.org/officeDocument/2006/relationships/customXml" Target="/customXml/item3.xml" Id="rId3" /><Relationship Type="http://schemas.openxmlformats.org/officeDocument/2006/relationships/slide" Target="/ppt/slides/slide10.xml" Id="rId21" /><Relationship Type="http://schemas.microsoft.com/office/2018/10/relationships/authors" Target="/ppt/authors.xml" Id="rId34" /><Relationship Type="http://schemas.openxmlformats.org/officeDocument/2006/relationships/slideMaster" Target="/ppt/slideMasters/slideMaster4.xml" Id="rId7" /><Relationship Type="http://schemas.openxmlformats.org/officeDocument/2006/relationships/slide" Target="/ppt/slides/slide1.xml" Id="rId12" /><Relationship Type="http://schemas.openxmlformats.org/officeDocument/2006/relationships/slide" Target="/ppt/slides/slide6.xml" Id="rId17" /><Relationship Type="http://schemas.openxmlformats.org/officeDocument/2006/relationships/slide" Target="/ppt/slides/slide14.xml" Id="rId25" /><Relationship Type="http://schemas.microsoft.com/office/2015/10/relationships/revisionInfo" Target="/ppt/revisionInfo.xml" Id="rId33" /><Relationship Type="http://schemas.openxmlformats.org/officeDocument/2006/relationships/customXml" Target="/customXml/item2.xml" Id="rId2" /><Relationship Type="http://schemas.openxmlformats.org/officeDocument/2006/relationships/slide" Target="/ppt/slides/slide5.xml" Id="rId16" /><Relationship Type="http://schemas.openxmlformats.org/officeDocument/2006/relationships/slide" Target="/ppt/slides/slide9.xml" Id="rId20" /><Relationship Type="http://schemas.openxmlformats.org/officeDocument/2006/relationships/presProps" Target="/ppt/presProps.xml" Id="rId29" /><Relationship Type="http://schemas.openxmlformats.org/officeDocument/2006/relationships/customXml" Target="/customXml/item1.xml" Id="rId1" /><Relationship Type="http://schemas.openxmlformats.org/officeDocument/2006/relationships/slideMaster" Target="/ppt/slideMasters/slideMaster3.xml" Id="rId6" /><Relationship Type="http://schemas.openxmlformats.org/officeDocument/2006/relationships/slideMaster" Target="/ppt/slideMasters/slideMaster8.xml" Id="rId11" /><Relationship Type="http://schemas.openxmlformats.org/officeDocument/2006/relationships/slide" Target="/ppt/slides/slide13.xml" Id="rId24" /><Relationship Type="http://schemas.openxmlformats.org/officeDocument/2006/relationships/tableStyles" Target="/ppt/tableStyles.xml" Id="rId32" /><Relationship Type="http://schemas.openxmlformats.org/officeDocument/2006/relationships/slideMaster" Target="/ppt/slideMasters/slideMaster2.xml" Id="rId5" /><Relationship Type="http://schemas.openxmlformats.org/officeDocument/2006/relationships/slide" Target="/ppt/slides/slide4.xml" Id="rId15" /><Relationship Type="http://schemas.openxmlformats.org/officeDocument/2006/relationships/slide" Target="/ppt/slides/slide12.xml" Id="rId23" /><Relationship Type="http://schemas.openxmlformats.org/officeDocument/2006/relationships/handoutMaster" Target="/ppt/handoutMasters/handoutMaster1.xml" Id="rId28" /><Relationship Type="http://schemas.openxmlformats.org/officeDocument/2006/relationships/slideMaster" Target="/ppt/slideMasters/slideMaster7.xml" Id="rId10" /><Relationship Type="http://schemas.openxmlformats.org/officeDocument/2006/relationships/slide" Target="/ppt/slides/slide8.xml" Id="rId19" /><Relationship Type="http://schemas.openxmlformats.org/officeDocument/2006/relationships/theme" Target="/ppt/theme/theme1.xml" Id="rId31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3.xml" Id="rId14" /><Relationship Type="http://schemas.openxmlformats.org/officeDocument/2006/relationships/slide" Target="/ppt/slides/slide11.xml" Id="rId22" /><Relationship Type="http://schemas.openxmlformats.org/officeDocument/2006/relationships/notesMaster" Target="/ppt/notesMasters/notesMaster1.xml" Id="rId27" /><Relationship Type="http://schemas.openxmlformats.org/officeDocument/2006/relationships/viewProps" Target="/ppt/viewProps.xml" Id="rId30" /></Relationships>
</file>

<file path=ppt/charts/_rels/chart1.xml.rels>&#65279;<?xml version="1.0" encoding="utf-8"?><Relationships xmlns="http://schemas.openxmlformats.org/package/2006/relationships"><Relationship Type="http://schemas.microsoft.com/office/2011/relationships/chartColorStyle" Target="/ppt/charts/colors1.xml" Id="rId2" /><Relationship Type="http://schemas.microsoft.com/office/2011/relationships/chartStyle" Target="/ppt/charts/style1.xml" Id="rId1" /><Relationship Type="http://schemas.openxmlformats.org/officeDocument/2006/relationships/oleObject" Target="https://vialightcommunications-my.sharepoint.com/personal/charles_garcia_mynaric_com/Documents/Microsoft%20Teams%20Chat%20Files/twtt%20sample%20data%20.xlsx" TargetMode="External" Id="rId3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One-way Pseudorange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[Pseydorange.xlsx]Sheet2!$C$1:$C$607</c:f>
              <c:numCache>
                <c:formatCode>General</c:formatCode>
                <c:ptCount val="607"/>
                <c:pt idx="0">
                  <c:v>120</c:v>
                </c:pt>
                <c:pt idx="1">
                  <c:v>28</c:v>
                </c:pt>
                <c:pt idx="2">
                  <c:v>28</c:v>
                </c:pt>
                <c:pt idx="3">
                  <c:v>0</c:v>
                </c:pt>
                <c:pt idx="4">
                  <c:v>0</c:v>
                </c:pt>
                <c:pt idx="8">
                  <c:v>-118</c:v>
                </c:pt>
                <c:pt idx="9">
                  <c:v>-118</c:v>
                </c:pt>
                <c:pt idx="10">
                  <c:v>-118</c:v>
                </c:pt>
                <c:pt idx="11">
                  <c:v>-118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28</c:v>
                </c:pt>
                <c:pt idx="17">
                  <c:v>28</c:v>
                </c:pt>
                <c:pt idx="18">
                  <c:v>-27</c:v>
                </c:pt>
                <c:pt idx="19">
                  <c:v>-27</c:v>
                </c:pt>
                <c:pt idx="20">
                  <c:v>-27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46</c:v>
                </c:pt>
                <c:pt idx="25">
                  <c:v>46</c:v>
                </c:pt>
                <c:pt idx="26">
                  <c:v>-45</c:v>
                </c:pt>
                <c:pt idx="27">
                  <c:v>-45</c:v>
                </c:pt>
                <c:pt idx="28">
                  <c:v>-173</c:v>
                </c:pt>
                <c:pt idx="29">
                  <c:v>-173</c:v>
                </c:pt>
                <c:pt idx="30">
                  <c:v>-173</c:v>
                </c:pt>
                <c:pt idx="31">
                  <c:v>0</c:v>
                </c:pt>
                <c:pt idx="32">
                  <c:v>0</c:v>
                </c:pt>
                <c:pt idx="33">
                  <c:v>120</c:v>
                </c:pt>
                <c:pt idx="34">
                  <c:v>120</c:v>
                </c:pt>
                <c:pt idx="35">
                  <c:v>120</c:v>
                </c:pt>
                <c:pt idx="36">
                  <c:v>101</c:v>
                </c:pt>
                <c:pt idx="37">
                  <c:v>101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-27</c:v>
                </c:pt>
                <c:pt idx="46">
                  <c:v>-27</c:v>
                </c:pt>
                <c:pt idx="47">
                  <c:v>-45</c:v>
                </c:pt>
                <c:pt idx="48">
                  <c:v>0</c:v>
                </c:pt>
                <c:pt idx="49">
                  <c:v>0</c:v>
                </c:pt>
                <c:pt idx="50">
                  <c:v>-27</c:v>
                </c:pt>
                <c:pt idx="51">
                  <c:v>-27</c:v>
                </c:pt>
                <c:pt idx="52">
                  <c:v>-45</c:v>
                </c:pt>
                <c:pt idx="53">
                  <c:v>-45</c:v>
                </c:pt>
                <c:pt idx="54">
                  <c:v>-27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-100</c:v>
                </c:pt>
                <c:pt idx="63">
                  <c:v>-100</c:v>
                </c:pt>
                <c:pt idx="64">
                  <c:v>-45</c:v>
                </c:pt>
                <c:pt idx="65">
                  <c:v>-45</c:v>
                </c:pt>
                <c:pt idx="66">
                  <c:v>0</c:v>
                </c:pt>
                <c:pt idx="67">
                  <c:v>46</c:v>
                </c:pt>
                <c:pt idx="68">
                  <c:v>46</c:v>
                </c:pt>
                <c:pt idx="69">
                  <c:v>-27</c:v>
                </c:pt>
                <c:pt idx="70">
                  <c:v>-27</c:v>
                </c:pt>
                <c:pt idx="71">
                  <c:v>-27</c:v>
                </c:pt>
                <c:pt idx="72">
                  <c:v>-27</c:v>
                </c:pt>
                <c:pt idx="73">
                  <c:v>-27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-27</c:v>
                </c:pt>
                <c:pt idx="79">
                  <c:v>-118</c:v>
                </c:pt>
                <c:pt idx="80">
                  <c:v>-118</c:v>
                </c:pt>
                <c:pt idx="81">
                  <c:v>-118</c:v>
                </c:pt>
                <c:pt idx="82">
                  <c:v>-118</c:v>
                </c:pt>
                <c:pt idx="83">
                  <c:v>-45</c:v>
                </c:pt>
                <c:pt idx="84">
                  <c:v>0</c:v>
                </c:pt>
                <c:pt idx="85">
                  <c:v>0</c:v>
                </c:pt>
                <c:pt idx="86">
                  <c:v>-45</c:v>
                </c:pt>
                <c:pt idx="87">
                  <c:v>-45</c:v>
                </c:pt>
                <c:pt idx="88">
                  <c:v>-118</c:v>
                </c:pt>
                <c:pt idx="89">
                  <c:v>-118</c:v>
                </c:pt>
                <c:pt idx="90">
                  <c:v>-45</c:v>
                </c:pt>
                <c:pt idx="91">
                  <c:v>-45</c:v>
                </c:pt>
                <c:pt idx="92">
                  <c:v>-45</c:v>
                </c:pt>
                <c:pt idx="93">
                  <c:v>-45</c:v>
                </c:pt>
                <c:pt idx="94">
                  <c:v>0</c:v>
                </c:pt>
                <c:pt idx="95">
                  <c:v>0</c:v>
                </c:pt>
                <c:pt idx="96">
                  <c:v>-27</c:v>
                </c:pt>
                <c:pt idx="97">
                  <c:v>-27</c:v>
                </c:pt>
                <c:pt idx="98">
                  <c:v>-27</c:v>
                </c:pt>
                <c:pt idx="99">
                  <c:v>-45</c:v>
                </c:pt>
                <c:pt idx="100">
                  <c:v>-45</c:v>
                </c:pt>
                <c:pt idx="101">
                  <c:v>-45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120</c:v>
                </c:pt>
                <c:pt idx="108">
                  <c:v>120</c:v>
                </c:pt>
                <c:pt idx="109">
                  <c:v>120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-45</c:v>
                </c:pt>
                <c:pt idx="116">
                  <c:v>-100</c:v>
                </c:pt>
                <c:pt idx="117">
                  <c:v>-100</c:v>
                </c:pt>
                <c:pt idx="118">
                  <c:v>-100</c:v>
                </c:pt>
                <c:pt idx="119">
                  <c:v>0</c:v>
                </c:pt>
                <c:pt idx="120">
                  <c:v>0</c:v>
                </c:pt>
                <c:pt idx="121">
                  <c:v>46</c:v>
                </c:pt>
                <c:pt idx="122">
                  <c:v>46</c:v>
                </c:pt>
                <c:pt idx="123">
                  <c:v>-27</c:v>
                </c:pt>
                <c:pt idx="124">
                  <c:v>46</c:v>
                </c:pt>
                <c:pt idx="125">
                  <c:v>46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-27</c:v>
                </c:pt>
                <c:pt idx="131">
                  <c:v>-27</c:v>
                </c:pt>
                <c:pt idx="132">
                  <c:v>-27</c:v>
                </c:pt>
                <c:pt idx="133">
                  <c:v>28</c:v>
                </c:pt>
                <c:pt idx="134">
                  <c:v>28</c:v>
                </c:pt>
                <c:pt idx="135">
                  <c:v>-118</c:v>
                </c:pt>
                <c:pt idx="136">
                  <c:v>0</c:v>
                </c:pt>
                <c:pt idx="137">
                  <c:v>0</c:v>
                </c:pt>
                <c:pt idx="138">
                  <c:v>28</c:v>
                </c:pt>
                <c:pt idx="139">
                  <c:v>28</c:v>
                </c:pt>
                <c:pt idx="140">
                  <c:v>120</c:v>
                </c:pt>
                <c:pt idx="141">
                  <c:v>120</c:v>
                </c:pt>
                <c:pt idx="142">
                  <c:v>-118</c:v>
                </c:pt>
                <c:pt idx="143">
                  <c:v>-118</c:v>
                </c:pt>
                <c:pt idx="144">
                  <c:v>-118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-27</c:v>
                </c:pt>
                <c:pt idx="149">
                  <c:v>-27</c:v>
                </c:pt>
                <c:pt idx="150">
                  <c:v>-45</c:v>
                </c:pt>
                <c:pt idx="151">
                  <c:v>-45</c:v>
                </c:pt>
                <c:pt idx="152">
                  <c:v>46</c:v>
                </c:pt>
                <c:pt idx="153">
                  <c:v>0</c:v>
                </c:pt>
                <c:pt idx="154">
                  <c:v>0</c:v>
                </c:pt>
                <c:pt idx="155">
                  <c:v>-27</c:v>
                </c:pt>
                <c:pt idx="156">
                  <c:v>-27</c:v>
                </c:pt>
                <c:pt idx="157">
                  <c:v>-27</c:v>
                </c:pt>
                <c:pt idx="158">
                  <c:v>-27</c:v>
                </c:pt>
                <c:pt idx="159">
                  <c:v>-45</c:v>
                </c:pt>
                <c:pt idx="160">
                  <c:v>-27</c:v>
                </c:pt>
                <c:pt idx="161">
                  <c:v>-27</c:v>
                </c:pt>
                <c:pt idx="162">
                  <c:v>-27</c:v>
                </c:pt>
                <c:pt idx="163">
                  <c:v>-27</c:v>
                </c:pt>
                <c:pt idx="164">
                  <c:v>0</c:v>
                </c:pt>
                <c:pt idx="165">
                  <c:v>0</c:v>
                </c:pt>
                <c:pt idx="166">
                  <c:v>101</c:v>
                </c:pt>
                <c:pt idx="167">
                  <c:v>101</c:v>
                </c:pt>
                <c:pt idx="168">
                  <c:v>101</c:v>
                </c:pt>
                <c:pt idx="169">
                  <c:v>-27</c:v>
                </c:pt>
                <c:pt idx="170">
                  <c:v>-27</c:v>
                </c:pt>
                <c:pt idx="171">
                  <c:v>46</c:v>
                </c:pt>
                <c:pt idx="172">
                  <c:v>46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-45</c:v>
                </c:pt>
                <c:pt idx="177">
                  <c:v>-45</c:v>
                </c:pt>
                <c:pt idx="178">
                  <c:v>-45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46</c:v>
                </c:pt>
                <c:pt idx="185">
                  <c:v>46</c:v>
                </c:pt>
                <c:pt idx="186">
                  <c:v>-27</c:v>
                </c:pt>
                <c:pt idx="187">
                  <c:v>-27</c:v>
                </c:pt>
                <c:pt idx="188">
                  <c:v>101</c:v>
                </c:pt>
                <c:pt idx="189">
                  <c:v>101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-45</c:v>
                </c:pt>
                <c:pt idx="196">
                  <c:v>-27</c:v>
                </c:pt>
                <c:pt idx="197">
                  <c:v>-27</c:v>
                </c:pt>
                <c:pt idx="198">
                  <c:v>28</c:v>
                </c:pt>
                <c:pt idx="199">
                  <c:v>28</c:v>
                </c:pt>
                <c:pt idx="200">
                  <c:v>28</c:v>
                </c:pt>
                <c:pt idx="201">
                  <c:v>28</c:v>
                </c:pt>
                <c:pt idx="202">
                  <c:v>0</c:v>
                </c:pt>
                <c:pt idx="203">
                  <c:v>0</c:v>
                </c:pt>
                <c:pt idx="204">
                  <c:v>-27</c:v>
                </c:pt>
                <c:pt idx="205">
                  <c:v>46</c:v>
                </c:pt>
                <c:pt idx="206">
                  <c:v>28</c:v>
                </c:pt>
                <c:pt idx="207">
                  <c:v>28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28</c:v>
                </c:pt>
                <c:pt idx="214">
                  <c:v>28</c:v>
                </c:pt>
                <c:pt idx="215">
                  <c:v>28</c:v>
                </c:pt>
                <c:pt idx="216">
                  <c:v>28</c:v>
                </c:pt>
                <c:pt idx="217">
                  <c:v>101</c:v>
                </c:pt>
                <c:pt idx="218">
                  <c:v>101</c:v>
                </c:pt>
                <c:pt idx="219">
                  <c:v>0</c:v>
                </c:pt>
                <c:pt idx="220">
                  <c:v>46</c:v>
                </c:pt>
                <c:pt idx="221">
                  <c:v>46</c:v>
                </c:pt>
                <c:pt idx="222">
                  <c:v>-45</c:v>
                </c:pt>
                <c:pt idx="223">
                  <c:v>-45</c:v>
                </c:pt>
                <c:pt idx="224">
                  <c:v>-45</c:v>
                </c:pt>
                <c:pt idx="225">
                  <c:v>-45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46</c:v>
                </c:pt>
                <c:pt idx="233">
                  <c:v>46</c:v>
                </c:pt>
                <c:pt idx="234">
                  <c:v>101</c:v>
                </c:pt>
                <c:pt idx="235">
                  <c:v>101</c:v>
                </c:pt>
                <c:pt idx="236">
                  <c:v>0</c:v>
                </c:pt>
                <c:pt idx="237">
                  <c:v>-45</c:v>
                </c:pt>
                <c:pt idx="238">
                  <c:v>-45</c:v>
                </c:pt>
                <c:pt idx="239">
                  <c:v>46</c:v>
                </c:pt>
                <c:pt idx="240">
                  <c:v>46</c:v>
                </c:pt>
                <c:pt idx="241">
                  <c:v>46</c:v>
                </c:pt>
                <c:pt idx="242">
                  <c:v>46</c:v>
                </c:pt>
                <c:pt idx="243">
                  <c:v>-118</c:v>
                </c:pt>
                <c:pt idx="244">
                  <c:v>-118</c:v>
                </c:pt>
                <c:pt idx="245">
                  <c:v>-118</c:v>
                </c:pt>
                <c:pt idx="246">
                  <c:v>-118</c:v>
                </c:pt>
                <c:pt idx="247">
                  <c:v>-118</c:v>
                </c:pt>
                <c:pt idx="248">
                  <c:v>-27</c:v>
                </c:pt>
                <c:pt idx="249">
                  <c:v>-45</c:v>
                </c:pt>
                <c:pt idx="250">
                  <c:v>-45</c:v>
                </c:pt>
                <c:pt idx="251">
                  <c:v>-27</c:v>
                </c:pt>
                <c:pt idx="252">
                  <c:v>-27</c:v>
                </c:pt>
                <c:pt idx="253">
                  <c:v>-27</c:v>
                </c:pt>
                <c:pt idx="254">
                  <c:v>-27</c:v>
                </c:pt>
                <c:pt idx="255">
                  <c:v>0</c:v>
                </c:pt>
                <c:pt idx="256">
                  <c:v>120</c:v>
                </c:pt>
                <c:pt idx="257">
                  <c:v>120</c:v>
                </c:pt>
                <c:pt idx="258">
                  <c:v>120</c:v>
                </c:pt>
                <c:pt idx="259">
                  <c:v>120</c:v>
                </c:pt>
                <c:pt idx="260">
                  <c:v>101</c:v>
                </c:pt>
                <c:pt idx="261">
                  <c:v>101</c:v>
                </c:pt>
                <c:pt idx="262">
                  <c:v>101</c:v>
                </c:pt>
                <c:pt idx="263">
                  <c:v>0</c:v>
                </c:pt>
                <c:pt idx="264">
                  <c:v>0</c:v>
                </c:pt>
                <c:pt idx="265">
                  <c:v>28</c:v>
                </c:pt>
                <c:pt idx="266">
                  <c:v>28</c:v>
                </c:pt>
                <c:pt idx="267">
                  <c:v>28</c:v>
                </c:pt>
                <c:pt idx="268">
                  <c:v>-45</c:v>
                </c:pt>
                <c:pt idx="269">
                  <c:v>-45</c:v>
                </c:pt>
                <c:pt idx="270">
                  <c:v>-27</c:v>
                </c:pt>
                <c:pt idx="271">
                  <c:v>-27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-45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-27</c:v>
                </c:pt>
                <c:pt idx="285">
                  <c:v>-27</c:v>
                </c:pt>
                <c:pt idx="286">
                  <c:v>-118</c:v>
                </c:pt>
                <c:pt idx="287">
                  <c:v>-118</c:v>
                </c:pt>
                <c:pt idx="288">
                  <c:v>-118</c:v>
                </c:pt>
                <c:pt idx="289">
                  <c:v>-118</c:v>
                </c:pt>
                <c:pt idx="290">
                  <c:v>0</c:v>
                </c:pt>
                <c:pt idx="291">
                  <c:v>0</c:v>
                </c:pt>
                <c:pt idx="292">
                  <c:v>46</c:v>
                </c:pt>
                <c:pt idx="293">
                  <c:v>46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46</c:v>
                </c:pt>
                <c:pt idx="300">
                  <c:v>-118</c:v>
                </c:pt>
                <c:pt idx="301">
                  <c:v>-118</c:v>
                </c:pt>
                <c:pt idx="302">
                  <c:v>-118</c:v>
                </c:pt>
                <c:pt idx="303">
                  <c:v>0</c:v>
                </c:pt>
                <c:pt idx="304">
                  <c:v>28</c:v>
                </c:pt>
                <c:pt idx="305">
                  <c:v>-45</c:v>
                </c:pt>
                <c:pt idx="306">
                  <c:v>-45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-45</c:v>
                </c:pt>
                <c:pt idx="312">
                  <c:v>46</c:v>
                </c:pt>
                <c:pt idx="313">
                  <c:v>46</c:v>
                </c:pt>
                <c:pt idx="314">
                  <c:v>46</c:v>
                </c:pt>
                <c:pt idx="315">
                  <c:v>46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28</c:v>
                </c:pt>
                <c:pt idx="320">
                  <c:v>28</c:v>
                </c:pt>
                <c:pt idx="321">
                  <c:v>-27</c:v>
                </c:pt>
                <c:pt idx="322">
                  <c:v>-27</c:v>
                </c:pt>
                <c:pt idx="323">
                  <c:v>46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28</c:v>
                </c:pt>
                <c:pt idx="337">
                  <c:v>28</c:v>
                </c:pt>
                <c:pt idx="338">
                  <c:v>28</c:v>
                </c:pt>
                <c:pt idx="339">
                  <c:v>28</c:v>
                </c:pt>
                <c:pt idx="340">
                  <c:v>28</c:v>
                </c:pt>
                <c:pt idx="341">
                  <c:v>-27</c:v>
                </c:pt>
                <c:pt idx="342">
                  <c:v>-27</c:v>
                </c:pt>
                <c:pt idx="343">
                  <c:v>0</c:v>
                </c:pt>
                <c:pt idx="344">
                  <c:v>0</c:v>
                </c:pt>
                <c:pt idx="345">
                  <c:v>46</c:v>
                </c:pt>
                <c:pt idx="346">
                  <c:v>46</c:v>
                </c:pt>
                <c:pt idx="347">
                  <c:v>46</c:v>
                </c:pt>
                <c:pt idx="348">
                  <c:v>46</c:v>
                </c:pt>
                <c:pt idx="349">
                  <c:v>46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-27</c:v>
                </c:pt>
                <c:pt idx="356">
                  <c:v>-27</c:v>
                </c:pt>
                <c:pt idx="357">
                  <c:v>-45</c:v>
                </c:pt>
                <c:pt idx="358">
                  <c:v>-45</c:v>
                </c:pt>
                <c:pt idx="359">
                  <c:v>101</c:v>
                </c:pt>
                <c:pt idx="360">
                  <c:v>101</c:v>
                </c:pt>
                <c:pt idx="361">
                  <c:v>101</c:v>
                </c:pt>
                <c:pt idx="362">
                  <c:v>-27</c:v>
                </c:pt>
                <c:pt idx="363">
                  <c:v>-27</c:v>
                </c:pt>
                <c:pt idx="364">
                  <c:v>46</c:v>
                </c:pt>
                <c:pt idx="365">
                  <c:v>46</c:v>
                </c:pt>
                <c:pt idx="366">
                  <c:v>46</c:v>
                </c:pt>
                <c:pt idx="367">
                  <c:v>46</c:v>
                </c:pt>
                <c:pt idx="368">
                  <c:v>46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28</c:v>
                </c:pt>
                <c:pt idx="373">
                  <c:v>28</c:v>
                </c:pt>
                <c:pt idx="374">
                  <c:v>120</c:v>
                </c:pt>
                <c:pt idx="375">
                  <c:v>120</c:v>
                </c:pt>
                <c:pt idx="376">
                  <c:v>-27</c:v>
                </c:pt>
                <c:pt idx="377">
                  <c:v>-27</c:v>
                </c:pt>
                <c:pt idx="378">
                  <c:v>-27</c:v>
                </c:pt>
                <c:pt idx="379">
                  <c:v>-27</c:v>
                </c:pt>
                <c:pt idx="380">
                  <c:v>-99</c:v>
                </c:pt>
                <c:pt idx="381">
                  <c:v>-99</c:v>
                </c:pt>
                <c:pt idx="382">
                  <c:v>-172</c:v>
                </c:pt>
                <c:pt idx="383">
                  <c:v>-172</c:v>
                </c:pt>
                <c:pt idx="384">
                  <c:v>-172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48</c:v>
                </c:pt>
                <c:pt idx="399">
                  <c:v>48</c:v>
                </c:pt>
                <c:pt idx="400">
                  <c:v>-99</c:v>
                </c:pt>
                <c:pt idx="401">
                  <c:v>-99</c:v>
                </c:pt>
                <c:pt idx="402">
                  <c:v>-26</c:v>
                </c:pt>
                <c:pt idx="403">
                  <c:v>-26</c:v>
                </c:pt>
                <c:pt idx="404">
                  <c:v>-26</c:v>
                </c:pt>
                <c:pt idx="405">
                  <c:v>-99</c:v>
                </c:pt>
                <c:pt idx="406">
                  <c:v>-99</c:v>
                </c:pt>
                <c:pt idx="407">
                  <c:v>-7</c:v>
                </c:pt>
                <c:pt idx="408">
                  <c:v>-7</c:v>
                </c:pt>
                <c:pt idx="409">
                  <c:v>-7</c:v>
                </c:pt>
                <c:pt idx="410">
                  <c:v>-99</c:v>
                </c:pt>
                <c:pt idx="411">
                  <c:v>-99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-99</c:v>
                </c:pt>
                <c:pt idx="416">
                  <c:v>-99</c:v>
                </c:pt>
                <c:pt idx="417">
                  <c:v>-245</c:v>
                </c:pt>
                <c:pt idx="418">
                  <c:v>-245</c:v>
                </c:pt>
                <c:pt idx="419">
                  <c:v>-245</c:v>
                </c:pt>
                <c:pt idx="420">
                  <c:v>-245</c:v>
                </c:pt>
                <c:pt idx="421">
                  <c:v>-245</c:v>
                </c:pt>
                <c:pt idx="422">
                  <c:v>0</c:v>
                </c:pt>
                <c:pt idx="423">
                  <c:v>0</c:v>
                </c:pt>
                <c:pt idx="424">
                  <c:v>-26</c:v>
                </c:pt>
                <c:pt idx="425">
                  <c:v>-99</c:v>
                </c:pt>
                <c:pt idx="426">
                  <c:v>-99</c:v>
                </c:pt>
                <c:pt idx="427">
                  <c:v>-26</c:v>
                </c:pt>
                <c:pt idx="428">
                  <c:v>-26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66</c:v>
                </c:pt>
                <c:pt idx="433">
                  <c:v>66</c:v>
                </c:pt>
                <c:pt idx="434">
                  <c:v>66</c:v>
                </c:pt>
                <c:pt idx="435">
                  <c:v>66</c:v>
                </c:pt>
                <c:pt idx="436">
                  <c:v>-172</c:v>
                </c:pt>
                <c:pt idx="437">
                  <c:v>-172</c:v>
                </c:pt>
                <c:pt idx="438">
                  <c:v>-172</c:v>
                </c:pt>
                <c:pt idx="439">
                  <c:v>0</c:v>
                </c:pt>
                <c:pt idx="440">
                  <c:v>0</c:v>
                </c:pt>
                <c:pt idx="441">
                  <c:v>-7</c:v>
                </c:pt>
                <c:pt idx="442">
                  <c:v>-7</c:v>
                </c:pt>
                <c:pt idx="443">
                  <c:v>-99</c:v>
                </c:pt>
                <c:pt idx="444">
                  <c:v>-99</c:v>
                </c:pt>
                <c:pt idx="445">
                  <c:v>-99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-99</c:v>
                </c:pt>
                <c:pt idx="452">
                  <c:v>-99</c:v>
                </c:pt>
                <c:pt idx="453">
                  <c:v>-99</c:v>
                </c:pt>
                <c:pt idx="454">
                  <c:v>-99</c:v>
                </c:pt>
                <c:pt idx="455">
                  <c:v>-99</c:v>
                </c:pt>
                <c:pt idx="456">
                  <c:v>0</c:v>
                </c:pt>
                <c:pt idx="457">
                  <c:v>0</c:v>
                </c:pt>
                <c:pt idx="458">
                  <c:v>-99</c:v>
                </c:pt>
                <c:pt idx="459">
                  <c:v>-99</c:v>
                </c:pt>
                <c:pt idx="460">
                  <c:v>-99</c:v>
                </c:pt>
                <c:pt idx="461">
                  <c:v>-99</c:v>
                </c:pt>
                <c:pt idx="462">
                  <c:v>-99</c:v>
                </c:pt>
                <c:pt idx="463">
                  <c:v>-99</c:v>
                </c:pt>
                <c:pt idx="464">
                  <c:v>-99</c:v>
                </c:pt>
                <c:pt idx="465">
                  <c:v>-99</c:v>
                </c:pt>
                <c:pt idx="466">
                  <c:v>-99</c:v>
                </c:pt>
                <c:pt idx="467">
                  <c:v>-99</c:v>
                </c:pt>
                <c:pt idx="468">
                  <c:v>-26</c:v>
                </c:pt>
                <c:pt idx="469">
                  <c:v>-26</c:v>
                </c:pt>
                <c:pt idx="470">
                  <c:v>-99</c:v>
                </c:pt>
                <c:pt idx="471">
                  <c:v>-99</c:v>
                </c:pt>
                <c:pt idx="472">
                  <c:v>-99</c:v>
                </c:pt>
                <c:pt idx="473">
                  <c:v>-99</c:v>
                </c:pt>
                <c:pt idx="474">
                  <c:v>-99</c:v>
                </c:pt>
                <c:pt idx="475">
                  <c:v>-99</c:v>
                </c:pt>
                <c:pt idx="476">
                  <c:v>-99</c:v>
                </c:pt>
                <c:pt idx="477">
                  <c:v>-99</c:v>
                </c:pt>
                <c:pt idx="478">
                  <c:v>-99</c:v>
                </c:pt>
                <c:pt idx="479">
                  <c:v>-99</c:v>
                </c:pt>
                <c:pt idx="480">
                  <c:v>-99</c:v>
                </c:pt>
                <c:pt idx="481">
                  <c:v>-99</c:v>
                </c:pt>
                <c:pt idx="482">
                  <c:v>-99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-99</c:v>
                </c:pt>
                <c:pt idx="487">
                  <c:v>-99</c:v>
                </c:pt>
                <c:pt idx="488">
                  <c:v>-99</c:v>
                </c:pt>
                <c:pt idx="489">
                  <c:v>-99</c:v>
                </c:pt>
                <c:pt idx="490">
                  <c:v>-99</c:v>
                </c:pt>
                <c:pt idx="491">
                  <c:v>-99</c:v>
                </c:pt>
                <c:pt idx="492">
                  <c:v>0</c:v>
                </c:pt>
                <c:pt idx="493">
                  <c:v>0</c:v>
                </c:pt>
                <c:pt idx="494">
                  <c:v>-26</c:v>
                </c:pt>
                <c:pt idx="495">
                  <c:v>-26</c:v>
                </c:pt>
                <c:pt idx="496">
                  <c:v>48</c:v>
                </c:pt>
                <c:pt idx="497">
                  <c:v>66</c:v>
                </c:pt>
                <c:pt idx="498">
                  <c:v>66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48</c:v>
                </c:pt>
                <c:pt idx="507">
                  <c:v>48</c:v>
                </c:pt>
                <c:pt idx="508">
                  <c:v>48</c:v>
                </c:pt>
                <c:pt idx="509">
                  <c:v>0</c:v>
                </c:pt>
                <c:pt idx="510">
                  <c:v>0</c:v>
                </c:pt>
                <c:pt idx="511">
                  <c:v>-7</c:v>
                </c:pt>
                <c:pt idx="512">
                  <c:v>-7</c:v>
                </c:pt>
                <c:pt idx="513">
                  <c:v>-26</c:v>
                </c:pt>
                <c:pt idx="514">
                  <c:v>-26</c:v>
                </c:pt>
                <c:pt idx="515">
                  <c:v>-26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-26</c:v>
                </c:pt>
                <c:pt idx="523">
                  <c:v>-26</c:v>
                </c:pt>
                <c:pt idx="524">
                  <c:v>-26</c:v>
                </c:pt>
                <c:pt idx="525">
                  <c:v>48</c:v>
                </c:pt>
                <c:pt idx="526">
                  <c:v>48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-99</c:v>
                </c:pt>
                <c:pt idx="531">
                  <c:v>-99</c:v>
                </c:pt>
                <c:pt idx="532">
                  <c:v>-26</c:v>
                </c:pt>
                <c:pt idx="533">
                  <c:v>-99</c:v>
                </c:pt>
                <c:pt idx="534">
                  <c:v>-99</c:v>
                </c:pt>
                <c:pt idx="535">
                  <c:v>-99</c:v>
                </c:pt>
                <c:pt idx="536">
                  <c:v>-99</c:v>
                </c:pt>
                <c:pt idx="537">
                  <c:v>-99</c:v>
                </c:pt>
                <c:pt idx="538">
                  <c:v>-26</c:v>
                </c:pt>
                <c:pt idx="539">
                  <c:v>-26</c:v>
                </c:pt>
                <c:pt idx="540">
                  <c:v>-99</c:v>
                </c:pt>
                <c:pt idx="541">
                  <c:v>-99</c:v>
                </c:pt>
                <c:pt idx="542">
                  <c:v>121</c:v>
                </c:pt>
                <c:pt idx="543">
                  <c:v>121</c:v>
                </c:pt>
                <c:pt idx="544">
                  <c:v>121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-99</c:v>
                </c:pt>
                <c:pt idx="550">
                  <c:v>48</c:v>
                </c:pt>
                <c:pt idx="551">
                  <c:v>48</c:v>
                </c:pt>
                <c:pt idx="552">
                  <c:v>-26</c:v>
                </c:pt>
                <c:pt idx="553">
                  <c:v>-26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-99</c:v>
                </c:pt>
                <c:pt idx="558">
                  <c:v>-99</c:v>
                </c:pt>
                <c:pt idx="559">
                  <c:v>-99</c:v>
                </c:pt>
                <c:pt idx="560">
                  <c:v>-26</c:v>
                </c:pt>
                <c:pt idx="561">
                  <c:v>-26</c:v>
                </c:pt>
                <c:pt idx="562">
                  <c:v>-26</c:v>
                </c:pt>
                <c:pt idx="563">
                  <c:v>-26</c:v>
                </c:pt>
                <c:pt idx="564">
                  <c:v>-26</c:v>
                </c:pt>
                <c:pt idx="565">
                  <c:v>-26</c:v>
                </c:pt>
                <c:pt idx="566">
                  <c:v>-93</c:v>
                </c:pt>
                <c:pt idx="567">
                  <c:v>-93</c:v>
                </c:pt>
                <c:pt idx="568">
                  <c:v>-93</c:v>
                </c:pt>
                <c:pt idx="569">
                  <c:v>-93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C0-461D-9155-558CD6550A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8106672"/>
        <c:axId val="1608107632"/>
      </c:scatterChart>
      <c:valAx>
        <c:axId val="1608106672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sample</a:t>
                </a:r>
                <a:r>
                  <a:rPr lang="en-US" b="1" baseline="0"/>
                  <a:t> (second)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107632"/>
        <c:crosses val="autoZero"/>
        <c:crossBetween val="midCat"/>
      </c:valAx>
      <c:valAx>
        <c:axId val="1608107632"/>
        <c:scaling>
          <c:orientation val="minMax"/>
          <c:max val="500"/>
          <c:min val="-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106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&#65279;<?xml version="1.0" encoding="utf-8"?><Relationships xmlns="http://schemas.openxmlformats.org/package/2006/relationships"><Relationship Type="http://schemas.openxmlformats.org/officeDocument/2006/relationships/theme" Target="/ppt/theme/theme10.xml" Id="rId1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0CDE24-1822-D473-0B53-E620C7AE00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9E0A1-2561-47F9-ED43-2012090849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D05A9-09D4-48DF-8DD3-3A9325EBF66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E1381-945C-ACC1-543F-53F0593107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59062-4040-88FC-2415-E1053A4DCE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7005-65FA-4A34-8AA2-84EA7C04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8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9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E4BB-C2E2-4332-ACAC-E9B21140D10D}" type="datetimeFigureOut">
              <a:rPr lang="de-DE" smtClean="0"/>
              <a:t>20.03.2026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DC37D-46C5-4D2D-8755-2366F695E4D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Relationship Type="http://schemas.openxmlformats.org/officeDocument/2006/relationships/hyperlink" Target="https://vialightcommunications-my.sharepoint.com/personal/joachim_horwath_mynaric_com/_layouts/15/Doc.aspx?sourcedoc=%7B52AA4E00-7100-4717-AB18-E4696F2D4D9E%7D&amp;file=DDMTD_vector_diagram.pptx&amp;action=edit&amp;mobileredirect=true&amp;DefaultItemOpen=1" TargetMode="External" Id="rId8" /><Relationship Type="http://schemas.openxmlformats.org/officeDocument/2006/relationships/hyperlink" Target="https://mynaricus.sharepoint.com/sites/YorkT1TL/_layouts/15/Doc.aspx?sourcedoc=%7BABB3C3D5-87B4-41A7-8BB6-85C1B87A7280%7D&amp;file=ork.pptx&amp;action=edit&amp;mobileredirect=true&amp;DefaultItemOpen=1" TargetMode="External" Id="rId13" /><Relationship Type="http://schemas.openxmlformats.org/officeDocument/2006/relationships/hyperlink" Target="https://mynaricger.sharepoint.com/sites/EngineeringData/Shared%20Documents/503AR33818.1.00_Condor_Mk3_TWTT_Test_Analysis.pdf?web=1" TargetMode="External" Id="rId18" /><Relationship Type="http://schemas.openxmlformats.org/officeDocument/2006/relationships/hyperlink" Target="https://mynaricus.sharepoint.com/sites/YorkT1TL/_layouts/15/Doc.aspx?sourcedoc=%7B5C1BD21F-9BBD-4185-B7EF-B583F5919B5B%7D&amp;file=2023_03_11_CONDOR%20Mk3%20CDR%20ENGINEERING%20SLIDE%20DECK.pptx&amp;action=edit&amp;mobileredirect=true&amp;DefaultItemOpen=1" TargetMode="External" Id="rId3" /><Relationship Type="http://schemas.openxmlformats.org/officeDocument/2006/relationships/hyperlink" Target="https://vialightcommunications-my.sharepoint.com/personal/joachim_horwath_mynaric_com/_layouts/15/Doc.aspx?sourcedoc=%7B505728E3-FB41-4148-98CC-BD15B3D8C4FE%7D&amp;file=DDMTD_diagram_dark.pptx&amp;action=edit&amp;mobileredirect=true&amp;DefaultItemOpen=1" TargetMode="External" Id="rId7" /><Relationship Type="http://schemas.openxmlformats.org/officeDocument/2006/relationships/hyperlink" Target="https://mynaricus.sharepoint.com/sites/NorthropGrumman/_layouts/15/Doc.aspx?sourcedoc=%7B5213381C-DF55-4654-BF03-A7ED3C40C53A%7D&amp;file=NGC%20CDR%20Day%203.pptx&amp;action=edit&amp;mobileredirect=true&amp;DefaultItemOpen=1" TargetMode="External" Id="rId12" /><Relationship Type="http://schemas.openxmlformats.org/officeDocument/2006/relationships/hyperlink" Target="https://vialightcommunications-my.sharepoint.com/personal/joachim_horwath_mynaric_com/_layouts/15/Doc.aspx?sourcedoc=%7BAD126EC8-65E7-49E3-AF2C-09CD76E05C8F%7D&amp;file=Laser-Precise%20Navigation%20Integrating%20Free-Space%20Optical%20Communications%20Technology%20with%20PNT%20Systems%20-%2027May2025.pptx&amp;action=edit&amp;mobileredirect=true&amp;DefaultItemOpen=1" TargetMode="External" Id="rId17" /><Relationship Type="http://schemas.openxmlformats.org/officeDocument/2006/relationships/hyperlink" Target="https://vialightcommunications-my.sharepoint.com/personal/joachim_horwath_mynaric_com/_layouts/15/Doc.aspx?sourcedoc=%7B52AA4E00-7100-4717-AB18-E4696F2D4D9E%7D&amp;file=DDMTD_vector_diagram.pptx&amp;action=edit&amp;mobileredirect=true&amp;DefaultItemOpen=1" TargetMode="External" Id="rId16" /><Relationship Type="http://schemas.openxmlformats.org/officeDocument/2006/relationships/hyperlink" Target="https://vialightcommunications-my.sharepoint.com/personal/joachim_horwath_mynaric_com/_layouts/15/Doc.aspx?sourcedoc=%7BF3D37843-6E22-44A6-BDB6-E0AC59A023D0%7D&amp;file=DDMTD_diagram.pptx&amp;action=edit&amp;mobileredirect=true&amp;DefaultItemOpen=1" TargetMode="External" Id="rId6" /><Relationship Type="http://schemas.openxmlformats.org/officeDocument/2006/relationships/hyperlink" Target="https://mynaricus.sharepoint.com/sites/YorkT1TL/_layouts/15/Doc.aspx?sourcedoc=%7B5C1BD21F-9BBD-4185-B7EF-B583F5919B5B%7D&amp;file=2023_03_11_CONDOR%20Mk3%20CDR%20ENGINEERING%20SLIDE%20DECK.pptx&amp;action=edit&amp;mobileredirect=true&amp;DefaultItemOpen=1" TargetMode="External" Id="rId11" /><Relationship Type="http://schemas.openxmlformats.org/officeDocument/2006/relationships/hyperlink" Target="https://mynaricus.sharepoint.com/sites/YorkT1TL/_layouts/15/Doc.aspx?sourcedoc=%7BABB3C3D5-87B4-41A7-8BB6-85C1B87A7280%7D&amp;file=ork.pptx&amp;action=edit&amp;mobileredirect=true&amp;DefaultItemOpen=1" TargetMode="External" Id="rId5" /><Relationship Type="http://schemas.openxmlformats.org/officeDocument/2006/relationships/hyperlink" Target="https://vialightcommunications-my.sharepoint.com/personal/joachim_horwath_mynaric_com/_layouts/15/Doc.aspx?sourcedoc=%7B505728E3-FB41-4148-98CC-BD15B3D8C4FE%7D&amp;file=DDMTD_diagram_dark.pptx&amp;action=edit&amp;mobileredirect=true&amp;DefaultItemOpen=1" TargetMode="External" Id="rId15" /><Relationship Type="http://schemas.openxmlformats.org/officeDocument/2006/relationships/hyperlink" Target="https://mynaricger.sharepoint.com/sites/EngineeringData/Shared%20Documents/503AR33818.1.00_Condor_Mk3_TWTT_Test_Analysis.pdf?web=1" TargetMode="External" Id="rId10" /><Relationship Type="http://schemas.openxmlformats.org/officeDocument/2006/relationships/hyperlink" Target="https://mynaricus.sharepoint.com/sites/NorthropGrumman/_layouts/15/Doc.aspx?sourcedoc=%7B5213381C-DF55-4654-BF03-A7ED3C40C53A%7D&amp;file=NGC%20CDR%20Day%203.pptx&amp;action=edit&amp;mobileredirect=true&amp;DefaultItemOpen=1" TargetMode="External" Id="rId4" /><Relationship Type="http://schemas.openxmlformats.org/officeDocument/2006/relationships/hyperlink" Target="https://vialightcommunications-my.sharepoint.com/personal/joachim_horwath_mynaric_com/_layouts/15/Doc.aspx?sourcedoc=%7BAD126EC8-65E7-49E3-AF2C-09CD76E05C8F%7D&amp;file=Laser-Precise%20Navigation%20Integrating%20Free-Space%20Optical%20Communications%20Technology%20with%20PNT%20Systems%20-%2027May2025.pptx&amp;action=edit&amp;mobileredirect=true&amp;DefaultItemOpen=1" TargetMode="External" Id="rId9" /><Relationship Type="http://schemas.openxmlformats.org/officeDocument/2006/relationships/hyperlink" Target="https://vialightcommunications-my.sharepoint.com/personal/joachim_horwath_mynaric_com/_layouts/15/Doc.aspx?sourcedoc=%7BF3D37843-6E22-44A6-BDB6-E0AC59A023D0%7D&amp;file=DDMTD_diagram.pptx&amp;action=edit&amp;mobileredirect=true&amp;DefaultItemOpen=1" TargetMode="External" Id="rId14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61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161D-948D-C039-E2E9-C70A37EBC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27C1B-C9EB-C6A6-ED7F-2F22D871E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E755A-10B0-D450-A014-C9FDA89B9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BECA6-3F6E-59A0-265D-B7E912C9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9323-801C-7DB7-49A3-120D24CAE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C0DAD-A0C6-D657-0680-554200F17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0E1A7264-024D-F7C6-B87C-B70A835DF9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fontAlgn="t"/>
                <a:r>
                  <a:rPr lang="en-US" b="1" dirty="0"/>
                  <a:t>Digital Dual Mixer Time Difference (DDMTD) — Principle</a:t>
                </a:r>
              </a:p>
              <a:p>
                <a:pPr fontAlgn="t"/>
                <a:r>
                  <a:rPr lang="en-US" dirty="0"/>
                  <a:t>DDMTD is a </a:t>
                </a:r>
                <a:r>
                  <a:rPr lang="en-US" b="1" dirty="0"/>
                  <a:t>high‑precision digital phase‑measurement technique</a:t>
                </a:r>
                <a:r>
                  <a:rPr lang="en-US" dirty="0"/>
                  <a:t> that measures the timing difference between two independent clock domains with </a:t>
                </a:r>
                <a:r>
                  <a:rPr lang="en-US" b="1" dirty="0"/>
                  <a:t>sub‑nanosecond to tens‑of‑picoseconds</a:t>
                </a:r>
                <a:r>
                  <a:rPr lang="en-US" dirty="0"/>
                  <a:t> accuracy.</a:t>
                </a:r>
              </a:p>
              <a:p>
                <a:pPr fontAlgn="t"/>
                <a:r>
                  <a:rPr lang="en-US" dirty="0"/>
                  <a:t>Your internal files describe it as the mechanism that:</a:t>
                </a:r>
              </a:p>
              <a:p>
                <a:pPr fontAlgn="t"/>
                <a:r>
                  <a:rPr lang="en-US" i="1" dirty="0"/>
                  <a:t>“manages the ambiguity to the local reference time”</a:t>
                </a:r>
                <a:r>
                  <a:rPr lang="en-US" dirty="0"/>
                  <a:t> and</a:t>
                </a:r>
              </a:p>
              <a:p>
                <a:pPr fontAlgn="t"/>
                <a:r>
                  <a:rPr lang="en-US" i="1" dirty="0"/>
                  <a:t>“increases the resolution below 100 </a:t>
                </a:r>
                <a:r>
                  <a:rPr lang="en-US" i="1" dirty="0" err="1"/>
                  <a:t>ps</a:t>
                </a:r>
                <a:r>
                  <a:rPr lang="en-US" i="1" dirty="0"/>
                  <a:t>,”</a:t>
                </a:r>
                <a:br>
                  <a:rPr lang="en-US" dirty="0"/>
                </a:br>
                <a:r>
                  <a:rPr lang="en-US" dirty="0"/>
                  <a:t>with breadboard tests showing </a:t>
                </a:r>
                <a:r>
                  <a:rPr lang="en-US" b="1" dirty="0"/>
                  <a:t>~30 </a:t>
                </a:r>
                <a:r>
                  <a:rPr lang="en-US" b="1" dirty="0" err="1"/>
                  <a:t>ps</a:t>
                </a:r>
                <a:r>
                  <a:rPr lang="en-US" b="1" dirty="0"/>
                  <a:t> equivalent resolution</a:t>
                </a:r>
                <a:r>
                  <a:rPr lang="en-US" dirty="0"/>
                  <a:t>.</a:t>
                </a:r>
                <a:br>
                  <a:rPr lang="en-US" dirty="0"/>
                </a:br>
                <a:r>
                  <a:rPr lang="en-US" dirty="0">
                    <a:hlinkClick r:id="rId3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4"/>
                  </a:rPr>
                  <a:t>[NGC CDR Day 3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5"/>
                  </a:rPr>
                  <a:t>[ork | PowerPoint]</a:t>
                </a:r>
                <a:endParaRPr lang="en-US" dirty="0"/>
              </a:p>
              <a:p>
                <a:pPr fontAlgn="t"/>
                <a:r>
                  <a:rPr lang="en-US" b="1" dirty="0"/>
                  <a:t>How the principle works (step‑by‑step)</a:t>
                </a:r>
              </a:p>
              <a:p>
                <a:pPr fontAlgn="t"/>
                <a:r>
                  <a:rPr lang="en-US" b="1" dirty="0"/>
                  <a:t>Two clocks</a:t>
                </a:r>
                <a:r>
                  <a:rPr lang="en-US" dirty="0"/>
                  <a:t> (Clock A and Clock B) with very high frequency (e.g., data‑recovered CDR clock and local system clock) enter the DDMTD sampler.</a:t>
                </a:r>
              </a:p>
              <a:p>
                <a:pPr fontAlgn="t"/>
                <a:r>
                  <a:rPr lang="en-US" dirty="0"/>
                  <a:t>A </a:t>
                </a:r>
                <a:r>
                  <a:rPr lang="en-US" b="1" dirty="0"/>
                  <a:t>slightly offset sampling clock</a:t>
                </a:r>
                <a:r>
                  <a:rPr lang="en-US" dirty="0"/>
                  <a:t> is applied to both using latch/mixer logic: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ddmtd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clk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ar-AE" b="0" dirty="0"/>
              </a:p>
              <a:p>
                <a:pPr fontAlgn="t"/>
                <a:r>
                  <a:rPr lang="en-US" dirty="0"/>
                  <a:t>Because the sampling frequency is only slightly different, the two sampled signals appear as </a:t>
                </a:r>
                <a:r>
                  <a:rPr lang="en-US" b="1" dirty="0"/>
                  <a:t>low‑frequency beat signals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beat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=∣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clk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ddmtd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∣=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/>
                                <m:t>clk</m:t>
                              </m:r>
                            </m:sub>
                          </m:sSub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ar-AE" b="0" dirty="0"/>
              </a:p>
              <a:p>
                <a:pPr fontAlgn="t"/>
                <a:r>
                  <a:rPr lang="en-US" dirty="0"/>
                  <a:t>These slow beat waveforms preserve the original high‑frequency </a:t>
                </a:r>
                <a:r>
                  <a:rPr lang="en-US" b="1" dirty="0"/>
                  <a:t>phase difference</a:t>
                </a:r>
                <a:r>
                  <a:rPr lang="en-US" dirty="0"/>
                  <a:t> between Clock A and Clock B, but at a measurable rate (e.g., hundreds of Hz).</a:t>
                </a:r>
              </a:p>
              <a:p>
                <a:pPr fontAlgn="t"/>
                <a:r>
                  <a:rPr lang="en-US" dirty="0"/>
                  <a:t>A </a:t>
                </a:r>
                <a:r>
                  <a:rPr lang="en-US" b="1" dirty="0"/>
                  <a:t>phase counter</a:t>
                </a:r>
                <a:r>
                  <a:rPr lang="en-US" dirty="0"/>
                  <a:t> then measures the relative edge positions of the two beat signals and reconstructs the original time offset: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beat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/>
                                <m:t>beat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/>
                                <m:t>clk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AE" b="0" dirty="0"/>
              </a:p>
              <a:p>
                <a:pPr fontAlgn="t"/>
                <a:r>
                  <a:rPr lang="en-US" dirty="0"/>
                  <a:t>This matches the block‑diagram descriptions in your files:</a:t>
                </a:r>
              </a:p>
              <a:p>
                <a:pPr fontAlgn="t"/>
                <a:r>
                  <a:rPr lang="en-US" i="1" dirty="0"/>
                  <a:t>“Latch → de‑</a:t>
                </a:r>
                <a:r>
                  <a:rPr lang="en-US" i="1" dirty="0" err="1"/>
                  <a:t>glitcher</a:t>
                </a:r>
                <a:r>
                  <a:rPr lang="en-US" i="1" dirty="0"/>
                  <a:t> → XOR → beat f → phase counter”</a:t>
                </a:r>
                <a:br>
                  <a:rPr lang="en-US" dirty="0"/>
                </a:br>
                <a:r>
                  <a:rPr lang="en-US" dirty="0">
                    <a:hlinkClick r:id="rId3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4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And from the DDMTD diagrams you generated:</a:t>
                </a:r>
              </a:p>
              <a:p>
                <a:pPr fontAlgn="t"/>
                <a:r>
                  <a:rPr lang="en-US" dirty="0"/>
                  <a:t>input clocks → mixers → beat‑frequency generation → phase counter</a:t>
                </a:r>
                <a:br>
                  <a:rPr lang="en-US" dirty="0"/>
                </a:br>
                <a:r>
                  <a:rPr lang="en-US" dirty="0">
                    <a:hlinkClick r:id="rId6"/>
                  </a:rPr>
                  <a:t>[</a:t>
                </a:r>
                <a:r>
                  <a:rPr lang="en-US" dirty="0" err="1">
                    <a:hlinkClick r:id="rId6"/>
                  </a:rPr>
                  <a:t>DDMTD_diagram</a:t>
                </a:r>
                <a:r>
                  <a:rPr lang="en-US" dirty="0">
                    <a:hlinkClick r:id="rId6"/>
                  </a:rPr>
                  <a:t>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7"/>
                  </a:rPr>
                  <a:t>[</a:t>
                </a:r>
                <a:r>
                  <a:rPr lang="en-US" dirty="0" err="1">
                    <a:hlinkClick r:id="rId7"/>
                  </a:rPr>
                  <a:t>DDMTD_diagram_dark</a:t>
                </a:r>
                <a:r>
                  <a:rPr lang="en-US" dirty="0">
                    <a:hlinkClick r:id="rId7"/>
                  </a:rPr>
                  <a:t> | PowerPoint]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⭐ Why DDMTD Is Used — Key Advantages</a:t>
                </a:r>
              </a:p>
              <a:p>
                <a:pPr fontAlgn="t"/>
                <a:r>
                  <a:rPr lang="en-US" b="1" dirty="0"/>
                  <a:t>1. Picosecond‑level resolution using low‑speed FPGA logic</a:t>
                </a:r>
              </a:p>
              <a:p>
                <a:pPr fontAlgn="t"/>
                <a:r>
                  <a:rPr lang="en-US" dirty="0"/>
                  <a:t>DDMTD converts GHz‑scale timing information into a beat frequency of only a few hundred Hz.</a:t>
                </a:r>
                <a:br>
                  <a:rPr lang="en-US" dirty="0"/>
                </a:br>
                <a:r>
                  <a:rPr lang="en-US" dirty="0"/>
                  <a:t>Your internal CDR/PNT files show:</a:t>
                </a:r>
              </a:p>
              <a:p>
                <a:pPr fontAlgn="t"/>
                <a:r>
                  <a:rPr lang="en-US" b="1" dirty="0"/>
                  <a:t>&lt;100 </a:t>
                </a:r>
                <a:r>
                  <a:rPr lang="en-US" b="1" dirty="0" err="1"/>
                  <a:t>ps</a:t>
                </a:r>
                <a:r>
                  <a:rPr lang="en-US" b="1" dirty="0"/>
                  <a:t> resolution</a:t>
                </a:r>
                <a:r>
                  <a:rPr lang="en-US" dirty="0"/>
                  <a:t>, and</a:t>
                </a:r>
              </a:p>
              <a:p>
                <a:pPr fontAlgn="t"/>
                <a:r>
                  <a:rPr lang="en-US" b="1" dirty="0"/>
                  <a:t>~30 </a:t>
                </a:r>
                <a:r>
                  <a:rPr lang="en-US" b="1" dirty="0" err="1"/>
                  <a:t>ps</a:t>
                </a:r>
                <a:r>
                  <a:rPr lang="en-US" b="1" dirty="0"/>
                  <a:t> demonstrated</a:t>
                </a:r>
                <a:r>
                  <a:rPr lang="en-US" dirty="0"/>
                  <a:t> in lab hardware.</a:t>
                </a:r>
                <a:br>
                  <a:rPr lang="en-US" dirty="0"/>
                </a:br>
                <a:r>
                  <a:rPr lang="en-US" dirty="0">
                    <a:hlinkClick r:id="rId3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4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This allows:</a:t>
                </a:r>
              </a:p>
              <a:p>
                <a:pPr fontAlgn="t"/>
                <a:r>
                  <a:rPr lang="en-US" dirty="0"/>
                  <a:t>accurate timestamping</a:t>
                </a:r>
              </a:p>
              <a:p>
                <a:pPr fontAlgn="t"/>
                <a:r>
                  <a:rPr lang="en-US" dirty="0"/>
                  <a:t>clock‑offset measurement</a:t>
                </a:r>
              </a:p>
              <a:p>
                <a:pPr fontAlgn="t"/>
                <a:r>
                  <a:rPr lang="en-US" dirty="0"/>
                  <a:t>deterministic latency calibration</a:t>
                </a:r>
                <a:br>
                  <a:rPr lang="en-US" dirty="0"/>
                </a:br>
                <a:r>
                  <a:rPr lang="en-US" dirty="0"/>
                  <a:t>without requiring exotic high‑speed TDCs.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2. Robust clock‑ambiguity resolution in SERDES / CDR systems</a:t>
                </a:r>
              </a:p>
              <a:p>
                <a:pPr fontAlgn="t"/>
                <a:r>
                  <a:rPr lang="en-US" dirty="0"/>
                  <a:t>The technique is specifically cited as the block that resolves ambiguous CDR phase alignment:</a:t>
                </a:r>
              </a:p>
              <a:p>
                <a:pPr fontAlgn="t"/>
                <a:r>
                  <a:rPr lang="en-US" i="1" dirty="0"/>
                  <a:t>“Ambiguity to local ref time is managed by the DDMTD logic”</a:t>
                </a:r>
                <a:br>
                  <a:rPr lang="en-US" dirty="0"/>
                </a:br>
                <a:r>
                  <a:rPr lang="en-US" dirty="0">
                    <a:hlinkClick r:id="rId3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4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This is essential for:</a:t>
                </a:r>
              </a:p>
              <a:p>
                <a:pPr fontAlgn="t"/>
                <a:r>
                  <a:rPr lang="en-US" dirty="0"/>
                  <a:t>SDA modem timing</a:t>
                </a:r>
              </a:p>
              <a:p>
                <a:pPr fontAlgn="t"/>
                <a:r>
                  <a:rPr lang="en-US" dirty="0"/>
                  <a:t>PNT timing loops</a:t>
                </a:r>
              </a:p>
              <a:p>
                <a:pPr fontAlgn="t"/>
                <a:r>
                  <a:rPr lang="en-US" dirty="0"/>
                  <a:t>TWTT ranging</a:t>
                </a:r>
              </a:p>
              <a:p>
                <a:pPr fontAlgn="t"/>
                <a:r>
                  <a:rPr lang="en-US" dirty="0"/>
                  <a:t>Condor Mk3 deterministic latency transceiver configuration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3. Works entirely in digital logic (FPGA‑friendly)</a:t>
                </a:r>
              </a:p>
              <a:p>
                <a:pPr fontAlgn="t"/>
                <a:r>
                  <a:rPr lang="en-US" dirty="0"/>
                  <a:t>DDMTD uses:</a:t>
                </a:r>
              </a:p>
              <a:p>
                <a:pPr fontAlgn="t"/>
                <a:r>
                  <a:rPr lang="en-US" dirty="0"/>
                  <a:t>latch mixers</a:t>
                </a:r>
              </a:p>
              <a:p>
                <a:pPr fontAlgn="t"/>
                <a:r>
                  <a:rPr lang="en-US" dirty="0"/>
                  <a:t>de‑</a:t>
                </a:r>
                <a:r>
                  <a:rPr lang="en-US" dirty="0" err="1"/>
                  <a:t>glitchers</a:t>
                </a:r>
                <a:endParaRPr lang="en-US" dirty="0"/>
              </a:p>
              <a:p>
                <a:pPr fontAlgn="t"/>
                <a:r>
                  <a:rPr lang="en-US" dirty="0"/>
                  <a:t>XOR phase detectors</a:t>
                </a:r>
              </a:p>
              <a:p>
                <a:pPr fontAlgn="t"/>
                <a:r>
                  <a:rPr lang="en-US" dirty="0"/>
                  <a:t>counters</a:t>
                </a:r>
              </a:p>
              <a:p>
                <a:pPr fontAlgn="t"/>
                <a:r>
                  <a:rPr lang="en-US" dirty="0"/>
                  <a:t>Your internal vector diagram files highlight that the full chain is implementable as standard FPGA logic without analog circuitry.</a:t>
                </a:r>
                <a:br>
                  <a:rPr lang="en-US" dirty="0"/>
                </a:br>
                <a:r>
                  <a:rPr lang="en-US" dirty="0">
                    <a:hlinkClick r:id="rId8"/>
                  </a:rPr>
                  <a:t>[</a:t>
                </a:r>
                <a:r>
                  <a:rPr lang="en-US" dirty="0" err="1">
                    <a:hlinkClick r:id="rId8"/>
                  </a:rPr>
                  <a:t>DDMTD_vector_diagram</a:t>
                </a:r>
                <a:r>
                  <a:rPr lang="en-US" dirty="0">
                    <a:hlinkClick r:id="rId8"/>
                  </a:rPr>
                  <a:t> | PowerPoint]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4. Immune to high‑frequency jitter that would break direct sampling</a:t>
                </a:r>
              </a:p>
              <a:p>
                <a:pPr fontAlgn="t"/>
                <a:r>
                  <a:rPr lang="en-US" dirty="0"/>
                  <a:t>Because the beat frequency is slow, measurement is averaged over many UI periods, improving SNR and eliminating the need for high‑bandwidth TDCs.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5. Ideal for high‑speed links (e.g., 2.5 Gbps → 400 </a:t>
                </a:r>
                <a:r>
                  <a:rPr lang="en-US" b="1" dirty="0" err="1"/>
                  <a:t>ps</a:t>
                </a:r>
                <a:r>
                  <a:rPr lang="en-US" b="1" dirty="0"/>
                  <a:t> UI)</a:t>
                </a:r>
              </a:p>
              <a:p>
                <a:pPr fontAlgn="t"/>
                <a:r>
                  <a:rPr lang="en-US" dirty="0"/>
                  <a:t>As referenced in your PNT + Laser‑Navigation deck:</a:t>
                </a:r>
              </a:p>
              <a:p>
                <a:pPr fontAlgn="t"/>
                <a:r>
                  <a:rPr lang="en-US" dirty="0"/>
                  <a:t>CDR at </a:t>
                </a:r>
                <a:r>
                  <a:rPr lang="en-US" b="1" dirty="0"/>
                  <a:t>2.5 Gbps (400 </a:t>
                </a:r>
                <a:r>
                  <a:rPr lang="en-US" b="1" dirty="0" err="1"/>
                  <a:t>ps</a:t>
                </a:r>
                <a:r>
                  <a:rPr lang="en-US" b="1" dirty="0"/>
                  <a:t> UI)</a:t>
                </a:r>
                <a:endParaRPr lang="en-US" dirty="0"/>
              </a:p>
              <a:p>
                <a:pPr fontAlgn="t"/>
                <a:r>
                  <a:rPr lang="en-US" dirty="0"/>
                  <a:t>Sub‑symbol resolution via DDMTD</a:t>
                </a:r>
                <a:br>
                  <a:rPr lang="en-US" dirty="0"/>
                </a:br>
                <a:r>
                  <a:rPr lang="en-US" dirty="0">
                    <a:hlinkClick r:id="rId9"/>
                  </a:rPr>
                  <a:t>[Laser-Prec...27May2025 | PowerPoint]</a:t>
                </a:r>
                <a:endParaRPr lang="en-US" dirty="0"/>
              </a:p>
              <a:p>
                <a:pPr fontAlgn="t"/>
                <a:r>
                  <a:rPr lang="en-US" dirty="0"/>
                  <a:t>This makes it suitable for:</a:t>
                </a:r>
              </a:p>
              <a:p>
                <a:pPr fontAlgn="t"/>
                <a:r>
                  <a:rPr lang="en-US" dirty="0"/>
                  <a:t>symbol‑level TWTT</a:t>
                </a:r>
              </a:p>
              <a:p>
                <a:pPr fontAlgn="t"/>
                <a:r>
                  <a:rPr lang="en-US" dirty="0"/>
                  <a:t>ranging accuracy improvement</a:t>
                </a:r>
              </a:p>
              <a:p>
                <a:pPr fontAlgn="t"/>
                <a:r>
                  <a:rPr lang="en-US" dirty="0"/>
                  <a:t>tight synchronization in LEO/GEO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6. Extremely stable and deterministic</a:t>
                </a:r>
              </a:p>
              <a:p>
                <a:pPr fontAlgn="t"/>
                <a:r>
                  <a:rPr lang="en-US" dirty="0"/>
                  <a:t>The down‑mixing process filters out:</a:t>
                </a:r>
              </a:p>
              <a:p>
                <a:pPr fontAlgn="t"/>
                <a:r>
                  <a:rPr lang="en-US" dirty="0"/>
                  <a:t>jitter</a:t>
                </a:r>
              </a:p>
              <a:p>
                <a:pPr fontAlgn="t"/>
                <a:r>
                  <a:rPr lang="en-US" dirty="0"/>
                  <a:t>thermal variation</a:t>
                </a:r>
              </a:p>
              <a:p>
                <a:pPr fontAlgn="t"/>
                <a:r>
                  <a:rPr lang="en-US" dirty="0"/>
                  <a:t>asynchronous startup effects</a:t>
                </a:r>
              </a:p>
              <a:p>
                <a:pPr fontAlgn="t"/>
                <a:r>
                  <a:rPr lang="en-US" dirty="0"/>
                  <a:t>Internal files show it used as part of:</a:t>
                </a:r>
              </a:p>
              <a:p>
                <a:pPr fontAlgn="t"/>
                <a:r>
                  <a:rPr lang="en-US" i="1" dirty="0"/>
                  <a:t>“time stamping strategy”</a:t>
                </a:r>
                <a:endParaRPr lang="en-US" dirty="0"/>
              </a:p>
              <a:p>
                <a:pPr fontAlgn="t"/>
                <a:r>
                  <a:rPr lang="en-US" i="1" dirty="0"/>
                  <a:t>“SDA MGMT/TWTT definition”</a:t>
                </a:r>
                <a:br>
                  <a:rPr lang="en-US" dirty="0"/>
                </a:br>
                <a:r>
                  <a:rPr lang="en-US" dirty="0"/>
                  <a:t>for precision timing layers.</a:t>
                </a:r>
                <a:br>
                  <a:rPr lang="en-US" dirty="0"/>
                </a:br>
                <a:r>
                  <a:rPr lang="en-US" dirty="0">
                    <a:hlinkClick r:id="rId3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0"/>
                  </a:rPr>
                  <a:t>[503AR33818...</a:t>
                </a:r>
                <a:r>
                  <a:rPr lang="en-US" dirty="0" err="1">
                    <a:hlinkClick r:id="rId10"/>
                  </a:rPr>
                  <a:t>t_Analysis</a:t>
                </a:r>
                <a:r>
                  <a:rPr lang="en-US" dirty="0">
                    <a:hlinkClick r:id="rId10"/>
                  </a:rPr>
                  <a:t> | PDF]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⭐ Summary (What DDMTD gives you)</a:t>
                </a:r>
              </a:p>
              <a:p>
                <a:pPr fontAlgn="t"/>
                <a:r>
                  <a:rPr lang="en-US" dirty="0" err="1"/>
                  <a:t>RequirementDDMTD</a:t>
                </a:r>
                <a:r>
                  <a:rPr lang="en-US" dirty="0"/>
                  <a:t> </a:t>
                </a:r>
                <a:r>
                  <a:rPr lang="en-US" dirty="0" err="1"/>
                  <a:t>BenefitSub</a:t>
                </a:r>
                <a:r>
                  <a:rPr lang="en-US" dirty="0"/>
                  <a:t>‑ns or </a:t>
                </a:r>
                <a:r>
                  <a:rPr lang="en-US" dirty="0" err="1"/>
                  <a:t>ps</a:t>
                </a:r>
                <a:r>
                  <a:rPr lang="en-US" dirty="0"/>
                  <a:t> </a:t>
                </a:r>
                <a:r>
                  <a:rPr lang="en-US" dirty="0" err="1"/>
                  <a:t>timingAchieves</a:t>
                </a:r>
                <a:r>
                  <a:rPr lang="en-US" dirty="0"/>
                  <a:t> </a:t>
                </a:r>
                <a:r>
                  <a:rPr lang="en-US" b="1" dirty="0"/>
                  <a:t>&lt;100 </a:t>
                </a:r>
                <a:r>
                  <a:rPr lang="en-US" b="1" dirty="0" err="1"/>
                  <a:t>ps</a:t>
                </a:r>
                <a:r>
                  <a:rPr lang="en-US" dirty="0"/>
                  <a:t>, proven </a:t>
                </a:r>
                <a:r>
                  <a:rPr lang="en-US" b="1" dirty="0"/>
                  <a:t>~30 </a:t>
                </a:r>
                <a:r>
                  <a:rPr lang="en-US" b="1" dirty="0" err="1"/>
                  <a:t>ps</a:t>
                </a:r>
                <a:r>
                  <a:rPr lang="en-US" dirty="0" err="1"/>
                  <a:t>Deterministic</a:t>
                </a:r>
                <a:r>
                  <a:rPr lang="en-US" dirty="0"/>
                  <a:t> </a:t>
                </a:r>
                <a:r>
                  <a:rPr lang="en-US" dirty="0" err="1"/>
                  <a:t>latencyResolves</a:t>
                </a:r>
                <a:r>
                  <a:rPr lang="en-US" dirty="0"/>
                  <a:t> CDR ambiguity and SERDES </a:t>
                </a:r>
                <a:r>
                  <a:rPr lang="en-US" dirty="0" err="1"/>
                  <a:t>uncertaintyFPGA</a:t>
                </a:r>
                <a:r>
                  <a:rPr lang="en-US" dirty="0"/>
                  <a:t> integration100% digital, low‑resource </a:t>
                </a:r>
                <a:r>
                  <a:rPr lang="en-US" dirty="0" err="1"/>
                  <a:t>implementationHigh</a:t>
                </a:r>
                <a:r>
                  <a:rPr lang="en-US" dirty="0"/>
                  <a:t>‑speed </a:t>
                </a:r>
                <a:r>
                  <a:rPr lang="en-US" dirty="0" err="1"/>
                  <a:t>systemsWorks</a:t>
                </a:r>
                <a:r>
                  <a:rPr lang="en-US" dirty="0"/>
                  <a:t> with 2.5 Gbps, 10 Gbps, </a:t>
                </a:r>
                <a:r>
                  <a:rPr lang="en-US" dirty="0" err="1"/>
                  <a:t>etc.Optical</a:t>
                </a:r>
                <a:r>
                  <a:rPr lang="en-US" dirty="0"/>
                  <a:t> PNT / </a:t>
                </a:r>
                <a:r>
                  <a:rPr lang="en-US" dirty="0" err="1"/>
                  <a:t>TWTTEnables</a:t>
                </a:r>
                <a:r>
                  <a:rPr lang="en-US" dirty="0"/>
                  <a:t> precise timing offset </a:t>
                </a:r>
                <a:r>
                  <a:rPr lang="en-US" dirty="0" err="1"/>
                  <a:t>measurementSDA</a:t>
                </a:r>
                <a:r>
                  <a:rPr lang="en-US" dirty="0"/>
                  <a:t>‑compatible </a:t>
                </a:r>
                <a:r>
                  <a:rPr lang="en-US" dirty="0" err="1"/>
                  <a:t>timingMatches</a:t>
                </a:r>
                <a:r>
                  <a:rPr lang="en-US" dirty="0"/>
                  <a:t> Condor Mk3 modem architecture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0E1A7264-024D-F7C6-B87C-B70A835DF9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fontAlgn="t"/>
                <a:r>
                  <a:rPr lang="en-US" b="1" dirty="0"/>
                  <a:t>Digital Dual Mixer Time Difference (DDMTD) — Principle</a:t>
                </a:r>
              </a:p>
              <a:p>
                <a:pPr fontAlgn="t"/>
                <a:r>
                  <a:rPr lang="en-US" dirty="0"/>
                  <a:t>DDMTD is a </a:t>
                </a:r>
                <a:r>
                  <a:rPr lang="en-US" b="1" dirty="0"/>
                  <a:t>high‑precision digital phase‑measurement technique</a:t>
                </a:r>
                <a:r>
                  <a:rPr lang="en-US" dirty="0"/>
                  <a:t> that measures the timing difference between two independent clock domains with </a:t>
                </a:r>
                <a:r>
                  <a:rPr lang="en-US" b="1" dirty="0"/>
                  <a:t>sub‑nanosecond to tens‑of‑picoseconds</a:t>
                </a:r>
                <a:r>
                  <a:rPr lang="en-US" dirty="0"/>
                  <a:t> accuracy.</a:t>
                </a:r>
              </a:p>
              <a:p>
                <a:pPr fontAlgn="t"/>
                <a:r>
                  <a:rPr lang="en-US" dirty="0"/>
                  <a:t>Your internal files describe it as the mechanism that:</a:t>
                </a:r>
              </a:p>
              <a:p>
                <a:pPr fontAlgn="t"/>
                <a:r>
                  <a:rPr lang="en-US" i="1" dirty="0"/>
                  <a:t>“manages the ambiguity to the local reference time”</a:t>
                </a:r>
                <a:r>
                  <a:rPr lang="en-US" dirty="0"/>
                  <a:t> and</a:t>
                </a:r>
              </a:p>
              <a:p>
                <a:pPr fontAlgn="t"/>
                <a:r>
                  <a:rPr lang="en-US" i="1" dirty="0"/>
                  <a:t>“increases the resolution below 100 </a:t>
                </a:r>
                <a:r>
                  <a:rPr lang="en-US" i="1" dirty="0" err="1"/>
                  <a:t>ps</a:t>
                </a:r>
                <a:r>
                  <a:rPr lang="en-US" i="1" dirty="0"/>
                  <a:t>,”</a:t>
                </a:r>
                <a:br>
                  <a:rPr lang="en-US" dirty="0"/>
                </a:br>
                <a:r>
                  <a:rPr lang="en-US" dirty="0"/>
                  <a:t>with breadboard tests showing </a:t>
                </a:r>
                <a:r>
                  <a:rPr lang="en-US" b="1" dirty="0"/>
                  <a:t>~30 </a:t>
                </a:r>
                <a:r>
                  <a:rPr lang="en-US" b="1" dirty="0" err="1"/>
                  <a:t>ps</a:t>
                </a:r>
                <a:r>
                  <a:rPr lang="en-US" b="1" dirty="0"/>
                  <a:t> equivalent resolution</a:t>
                </a:r>
                <a:r>
                  <a:rPr lang="en-US" dirty="0"/>
                  <a:t>.</a:t>
                </a:r>
                <a:br>
                  <a:rPr lang="en-US" dirty="0"/>
                </a:br>
                <a:r>
                  <a:rPr lang="en-US" dirty="0">
                    <a:hlinkClick r:id="rId11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2"/>
                  </a:rPr>
                  <a:t>[NGC CDR Day 3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3"/>
                  </a:rPr>
                  <a:t>[ork | PowerPoint]</a:t>
                </a:r>
                <a:endParaRPr lang="en-US" dirty="0"/>
              </a:p>
              <a:p>
                <a:pPr fontAlgn="t"/>
                <a:r>
                  <a:rPr lang="en-US" b="1" dirty="0"/>
                  <a:t>How the principle works (step‑by‑step)</a:t>
                </a:r>
              </a:p>
              <a:p>
                <a:pPr fontAlgn="t"/>
                <a:r>
                  <a:rPr lang="en-US" b="1" dirty="0"/>
                  <a:t>Two clocks</a:t>
                </a:r>
                <a:r>
                  <a:rPr lang="en-US" dirty="0"/>
                  <a:t> (Clock A and Clock B) with very high frequency (e.g., data‑recovered CDR clock and local system clock) enter the DDMTD sampler.</a:t>
                </a:r>
              </a:p>
              <a:p>
                <a:pPr fontAlgn="t"/>
                <a:r>
                  <a:rPr lang="en-US" dirty="0"/>
                  <a:t>A </a:t>
                </a:r>
                <a:r>
                  <a:rPr lang="en-US" b="1" dirty="0"/>
                  <a:t>slightly offset sampling clock</a:t>
                </a:r>
                <a:r>
                  <a:rPr lang="en-US" dirty="0"/>
                  <a:t> is applied to both using latch/mixer logic:</a:t>
                </a:r>
              </a:p>
              <a:p>
                <a:r>
                  <a:rPr lang="ar-AE" i="0"/>
                  <a:t>𝑓_</a:t>
                </a:r>
                <a:r>
                  <a:rPr lang="en-US" i="0"/>
                  <a:t>"ddmtd</a:t>
                </a:r>
                <a:r>
                  <a:rPr lang="ar-AE" i="0"/>
                  <a:t>" =𝑓_</a:t>
                </a:r>
                <a:r>
                  <a:rPr lang="en-US" i="0"/>
                  <a:t>"clk</a:t>
                </a:r>
                <a:r>
                  <a:rPr lang="ar-AE" i="0"/>
                  <a:t>" ⋅𝑁/(𝑁+1)</a:t>
                </a:r>
                <a:endParaRPr lang="ar-AE" b="0" dirty="0"/>
              </a:p>
              <a:p>
                <a:pPr fontAlgn="t"/>
                <a:r>
                  <a:rPr lang="en-US" dirty="0"/>
                  <a:t>Because the sampling frequency is only slightly different, the two sampled signals appear as </a:t>
                </a:r>
                <a:r>
                  <a:rPr lang="en-US" b="1" dirty="0"/>
                  <a:t>low‑frequency beat signals</a:t>
                </a:r>
                <a:r>
                  <a:rPr lang="en-US" dirty="0"/>
                  <a:t>:</a:t>
                </a:r>
              </a:p>
              <a:p>
                <a:r>
                  <a:rPr lang="ar-AE" i="0"/>
                  <a:t>𝑓_</a:t>
                </a:r>
                <a:r>
                  <a:rPr lang="en-US" i="0"/>
                  <a:t>"beat</a:t>
                </a:r>
                <a:r>
                  <a:rPr lang="ar-AE" i="0"/>
                  <a:t>" =∣𝑓_</a:t>
                </a:r>
                <a:r>
                  <a:rPr lang="en-US" i="0"/>
                  <a:t>"clk</a:t>
                </a:r>
                <a:r>
                  <a:rPr lang="ar-AE" i="0"/>
                  <a:t>" −𝑓_</a:t>
                </a:r>
                <a:r>
                  <a:rPr lang="en-US" i="0"/>
                  <a:t>"ddmtd</a:t>
                </a:r>
                <a:r>
                  <a:rPr lang="ar-AE" i="0"/>
                  <a:t>" ∣=𝑓_</a:t>
                </a:r>
                <a:r>
                  <a:rPr lang="en-US" i="0"/>
                  <a:t>"clk</a:t>
                </a:r>
                <a:r>
                  <a:rPr lang="ar-AE" i="0"/>
                  <a:t>" /(𝑁+1)</a:t>
                </a:r>
                <a:endParaRPr lang="ar-AE" b="0" dirty="0"/>
              </a:p>
              <a:p>
                <a:pPr fontAlgn="t"/>
                <a:r>
                  <a:rPr lang="en-US" dirty="0"/>
                  <a:t>These slow beat waveforms preserve the original high‑frequency </a:t>
                </a:r>
                <a:r>
                  <a:rPr lang="en-US" b="1" dirty="0"/>
                  <a:t>phase difference</a:t>
                </a:r>
                <a:r>
                  <a:rPr lang="en-US" dirty="0"/>
                  <a:t> between Clock A and Clock B, but at a measurable rate (e.g., hundreds of Hz).</a:t>
                </a:r>
              </a:p>
              <a:p>
                <a:pPr fontAlgn="t"/>
                <a:r>
                  <a:rPr lang="en-US" dirty="0"/>
                  <a:t>A </a:t>
                </a:r>
                <a:r>
                  <a:rPr lang="en-US" b="1" dirty="0"/>
                  <a:t>phase counter</a:t>
                </a:r>
                <a:r>
                  <a:rPr lang="en-US" dirty="0"/>
                  <a:t> then measures the relative edge positions of the two beat signals and reconstructs the original time offset:</a:t>
                </a:r>
              </a:p>
              <a:p>
                <a:r>
                  <a:rPr lang="el-GR" i="0"/>
                  <a:t>Δ𝑡=Δ</a:t>
                </a:r>
                <a:r>
                  <a:rPr lang="ar-AE" i="0"/>
                  <a:t>𝜙_</a:t>
                </a:r>
                <a:r>
                  <a:rPr lang="en-US" i="0"/>
                  <a:t>"beat</a:t>
                </a:r>
                <a:r>
                  <a:rPr lang="ar-AE" i="0"/>
                  <a:t>" ⋅𝑓_</a:t>
                </a:r>
                <a:r>
                  <a:rPr lang="en-US" i="0"/>
                  <a:t>"beat</a:t>
                </a:r>
                <a:r>
                  <a:rPr lang="ar-AE" i="0"/>
                  <a:t>" /𝑓_</a:t>
                </a:r>
                <a:r>
                  <a:rPr lang="en-US" i="0"/>
                  <a:t>"clk</a:t>
                </a:r>
                <a:r>
                  <a:rPr lang="ar-AE" i="0"/>
                  <a:t>"  </a:t>
                </a:r>
                <a:endParaRPr lang="ar-AE" b="0" dirty="0"/>
              </a:p>
              <a:p>
                <a:pPr fontAlgn="t"/>
                <a:r>
                  <a:rPr lang="en-US" dirty="0"/>
                  <a:t>This matches the block‑diagram descriptions in your files:</a:t>
                </a:r>
              </a:p>
              <a:p>
                <a:pPr fontAlgn="t"/>
                <a:r>
                  <a:rPr lang="en-US" i="1" dirty="0"/>
                  <a:t>“Latch → de‑</a:t>
                </a:r>
                <a:r>
                  <a:rPr lang="en-US" i="1" dirty="0" err="1"/>
                  <a:t>glitcher</a:t>
                </a:r>
                <a:r>
                  <a:rPr lang="en-US" i="1" dirty="0"/>
                  <a:t> → XOR → beat f → phase counter”</a:t>
                </a:r>
                <a:br>
                  <a:rPr lang="en-US" dirty="0"/>
                </a:br>
                <a:r>
                  <a:rPr lang="en-US" dirty="0">
                    <a:hlinkClick r:id="rId11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2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And from the DDMTD diagrams you generated:</a:t>
                </a:r>
              </a:p>
              <a:p>
                <a:pPr fontAlgn="t"/>
                <a:r>
                  <a:rPr lang="en-US" dirty="0"/>
                  <a:t>input clocks → mixers → beat‑frequency generation → phase counter</a:t>
                </a:r>
                <a:br>
                  <a:rPr lang="en-US" dirty="0"/>
                </a:br>
                <a:r>
                  <a:rPr lang="en-US" dirty="0">
                    <a:hlinkClick r:id="rId14"/>
                  </a:rPr>
                  <a:t>[</a:t>
                </a:r>
                <a:r>
                  <a:rPr lang="en-US" dirty="0" err="1">
                    <a:hlinkClick r:id="rId14"/>
                  </a:rPr>
                  <a:t>DDMTD_diagram</a:t>
                </a:r>
                <a:r>
                  <a:rPr lang="en-US" dirty="0">
                    <a:hlinkClick r:id="rId14"/>
                  </a:rPr>
                  <a:t>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5"/>
                  </a:rPr>
                  <a:t>[</a:t>
                </a:r>
                <a:r>
                  <a:rPr lang="en-US" dirty="0" err="1">
                    <a:hlinkClick r:id="rId15"/>
                  </a:rPr>
                  <a:t>DDMTD_diagram_dark</a:t>
                </a:r>
                <a:r>
                  <a:rPr lang="en-US" dirty="0">
                    <a:hlinkClick r:id="rId15"/>
                  </a:rPr>
                  <a:t> | PowerPoint]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⭐ Why DDMTD Is Used — Key Advantages</a:t>
                </a:r>
              </a:p>
              <a:p>
                <a:pPr fontAlgn="t"/>
                <a:r>
                  <a:rPr lang="en-US" b="1" dirty="0"/>
                  <a:t>1. Picosecond‑level resolution using low‑speed FPGA logic</a:t>
                </a:r>
              </a:p>
              <a:p>
                <a:pPr fontAlgn="t"/>
                <a:r>
                  <a:rPr lang="en-US" dirty="0"/>
                  <a:t>DDMTD converts GHz‑scale timing information into a beat frequency of only a few hundred Hz.</a:t>
                </a:r>
                <a:br>
                  <a:rPr lang="en-US" dirty="0"/>
                </a:br>
                <a:r>
                  <a:rPr lang="en-US" dirty="0"/>
                  <a:t>Your internal CDR/PNT files show:</a:t>
                </a:r>
              </a:p>
              <a:p>
                <a:pPr fontAlgn="t"/>
                <a:r>
                  <a:rPr lang="en-US" b="1" dirty="0"/>
                  <a:t>&lt;100 </a:t>
                </a:r>
                <a:r>
                  <a:rPr lang="en-US" b="1" dirty="0" err="1"/>
                  <a:t>ps</a:t>
                </a:r>
                <a:r>
                  <a:rPr lang="en-US" b="1" dirty="0"/>
                  <a:t> resolution</a:t>
                </a:r>
                <a:r>
                  <a:rPr lang="en-US" dirty="0"/>
                  <a:t>, and</a:t>
                </a:r>
              </a:p>
              <a:p>
                <a:pPr fontAlgn="t"/>
                <a:r>
                  <a:rPr lang="en-US" b="1" dirty="0"/>
                  <a:t>~30 </a:t>
                </a:r>
                <a:r>
                  <a:rPr lang="en-US" b="1" dirty="0" err="1"/>
                  <a:t>ps</a:t>
                </a:r>
                <a:r>
                  <a:rPr lang="en-US" b="1" dirty="0"/>
                  <a:t> demonstrated</a:t>
                </a:r>
                <a:r>
                  <a:rPr lang="en-US" dirty="0"/>
                  <a:t> in lab hardware.</a:t>
                </a:r>
                <a:br>
                  <a:rPr lang="en-US" dirty="0"/>
                </a:br>
                <a:r>
                  <a:rPr lang="en-US" dirty="0">
                    <a:hlinkClick r:id="rId11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2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This allows:</a:t>
                </a:r>
              </a:p>
              <a:p>
                <a:pPr fontAlgn="t"/>
                <a:r>
                  <a:rPr lang="en-US" dirty="0"/>
                  <a:t>accurate timestamping</a:t>
                </a:r>
              </a:p>
              <a:p>
                <a:pPr fontAlgn="t"/>
                <a:r>
                  <a:rPr lang="en-US" dirty="0"/>
                  <a:t>clock‑offset measurement</a:t>
                </a:r>
              </a:p>
              <a:p>
                <a:pPr fontAlgn="t"/>
                <a:r>
                  <a:rPr lang="en-US" dirty="0"/>
                  <a:t>deterministic latency calibration</a:t>
                </a:r>
                <a:br>
                  <a:rPr lang="en-US" dirty="0"/>
                </a:br>
                <a:r>
                  <a:rPr lang="en-US" dirty="0"/>
                  <a:t>without requiring exotic high‑speed TDCs.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2. Robust clock‑ambiguity resolution in SERDES / CDR systems</a:t>
                </a:r>
              </a:p>
              <a:p>
                <a:pPr fontAlgn="t"/>
                <a:r>
                  <a:rPr lang="en-US" dirty="0"/>
                  <a:t>The technique is specifically cited as the block that resolves ambiguous CDR phase alignment:</a:t>
                </a:r>
              </a:p>
              <a:p>
                <a:pPr fontAlgn="t"/>
                <a:r>
                  <a:rPr lang="en-US" i="1" dirty="0"/>
                  <a:t>“Ambiguity to local ref time is managed by the DDMTD logic”</a:t>
                </a:r>
                <a:br>
                  <a:rPr lang="en-US" dirty="0"/>
                </a:br>
                <a:r>
                  <a:rPr lang="en-US" dirty="0">
                    <a:hlinkClick r:id="rId11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2"/>
                  </a:rPr>
                  <a:t>[NGC CDR Day 3 | PowerPoint]</a:t>
                </a:r>
                <a:endParaRPr lang="en-US" dirty="0"/>
              </a:p>
              <a:p>
                <a:pPr fontAlgn="t"/>
                <a:r>
                  <a:rPr lang="en-US" dirty="0"/>
                  <a:t>This is essential for:</a:t>
                </a:r>
              </a:p>
              <a:p>
                <a:pPr fontAlgn="t"/>
                <a:r>
                  <a:rPr lang="en-US" dirty="0"/>
                  <a:t>SDA modem timing</a:t>
                </a:r>
              </a:p>
              <a:p>
                <a:pPr fontAlgn="t"/>
                <a:r>
                  <a:rPr lang="en-US" dirty="0"/>
                  <a:t>PNT timing loops</a:t>
                </a:r>
              </a:p>
              <a:p>
                <a:pPr fontAlgn="t"/>
                <a:r>
                  <a:rPr lang="en-US" dirty="0"/>
                  <a:t>TWTT ranging</a:t>
                </a:r>
              </a:p>
              <a:p>
                <a:pPr fontAlgn="t"/>
                <a:r>
                  <a:rPr lang="en-US" dirty="0"/>
                  <a:t>Condor Mk3 deterministic latency transceiver configuration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3. Works entirely in digital logic (FPGA‑friendly)</a:t>
                </a:r>
              </a:p>
              <a:p>
                <a:pPr fontAlgn="t"/>
                <a:r>
                  <a:rPr lang="en-US" dirty="0"/>
                  <a:t>DDMTD uses:</a:t>
                </a:r>
              </a:p>
              <a:p>
                <a:pPr fontAlgn="t"/>
                <a:r>
                  <a:rPr lang="en-US" dirty="0"/>
                  <a:t>latch mixers</a:t>
                </a:r>
              </a:p>
              <a:p>
                <a:pPr fontAlgn="t"/>
                <a:r>
                  <a:rPr lang="en-US" dirty="0"/>
                  <a:t>de‑</a:t>
                </a:r>
                <a:r>
                  <a:rPr lang="en-US" dirty="0" err="1"/>
                  <a:t>glitchers</a:t>
                </a:r>
                <a:endParaRPr lang="en-US" dirty="0"/>
              </a:p>
              <a:p>
                <a:pPr fontAlgn="t"/>
                <a:r>
                  <a:rPr lang="en-US" dirty="0"/>
                  <a:t>XOR phase detectors</a:t>
                </a:r>
              </a:p>
              <a:p>
                <a:pPr fontAlgn="t"/>
                <a:r>
                  <a:rPr lang="en-US" dirty="0"/>
                  <a:t>counters</a:t>
                </a:r>
              </a:p>
              <a:p>
                <a:pPr fontAlgn="t"/>
                <a:r>
                  <a:rPr lang="en-US" dirty="0"/>
                  <a:t>Your internal vector diagram files highlight that the full chain is implementable as standard FPGA logic without analog circuitry.</a:t>
                </a:r>
                <a:br>
                  <a:rPr lang="en-US" dirty="0"/>
                </a:br>
                <a:r>
                  <a:rPr lang="en-US" dirty="0">
                    <a:hlinkClick r:id="rId16"/>
                  </a:rPr>
                  <a:t>[</a:t>
                </a:r>
                <a:r>
                  <a:rPr lang="en-US" dirty="0" err="1">
                    <a:hlinkClick r:id="rId16"/>
                  </a:rPr>
                  <a:t>DDMTD_vector_diagram</a:t>
                </a:r>
                <a:r>
                  <a:rPr lang="en-US" dirty="0">
                    <a:hlinkClick r:id="rId16"/>
                  </a:rPr>
                  <a:t> | PowerPoint]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4. Immune to high‑frequency jitter that would break direct sampling</a:t>
                </a:r>
              </a:p>
              <a:p>
                <a:pPr fontAlgn="t"/>
                <a:r>
                  <a:rPr lang="en-US" dirty="0"/>
                  <a:t>Because the beat frequency is slow, measurement is averaged over many UI periods, improving SNR and eliminating the need for high‑bandwidth TDCs.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5. Ideal for high‑speed links (e.g., 2.5 Gbps → 400 </a:t>
                </a:r>
                <a:r>
                  <a:rPr lang="en-US" b="1" dirty="0" err="1"/>
                  <a:t>ps</a:t>
                </a:r>
                <a:r>
                  <a:rPr lang="en-US" b="1" dirty="0"/>
                  <a:t> UI)</a:t>
                </a:r>
              </a:p>
              <a:p>
                <a:pPr fontAlgn="t"/>
                <a:r>
                  <a:rPr lang="en-US" dirty="0"/>
                  <a:t>As referenced in your PNT + Laser‑Navigation deck:</a:t>
                </a:r>
              </a:p>
              <a:p>
                <a:pPr fontAlgn="t"/>
                <a:r>
                  <a:rPr lang="en-US" dirty="0"/>
                  <a:t>CDR at </a:t>
                </a:r>
                <a:r>
                  <a:rPr lang="en-US" b="1" dirty="0"/>
                  <a:t>2.5 Gbps (400 </a:t>
                </a:r>
                <a:r>
                  <a:rPr lang="en-US" b="1" dirty="0" err="1"/>
                  <a:t>ps</a:t>
                </a:r>
                <a:r>
                  <a:rPr lang="en-US" b="1" dirty="0"/>
                  <a:t> UI)</a:t>
                </a:r>
                <a:endParaRPr lang="en-US" dirty="0"/>
              </a:p>
              <a:p>
                <a:pPr fontAlgn="t"/>
                <a:r>
                  <a:rPr lang="en-US" dirty="0"/>
                  <a:t>Sub‑symbol resolution via DDMTD</a:t>
                </a:r>
                <a:br>
                  <a:rPr lang="en-US" dirty="0"/>
                </a:br>
                <a:r>
                  <a:rPr lang="en-US" dirty="0">
                    <a:hlinkClick r:id="rId17"/>
                  </a:rPr>
                  <a:t>[Laser-Prec...27May2025 | PowerPoint]</a:t>
                </a:r>
                <a:endParaRPr lang="en-US" dirty="0"/>
              </a:p>
              <a:p>
                <a:pPr fontAlgn="t"/>
                <a:r>
                  <a:rPr lang="en-US" dirty="0"/>
                  <a:t>This makes it suitable for:</a:t>
                </a:r>
              </a:p>
              <a:p>
                <a:pPr fontAlgn="t"/>
                <a:r>
                  <a:rPr lang="en-US" dirty="0"/>
                  <a:t>symbol‑level TWTT</a:t>
                </a:r>
              </a:p>
              <a:p>
                <a:pPr fontAlgn="t"/>
                <a:r>
                  <a:rPr lang="en-US" dirty="0"/>
                  <a:t>ranging accuracy improvement</a:t>
                </a:r>
              </a:p>
              <a:p>
                <a:pPr fontAlgn="t"/>
                <a:r>
                  <a:rPr lang="en-US" dirty="0"/>
                  <a:t>tight synchronization in LEO/GEO</a:t>
                </a:r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6. Extremely stable and deterministic</a:t>
                </a:r>
              </a:p>
              <a:p>
                <a:pPr fontAlgn="t"/>
                <a:r>
                  <a:rPr lang="en-US" dirty="0"/>
                  <a:t>The down‑mixing process filters out:</a:t>
                </a:r>
              </a:p>
              <a:p>
                <a:pPr fontAlgn="t"/>
                <a:r>
                  <a:rPr lang="en-US" dirty="0"/>
                  <a:t>jitter</a:t>
                </a:r>
              </a:p>
              <a:p>
                <a:pPr fontAlgn="t"/>
                <a:r>
                  <a:rPr lang="en-US" dirty="0"/>
                  <a:t>thermal variation</a:t>
                </a:r>
              </a:p>
              <a:p>
                <a:pPr fontAlgn="t"/>
                <a:r>
                  <a:rPr lang="en-US" dirty="0"/>
                  <a:t>asynchronous startup effects</a:t>
                </a:r>
              </a:p>
              <a:p>
                <a:pPr fontAlgn="t"/>
                <a:r>
                  <a:rPr lang="en-US" dirty="0"/>
                  <a:t>Internal files show it used as part of:</a:t>
                </a:r>
              </a:p>
              <a:p>
                <a:pPr fontAlgn="t"/>
                <a:r>
                  <a:rPr lang="en-US" i="1" dirty="0"/>
                  <a:t>“time stamping strategy”</a:t>
                </a:r>
                <a:endParaRPr lang="en-US" dirty="0"/>
              </a:p>
              <a:p>
                <a:pPr fontAlgn="t"/>
                <a:r>
                  <a:rPr lang="en-US" i="1" dirty="0"/>
                  <a:t>“SDA MGMT/TWTT definition”</a:t>
                </a:r>
                <a:br>
                  <a:rPr lang="en-US" dirty="0"/>
                </a:br>
                <a:r>
                  <a:rPr lang="en-US" dirty="0"/>
                  <a:t>for precision timing layers.</a:t>
                </a:r>
                <a:br>
                  <a:rPr lang="en-US" dirty="0"/>
                </a:br>
                <a:r>
                  <a:rPr lang="en-US" dirty="0">
                    <a:hlinkClick r:id="rId11"/>
                  </a:rPr>
                  <a:t>[2023_03_11...SLIDE DECK | PowerPoint]</a:t>
                </a:r>
                <a:r>
                  <a:rPr lang="en-US" dirty="0"/>
                  <a:t>, </a:t>
                </a:r>
                <a:r>
                  <a:rPr lang="en-US" dirty="0">
                    <a:hlinkClick r:id="rId18"/>
                  </a:rPr>
                  <a:t>[503AR33818...</a:t>
                </a:r>
                <a:r>
                  <a:rPr lang="en-US" dirty="0" err="1">
                    <a:hlinkClick r:id="rId18"/>
                  </a:rPr>
                  <a:t>t_Analysis</a:t>
                </a:r>
                <a:r>
                  <a:rPr lang="en-US" dirty="0">
                    <a:hlinkClick r:id="rId18"/>
                  </a:rPr>
                  <a:t> | PDF]</a:t>
                </a:r>
                <a:endParaRPr lang="en-US" dirty="0"/>
              </a:p>
              <a:p>
                <a:pPr fontAlgn="t"/>
                <a:br>
                  <a:rPr lang="en-US" dirty="0"/>
                </a:br>
                <a:endParaRPr lang="en-US" dirty="0"/>
              </a:p>
              <a:p>
                <a:pPr fontAlgn="t"/>
                <a:r>
                  <a:rPr lang="en-US" b="1" dirty="0"/>
                  <a:t>⭐ Summary (What DDMTD gives you)</a:t>
                </a:r>
              </a:p>
              <a:p>
                <a:pPr fontAlgn="t"/>
                <a:r>
                  <a:rPr lang="en-US" dirty="0" err="1"/>
                  <a:t>RequirementDDMTD</a:t>
                </a:r>
                <a:r>
                  <a:rPr lang="en-US" dirty="0"/>
                  <a:t> </a:t>
                </a:r>
                <a:r>
                  <a:rPr lang="en-US" dirty="0" err="1"/>
                  <a:t>BenefitSub</a:t>
                </a:r>
                <a:r>
                  <a:rPr lang="en-US" dirty="0"/>
                  <a:t>‑ns or </a:t>
                </a:r>
                <a:r>
                  <a:rPr lang="en-US" dirty="0" err="1"/>
                  <a:t>ps</a:t>
                </a:r>
                <a:r>
                  <a:rPr lang="en-US" dirty="0"/>
                  <a:t> </a:t>
                </a:r>
                <a:r>
                  <a:rPr lang="en-US" dirty="0" err="1"/>
                  <a:t>timingAchieves</a:t>
                </a:r>
                <a:r>
                  <a:rPr lang="en-US" dirty="0"/>
                  <a:t> </a:t>
                </a:r>
                <a:r>
                  <a:rPr lang="en-US" b="1" dirty="0"/>
                  <a:t>&lt;100 </a:t>
                </a:r>
                <a:r>
                  <a:rPr lang="en-US" b="1" dirty="0" err="1"/>
                  <a:t>ps</a:t>
                </a:r>
                <a:r>
                  <a:rPr lang="en-US" dirty="0"/>
                  <a:t>, proven </a:t>
                </a:r>
                <a:r>
                  <a:rPr lang="en-US" b="1" dirty="0"/>
                  <a:t>~30 </a:t>
                </a:r>
                <a:r>
                  <a:rPr lang="en-US" b="1" dirty="0" err="1"/>
                  <a:t>ps</a:t>
                </a:r>
                <a:r>
                  <a:rPr lang="en-US" dirty="0" err="1"/>
                  <a:t>Deterministic</a:t>
                </a:r>
                <a:r>
                  <a:rPr lang="en-US" dirty="0"/>
                  <a:t> </a:t>
                </a:r>
                <a:r>
                  <a:rPr lang="en-US" dirty="0" err="1"/>
                  <a:t>latencyResolves</a:t>
                </a:r>
                <a:r>
                  <a:rPr lang="en-US" dirty="0"/>
                  <a:t> CDR ambiguity and SERDES </a:t>
                </a:r>
                <a:r>
                  <a:rPr lang="en-US" dirty="0" err="1"/>
                  <a:t>uncertaintyFPGA</a:t>
                </a:r>
                <a:r>
                  <a:rPr lang="en-US" dirty="0"/>
                  <a:t> integration100% digital, low‑resource </a:t>
                </a:r>
                <a:r>
                  <a:rPr lang="en-US" dirty="0" err="1"/>
                  <a:t>implementationHigh</a:t>
                </a:r>
                <a:r>
                  <a:rPr lang="en-US" dirty="0"/>
                  <a:t>‑speed </a:t>
                </a:r>
                <a:r>
                  <a:rPr lang="en-US" dirty="0" err="1"/>
                  <a:t>systemsWorks</a:t>
                </a:r>
                <a:r>
                  <a:rPr lang="en-US" dirty="0"/>
                  <a:t> with 2.5 Gbps, 10 Gbps, </a:t>
                </a:r>
                <a:r>
                  <a:rPr lang="en-US" dirty="0" err="1"/>
                  <a:t>etc.Optical</a:t>
                </a:r>
                <a:r>
                  <a:rPr lang="en-US" dirty="0"/>
                  <a:t> PNT / </a:t>
                </a:r>
                <a:r>
                  <a:rPr lang="en-US" dirty="0" err="1"/>
                  <a:t>TWTTEnables</a:t>
                </a:r>
                <a:r>
                  <a:rPr lang="en-US" dirty="0"/>
                  <a:t> precise timing offset </a:t>
                </a:r>
                <a:r>
                  <a:rPr lang="en-US" dirty="0" err="1"/>
                  <a:t>measurementSDA</a:t>
                </a:r>
                <a:r>
                  <a:rPr lang="en-US" dirty="0"/>
                  <a:t>‑compatible </a:t>
                </a:r>
                <a:r>
                  <a:rPr lang="en-US" dirty="0" err="1"/>
                  <a:t>timingMatches</a:t>
                </a:r>
                <a:r>
                  <a:rPr lang="en-US" dirty="0"/>
                  <a:t> Condor Mk3 modem architecture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F5BE5-85A5-4174-D1BE-B71658709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673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224D1-C742-42A2-B0E7-2F862A8ACD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32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 1. Superior Ranging Accuracy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Laser ranging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 uses light waves with wavelengths in the </a:t>
            </a:r>
            <a:r>
              <a:rPr lang="en-GB" b="0" i="0" dirty="0" err="1">
                <a:solidFill>
                  <a:srgbClr val="D6D6D6"/>
                </a:solidFill>
                <a:effectLst/>
                <a:latin typeface="Segoe Sans"/>
              </a:rPr>
              <a:t>micrometer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 range, enabling </a:t>
            </a:r>
            <a:r>
              <a:rPr lang="en-GB" b="1" i="0" dirty="0" err="1">
                <a:solidFill>
                  <a:srgbClr val="D6D6D6"/>
                </a:solidFill>
                <a:effectLst/>
                <a:latin typeface="Segoe Sans"/>
              </a:rPr>
              <a:t>millimeter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 to </a:t>
            </a:r>
            <a:r>
              <a:rPr lang="en-GB" b="1" i="0" dirty="0" err="1">
                <a:solidFill>
                  <a:srgbClr val="D6D6D6"/>
                </a:solidFill>
                <a:effectLst/>
                <a:latin typeface="Segoe Sans"/>
              </a:rPr>
              <a:t>centimeter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-level distance measurements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In contrast, RF-based ranging (e.g., L-band) typically achieves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meter-level accuracy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 due to longer wavelengths and atmospheric distortion.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More accurate satellite position determination → improved user location precision.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🔹 2. Sub-Nanosecond Timing Precision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D6D6D6"/>
                </a:solidFill>
                <a:effectLst/>
                <a:latin typeface="Segoe Sans"/>
              </a:rPr>
              <a:t>Lasercomms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 support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Two-Way Time Transfer (TWTT)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 with extremely low latency and high stability.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Enables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direct measurement of clock offsets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 between satellites or between satellite and ground.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Better synchronization of satellite clocks → reduced </a:t>
            </a:r>
            <a:r>
              <a:rPr lang="en-GB" b="0" i="0" dirty="0" err="1">
                <a:solidFill>
                  <a:srgbClr val="D6D6D6"/>
                </a:solidFill>
                <a:effectLst/>
                <a:latin typeface="Segoe Sans"/>
              </a:rPr>
              <a:t>pseudorange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 errors → tighter positioning and timing accuracy.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🔹 3. High Bandwidth and Low Latency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Laser links can transmit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gigabits per second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, far exceeding RF capacity.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Supports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frequent updates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 of ephemeris and clock data between satellites and ground.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Faster convergence times for receivers, more responsive navigation, and real-time integrity monitoring.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🔹 4. Resilience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Laser beams are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narrow and directional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, minimizing reflections and signal scattering.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Less susceptible to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jamming, spoofing, and RF congestion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More robust and secure signal environment, especially in urban or contested areas.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🔹 5. Enabling Inter-Satellite Communication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Satellites can form a </a:t>
            </a: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mesh network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, sharing timing and position data directly.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Reduces reliance on ground stations for synchronization and control.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Greater autonomy, resilience, and scalability of the constellation.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🔹 6. Long-Term Cost Efficiency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While laser terminals are more complex, they reduce the need for: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Frequent ground uploads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Dense ground station networks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D6D6D6"/>
                </a:solidFill>
                <a:effectLst/>
                <a:latin typeface="Segoe Sans"/>
              </a:rPr>
              <a:t>Impact</a:t>
            </a:r>
            <a:r>
              <a:rPr lang="en-GB" b="0" i="0" dirty="0">
                <a:solidFill>
                  <a:srgbClr val="D6D6D6"/>
                </a:solidFill>
                <a:effectLst/>
                <a:latin typeface="Segoe Sans"/>
              </a:rPr>
              <a:t>: Lower operational costs and improved scalability for large constellations (e.g., LEO PNT systems).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49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03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3AD76-7C90-430A-4648-47D4C050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1EB7D35-7A4C-7F41-8977-BEA1AED87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09B8777-F66B-3D86-1052-7AE8EA27E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C40A32-1E6A-B46C-3956-7DD1053F4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DC37D-46C5-4D2D-8755-2366F695E4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8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1E699-1F6B-DD33-4722-774FE8BA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A52823-86C9-F334-454E-76FF2DC8B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352B28-F963-A932-EC57-0202C715B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097697-FF4B-0EA5-FC3C-CFB02A55F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DC37D-46C5-4D2D-8755-2366F695E4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6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DC37D-46C5-4D2D-8755-2366F695E4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04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40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0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775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C37D-46C5-4D2D-8755-2366F695E4D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950621"/>
      </p:ext>
    </p:extLst>
  </p:cSld>
  <p:clrMapOvr>
    <a:masterClrMapping/>
  </p:clrMapOvr>
</p:note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image" Target="/ppt/media/image8.jpeg" Id="rId2" /><Relationship Type="http://schemas.openxmlformats.org/officeDocument/2006/relationships/slideMaster" Target="/ppt/slideMasters/slideMaster3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image" Target="/ppt/media/image1.png" Id="rId2" /><Relationship Type="http://schemas.openxmlformats.org/officeDocument/2006/relationships/slideMaster" Target="/ppt/slideMasters/slideMaster4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image" Target="/ppt/media/image4.jpeg" Id="rId2" /><Relationship Type="http://schemas.openxmlformats.org/officeDocument/2006/relationships/slideMaster" Target="/ppt/slideMasters/slideMaster1.xml" Id="rId1" /></Relationships>
</file>

<file path=ppt/slideLayouts/_rels/slideLayout43.xml.rels>&#65279;<?xml version="1.0" encoding="utf-8"?><Relationships xmlns="http://schemas.openxmlformats.org/package/2006/relationships"><Relationship Type="http://schemas.openxmlformats.org/officeDocument/2006/relationships/slideMaster" Target="/ppt/slideMasters/slideMaster7.xml" Id="rId1" /></Relationships>
</file>

<file path=ppt/slideLayouts/_rels/slideLayout50.xml.rels>&#65279;<?xml version="1.0" encoding="utf-8"?><Relationships xmlns="http://schemas.openxmlformats.org/package/2006/relationships"><Relationship Type="http://schemas.openxmlformats.org/officeDocument/2006/relationships/slideMaster" Target="/ppt/slideMasters/slideMaster8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– open spa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B10671-6C28-A3E4-91AD-CB955CFE3A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34403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Noto Sans" panose="020B0502040504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47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58" userDrawn="1">
          <p15:clr>
            <a:srgbClr val="FBAE40"/>
          </p15:clr>
        </p15:guide>
        <p15:guide id="2" pos="2139" userDrawn="1">
          <p15:clr>
            <a:srgbClr val="FBAE40"/>
          </p15:clr>
        </p15:guide>
        <p15:guide id="3" pos="3999" userDrawn="1">
          <p15:clr>
            <a:srgbClr val="FBAE40"/>
          </p15:clr>
        </p15:guide>
        <p15:guide id="4" pos="5858" userDrawn="1">
          <p15:clr>
            <a:srgbClr val="FBAE40"/>
          </p15:clr>
        </p15:guide>
        <p15:guide id="5" pos="5632" userDrawn="1">
          <p15:clr>
            <a:srgbClr val="FBAE40"/>
          </p15:clr>
        </p15:guide>
        <p15:guide id="6" pos="379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– open spac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B10671-6C28-A3E4-91AD-CB955CFE3A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34403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Noto Sans" panose="020B0502040504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FB1FD94-4F8E-CDCC-3D7D-6987CC16B3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731280" y="6471586"/>
            <a:ext cx="9729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000" b="0" i="0" u="none" strike="noStrike" dirty="0">
                <a:solidFill>
                  <a:srgbClr val="B8BFCE"/>
                </a:solidFill>
                <a:effectLst/>
                <a:latin typeface="Noto Sans" panose="020B0502040504020204" pitchFamily="34" charset="0"/>
              </a:defRPr>
            </a:lvl1pPr>
          </a:lstStyle>
          <a:p>
            <a:pPr marL="0" lvl="0"/>
            <a:r>
              <a:rPr lang="en-GB"/>
              <a:t>Footnotes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5B482-1652-2A2F-9F06-36DF55DCC6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7175393" y="165405"/>
            <a:ext cx="4836913" cy="179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None/>
              <a:defRPr lang="en-GB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marL="0" lvl="0" algn="r"/>
            <a:r>
              <a:rPr lang="en-GB"/>
              <a:t>Distribution level: public/proprietary/proprietary to XXX</a:t>
            </a:r>
          </a:p>
        </p:txBody>
      </p:sp>
    </p:spTree>
    <p:extLst>
      <p:ext uri="{BB962C8B-B14F-4D97-AF65-F5344CB8AC3E}">
        <p14:creationId xmlns:p14="http://schemas.microsoft.com/office/powerpoint/2010/main" val="4195606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58">
          <p15:clr>
            <a:srgbClr val="FBAE40"/>
          </p15:clr>
        </p15:guide>
        <p15:guide id="2" pos="2139">
          <p15:clr>
            <a:srgbClr val="FBAE40"/>
          </p15:clr>
        </p15:guide>
        <p15:guide id="3" pos="3999">
          <p15:clr>
            <a:srgbClr val="FBAE40"/>
          </p15:clr>
        </p15:guide>
        <p15:guide id="4" pos="5858">
          <p15:clr>
            <a:srgbClr val="FBAE40"/>
          </p15:clr>
        </p15:guide>
        <p15:guide id="5" pos="5632">
          <p15:clr>
            <a:srgbClr val="FBAE40"/>
          </p15:clr>
        </p15:guide>
        <p15:guide id="6" pos="37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98EC9F2-2173-7A16-DCD9-273BFA310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b="-1184"/>
          <a:stretch/>
        </p:blipFill>
        <p:spPr>
          <a:xfrm>
            <a:off x="6094290" y="0"/>
            <a:ext cx="6097710" cy="693918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3C87E6B1-A705-7C44-99B2-76588973D703}"/>
              </a:ext>
            </a:extLst>
          </p:cNvPr>
          <p:cNvSpPr/>
          <p:nvPr userDrawn="1"/>
        </p:nvSpPr>
        <p:spPr>
          <a:xfrm>
            <a:off x="0" y="0"/>
            <a:ext cx="60942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129E366-F9D4-B0E8-A11E-E4FB7A02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4E229D-C972-2712-638C-93381298C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1746" y="3074797"/>
            <a:ext cx="3647813" cy="11553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5C816B-7B52-9DEE-4152-C812EC358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745" y="4477173"/>
            <a:ext cx="3647813" cy="1889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 b="0">
                <a:solidFill>
                  <a:schemeClr val="accent6">
                    <a:lumMod val="20000"/>
                    <a:lumOff val="80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confidentiality</a:t>
            </a:r>
            <a:r>
              <a:rPr lang="de-DE"/>
              <a:t>, </a:t>
            </a:r>
            <a:r>
              <a:rPr lang="de-DE" err="1"/>
              <a:t>export</a:t>
            </a:r>
            <a:r>
              <a:rPr lang="de-DE"/>
              <a:t> control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notes</a:t>
            </a:r>
            <a:endParaRPr lang="de-DE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DC0FF8E-D2E5-9AB9-E00C-6BCCEAE039E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91745" y="1105320"/>
            <a:ext cx="3647814" cy="171826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altLang="de-DE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9584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– single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7BF3B7-5C72-344A-B0EE-757BD2BE9C4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8798" y="1411010"/>
            <a:ext cx="11271877" cy="482741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8600">
              <a:defRPr sz="1600">
                <a:solidFill>
                  <a:schemeClr val="tx1"/>
                </a:solidFill>
                <a:latin typeface="Noto Sans" panose="020B0502040504020204" pitchFamily="34" charset="0"/>
              </a:defRPr>
            </a:lvl2pPr>
            <a:lvl3pPr marL="568325" indent="-284163"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29210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 noProof="0"/>
              <a:t>Master text format </a:t>
            </a:r>
          </a:p>
          <a:p>
            <a:pPr lvl="2"/>
            <a:r>
              <a:rPr lang="en-US" noProof="0"/>
              <a:t>Second Level</a:t>
            </a:r>
          </a:p>
          <a:p>
            <a:pPr lvl="3"/>
            <a:r>
              <a:rPr lang="en-US" noProof="0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86709D-4FFA-9207-5600-24C6B9D8E9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71877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9FBD95-4EB6-9BA0-51BC-73AA53288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9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–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 descr="Ein Bild, das Transport enthält.&#10;&#10;Automatisch generierte Beschreibung">
            <a:extLst>
              <a:ext uri="{FF2B5EF4-FFF2-40B4-BE49-F238E27FC236}">
                <a16:creationId xmlns:a16="http://schemas.microsoft.com/office/drawing/2014/main" id="{5E090A86-5C03-7FDA-0DB3-5200D39F7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BC3EE2-F458-EC10-2A33-F708D8142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5317" y="4375413"/>
            <a:ext cx="3918761" cy="55403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accent6"/>
                </a:solidFill>
                <a:latin typeface="Noto Sans" panose="020B0502040504020204" pitchFamily="34" charset="0"/>
              </a:defRPr>
            </a:lvl1pPr>
            <a:lvl2pPr>
              <a:defRPr lang="en-US" sz="1600" dirty="0" smtClean="0">
                <a:latin typeface="Noto Sans" panose="020B0502040504020204" pitchFamily="34" charset="0"/>
              </a:defRPr>
            </a:lvl2pPr>
            <a:lvl3pPr>
              <a:defRPr lang="en-US" sz="1600" dirty="0" smtClean="0">
                <a:latin typeface="Noto Sans" panose="020B0502040504020204" pitchFamily="34" charset="0"/>
              </a:defRPr>
            </a:lvl3pPr>
            <a:lvl4pPr>
              <a:defRPr lang="en-US" sz="1600" dirty="0" smtClean="0">
                <a:latin typeface="Noto Sans" panose="020B0502040504020204" pitchFamily="34" charset="0"/>
              </a:defRPr>
            </a:lvl4pPr>
            <a:lvl5pPr>
              <a:defRPr lang="en-US" sz="1600" dirty="0">
                <a:latin typeface="Noto Sans" panose="020B0502040504020204" pitchFamily="3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Subtitle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C7388C5-93C0-72C5-C680-C9CEA79C64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5317" y="5175107"/>
            <a:ext cx="3918761" cy="126841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0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Distribution level: public/proprietary/proprietary to XXX/export control notes (if applicable to whole presentation)</a:t>
            </a:r>
            <a:endParaRPr lang="de-DE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7CD4CD6-6932-F0ED-2EA5-789138C98292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85319" y="3429000"/>
            <a:ext cx="3918760" cy="70075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DE" altLang="de-DE" noProof="0" err="1"/>
              <a:t>Presentation</a:t>
            </a:r>
            <a:r>
              <a:rPr lang="de-DE" altLang="de-DE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291199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– open spa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B10671-6C28-A3E4-91AD-CB955CFE3A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34403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Noto Sans" panose="020B0502040504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362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58">
          <p15:clr>
            <a:srgbClr val="FBAE40"/>
          </p15:clr>
        </p15:guide>
        <p15:guide id="2" pos="2139">
          <p15:clr>
            <a:srgbClr val="FBAE40"/>
          </p15:clr>
        </p15:guide>
        <p15:guide id="3" pos="3999">
          <p15:clr>
            <a:srgbClr val="FBAE40"/>
          </p15:clr>
        </p15:guide>
        <p15:guide id="4" pos="5858">
          <p15:clr>
            <a:srgbClr val="FBAE40"/>
          </p15:clr>
        </p15:guide>
        <p15:guide id="5" pos="5632">
          <p15:clr>
            <a:srgbClr val="FBAE40"/>
          </p15:clr>
        </p15:guide>
        <p15:guide id="6" pos="379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– open spac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B10671-6C28-A3E4-91AD-CB955CFE3A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34403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Noto Sans" panose="020B0502040504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FB1FD94-4F8E-CDCC-3D7D-6987CC16B3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731280" y="6471586"/>
            <a:ext cx="9729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000" b="0" i="0" u="none" strike="noStrike" dirty="0">
                <a:solidFill>
                  <a:srgbClr val="B8BFCE"/>
                </a:solidFill>
                <a:effectLst/>
                <a:latin typeface="Noto Sans" panose="020B0502040504020204" pitchFamily="34" charset="0"/>
              </a:defRPr>
            </a:lvl1pPr>
          </a:lstStyle>
          <a:p>
            <a:pPr marL="0" lvl="0"/>
            <a:r>
              <a:rPr lang="en-GB"/>
              <a:t>Footnotes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5B482-1652-2A2F-9F06-36DF55DCC6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7175393" y="165405"/>
            <a:ext cx="4836913" cy="179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None/>
              <a:defRPr lang="en-GB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marL="0" lvl="0" algn="r"/>
            <a:r>
              <a:rPr lang="en-GB"/>
              <a:t>Distribution level: public/proprietary/proprietary to XXX</a:t>
            </a:r>
          </a:p>
        </p:txBody>
      </p:sp>
    </p:spTree>
    <p:extLst>
      <p:ext uri="{BB962C8B-B14F-4D97-AF65-F5344CB8AC3E}">
        <p14:creationId xmlns:p14="http://schemas.microsoft.com/office/powerpoint/2010/main" val="252436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58">
          <p15:clr>
            <a:srgbClr val="FBAE40"/>
          </p15:clr>
        </p15:guide>
        <p15:guide id="2" pos="2139">
          <p15:clr>
            <a:srgbClr val="FBAE40"/>
          </p15:clr>
        </p15:guide>
        <p15:guide id="3" pos="3999">
          <p15:clr>
            <a:srgbClr val="FBAE40"/>
          </p15:clr>
        </p15:guide>
        <p15:guide id="4" pos="5858">
          <p15:clr>
            <a:srgbClr val="FBAE40"/>
          </p15:clr>
        </p15:guide>
        <p15:guide id="5" pos="5632">
          <p15:clr>
            <a:srgbClr val="FBAE40"/>
          </p15:clr>
        </p15:guide>
        <p15:guide id="6" pos="37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– double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0CDDA98-9FCA-4E6D-B516-FBAD25B7E7A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85674" y="1400957"/>
            <a:ext cx="5432703" cy="4837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600">
                <a:latin typeface="Noto Sans" panose="020B0502040504020204" pitchFamily="34" charset="0"/>
              </a:defRPr>
            </a:lvl1pPr>
            <a:lvl2pPr marL="228600" indent="-228600">
              <a:defRPr sz="1600">
                <a:latin typeface="Noto Sans" panose="020B0502040504020204" pitchFamily="34" charset="0"/>
              </a:defRPr>
            </a:lvl2pPr>
            <a:lvl3pPr marL="715963" indent="-228600">
              <a:buFont typeface="Symbol" panose="05050102010706020507" pitchFamily="18" charset="2"/>
              <a:buChar char="-"/>
              <a:defRPr sz="1600">
                <a:latin typeface="Noto Sans" panose="020B0502040504020204" pitchFamily="34" charset="0"/>
              </a:defRPr>
            </a:lvl3pPr>
            <a:lvl4pPr marL="1371600" indent="0">
              <a:buNone/>
              <a:defRPr sz="1600">
                <a:latin typeface="Noto Sans" panose="020B0502040504020204" pitchFamily="34" charset="0"/>
              </a:defRPr>
            </a:lvl4pPr>
            <a:lvl5pPr>
              <a:defRPr sz="1600">
                <a:latin typeface="Noto Sans" panose="020B0502040504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5F6497B-04D1-F263-193C-D2D075F5435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73624" y="1400957"/>
            <a:ext cx="5432703" cy="4837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600">
                <a:latin typeface="Noto Sans" panose="020B0502040504020204" pitchFamily="34" charset="0"/>
              </a:defRPr>
            </a:lvl1pPr>
            <a:lvl2pPr marL="228600" indent="-228600">
              <a:defRPr sz="1600">
                <a:latin typeface="Noto Sans" panose="020B0502040504020204" pitchFamily="34" charset="0"/>
              </a:defRPr>
            </a:lvl2pPr>
            <a:lvl3pPr marL="715963" indent="-228600">
              <a:buFont typeface="Symbol" panose="05050102010706020507" pitchFamily="18" charset="2"/>
              <a:buChar char="-"/>
              <a:defRPr sz="1600">
                <a:latin typeface="Noto Sans" panose="020B0502040504020204" pitchFamily="34" charset="0"/>
              </a:defRPr>
            </a:lvl3pPr>
            <a:lvl4pPr marL="1371600" indent="0">
              <a:buNone/>
              <a:defRPr sz="1600">
                <a:latin typeface="Noto Sans" panose="020B0502040504020204" pitchFamily="34" charset="0"/>
              </a:defRPr>
            </a:lvl4pPr>
            <a:lvl5pPr>
              <a:defRPr sz="1600">
                <a:latin typeface="Noto Sans" panose="020B0502040504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12D0E07-82B0-2F35-45B5-F3CF7C1FB6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478798" y="464285"/>
            <a:ext cx="11234403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Noto Sans" panose="020B0502040504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9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8" /><Relationship Type="http://schemas.openxmlformats.org/officeDocument/2006/relationships/slideLayout" Target="/ppt/slideLayouts/slideLayout2.xml" Id="rId2" /><Relationship Type="http://schemas.openxmlformats.org/officeDocument/2006/relationships/image" Target="/ppt/media/image2.png" Id="rId10" /><Relationship Type="http://schemas.openxmlformats.org/officeDocument/2006/relationships/image" Target="/ppt/media/image1.png" Id="rId9" /></Relationships>
</file>

<file path=ppt/slideMasters/_rels/slideMaster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3" /><Relationship Type="http://schemas.openxmlformats.org/officeDocument/2006/relationships/slideLayout" Target="/ppt/slideLayouts/slideLayout9.xml" Id="rId2" /><Relationship Type="http://schemas.openxmlformats.org/officeDocument/2006/relationships/image" Target="/ppt/media/image1.png" Id="rId11" /><Relationship Type="http://schemas.openxmlformats.org/officeDocument/2006/relationships/theme" Target="/ppt/theme/theme2.xml" Id="rId10" /><Relationship Type="http://schemas.openxmlformats.org/officeDocument/2006/relationships/slideLayout" Target="/ppt/slideLayouts/slideLayout16.xml" Id="rId9" /></Relationships>
</file>

<file path=ppt/slideMasters/_rels/slideMaster3.xml.rels>&#65279;<?xml version="1.0" encoding="utf-8"?><Relationships xmlns="http://schemas.openxmlformats.org/package/2006/relationships"><Relationship Type="http://schemas.openxmlformats.org/officeDocument/2006/relationships/theme" Target="/ppt/theme/theme3.xml" Id="rId3" /><Relationship Type="http://schemas.openxmlformats.org/officeDocument/2006/relationships/slideLayout" Target="/ppt/slideLayouts/slideLayout17.xml" Id="rId1" /><Relationship Type="http://schemas.openxmlformats.org/officeDocument/2006/relationships/image" Target="/ppt/media/image1.png" Id="rId4" /></Relationships>
</file>

<file path=ppt/slideMasters/_rels/slideMaster4.xml.rels>&#65279;<?xml version="1.0" encoding="utf-8"?><Relationships xmlns="http://schemas.openxmlformats.org/package/2006/relationships"><Relationship Type="http://schemas.openxmlformats.org/officeDocument/2006/relationships/image" Target="/ppt/media/image1.png" Id="rId8" /><Relationship Type="http://schemas.openxmlformats.org/officeDocument/2006/relationships/theme" Target="/ppt/theme/theme4.xml" Id="rId7" /><Relationship Type="http://schemas.openxmlformats.org/officeDocument/2006/relationships/slideLayout" Target="/ppt/slideLayouts/slideLayout19.xml" Id="rId1" /></Relationships>
</file>

<file path=ppt/slideMasters/_rels/slideMaster7.xml.rels>&#65279;<?xml version="1.0" encoding="utf-8"?><Relationships xmlns="http://schemas.openxmlformats.org/package/2006/relationships"><Relationship Type="http://schemas.openxmlformats.org/officeDocument/2006/relationships/image" Target="/ppt/media/image1.png" Id="rId8" /><Relationship Type="http://schemas.openxmlformats.org/officeDocument/2006/relationships/slideLayout" Target="/ppt/slideLayouts/slideLayout43.xml" Id="rId3" /><Relationship Type="http://schemas.openxmlformats.org/officeDocument/2006/relationships/theme" Target="/ppt/theme/theme7.xml" Id="rId7" /></Relationships>
</file>

<file path=ppt/slideMasters/_rels/slideMaster8.xml.rels>&#65279;<?xml version="1.0" encoding="utf-8"?><Relationships xmlns="http://schemas.openxmlformats.org/package/2006/relationships"><Relationship Type="http://schemas.openxmlformats.org/officeDocument/2006/relationships/image" Target="/ppt/media/image1.png" Id="rId10" /><Relationship Type="http://schemas.openxmlformats.org/officeDocument/2006/relationships/slideLayout" Target="/ppt/slideLayouts/slideLayout50.xml" Id="rId4" /><Relationship Type="http://schemas.openxmlformats.org/officeDocument/2006/relationships/theme" Target="/ppt/theme/theme8.xml" Id="rId9" 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424405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4E4C8F68-70C8-E671-AABA-C7CB3E1D1534}"/>
              </a:ext>
            </a:extLst>
          </p:cNvPr>
          <p:cNvSpPr/>
          <p:nvPr userDrawn="1"/>
        </p:nvSpPr>
        <p:spPr>
          <a:xfrm>
            <a:off x="-1" y="0"/>
            <a:ext cx="6096001" cy="68655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94BDB-2B11-56A7-F915-8B87F77465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5" y="611628"/>
            <a:ext cx="3557110" cy="19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4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333973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174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2"/>
    <p:sldLayoutId id="2147483694" r:id="rId3"/>
    <p:sldLayoutId id="214748379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49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424405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4E4C8F68-70C8-E671-AABA-C7CB3E1D1534}"/>
              </a:ext>
            </a:extLst>
          </p:cNvPr>
          <p:cNvSpPr/>
          <p:nvPr userDrawn="1"/>
        </p:nvSpPr>
        <p:spPr>
          <a:xfrm>
            <a:off x="-1" y="0"/>
            <a:ext cx="6095999" cy="68655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03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0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333973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noProof="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 noProof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91846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2">
          <p15:clr>
            <a:srgbClr val="F26B43"/>
          </p15:clr>
        </p15:guide>
        <p15:guide id="2" pos="1956">
          <p15:clr>
            <a:srgbClr val="F26B43"/>
          </p15:clr>
        </p15:guide>
        <p15:guide id="3" pos="7402">
          <p15:clr>
            <a:srgbClr val="F26B43"/>
          </p15:clr>
        </p15:guide>
        <p15:guide id="4" pos="2114">
          <p15:clr>
            <a:srgbClr val="F26B43"/>
          </p15:clr>
        </p15:guide>
        <p15:guide id="5" pos="3766">
          <p15:clr>
            <a:srgbClr val="F26B43"/>
          </p15:clr>
        </p15:guide>
        <p15:guide id="6" pos="3924">
          <p15:clr>
            <a:srgbClr val="F26B43"/>
          </p15:clr>
        </p15:guide>
        <p15:guide id="7" pos="5595">
          <p15:clr>
            <a:srgbClr val="F26B43"/>
          </p15:clr>
        </p15:guide>
        <p15:guide id="8" pos="5741">
          <p15:clr>
            <a:srgbClr val="F26B43"/>
          </p15:clr>
        </p15:guide>
        <p15:guide id="9" orient="horz" pos="3943">
          <p15:clr>
            <a:srgbClr val="F26B43"/>
          </p15:clr>
        </p15:guide>
        <p15:guide id="10" orient="horz" pos="291">
          <p15:clr>
            <a:srgbClr val="F26B43"/>
          </p15:clr>
        </p15:guide>
        <p15:guide id="11" pos="297">
          <p15:clr>
            <a:srgbClr val="F26B43"/>
          </p15:clr>
        </p15:guide>
        <p15:guide id="12" orient="horz" pos="87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333973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21279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302">
          <p15:clr>
            <a:srgbClr val="F26B43"/>
          </p15:clr>
        </p15:guide>
        <p15:guide id="3" pos="749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4D6290-2FEB-83FC-CC79-87C3BF0FC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2" y="6217522"/>
            <a:ext cx="1731948" cy="64047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97268E-1A65-788C-CD96-0206CAAD5CE9}"/>
              </a:ext>
            </a:extLst>
          </p:cNvPr>
          <p:cNvSpPr txBox="1">
            <a:spLocks/>
          </p:cNvSpPr>
          <p:nvPr userDrawn="1"/>
        </p:nvSpPr>
        <p:spPr>
          <a:xfrm>
            <a:off x="333973" y="6454775"/>
            <a:ext cx="523195" cy="211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385E7DE-8119-4765-9C80-D2A5694C80B7}" type="slidenum">
              <a:rPr lang="en-US" sz="1000" smtClean="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/>
              <a:t>‹#›</a:t>
            </a:fld>
            <a:r>
              <a:rPr lang="en-US" sz="1000">
                <a:solidFill>
                  <a:srgbClr val="B8BFC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7380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302">
          <p15:clr>
            <a:srgbClr val="F26B43"/>
          </p15:clr>
        </p15:guide>
        <p15:guide id="3" pos="7491">
          <p15:clr>
            <a:srgbClr val="F26B43"/>
          </p15:clr>
        </p15:guide>
      </p15:sldGuideLst>
    </p:ext>
  </p:extLst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2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51.png" Id="rId3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10.xml" Id="rId1" /><Relationship Type="http://schemas.microsoft.com/office/2007/relationships/hdphoto" Target="/ppt/media/hdphoto13.wdp" Id="rId6" /><Relationship Type="http://schemas.openxmlformats.org/officeDocument/2006/relationships/image" Target="/ppt/media/image52.png" Id="rId5" /><Relationship Type="http://schemas.openxmlformats.org/officeDocument/2006/relationships/image" Target="/ppt/media/image43.pn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52.pn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9.xml" Id="rId1" /><Relationship Type="http://schemas.openxmlformats.org/officeDocument/2006/relationships/chart" Target="/ppt/charts/chart1.xml" Id="rId5" /><Relationship Type="http://schemas.microsoft.com/office/2007/relationships/hdphoto" Target="/ppt/media/hdphoto13.wdp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52.pn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9.xml" Id="rId1" /><Relationship Type="http://schemas.microsoft.com/office/2007/relationships/hdphoto" Target="/ppt/media/hdphoto14.wdp" Id="rId6" /><Relationship Type="http://schemas.openxmlformats.org/officeDocument/2006/relationships/image" Target="/ppt/media/image53.png" Id="rId5" /><Relationship Type="http://schemas.microsoft.com/office/2007/relationships/hdphoto" Target="/ppt/media/hdphoto13.wdp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54.pn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16.xml" Id="rId1" /><Relationship Type="http://schemas.microsoft.com/office/2007/relationships/hdphoto" Target="/ppt/media/hdphoto15.wdp" Id="rId5" /><Relationship Type="http://schemas.openxmlformats.org/officeDocument/2006/relationships/image" Target="/ppt/media/image55.pn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61.svg" Id="rId8" /><Relationship Type="http://schemas.openxmlformats.org/officeDocument/2006/relationships/image" Target="/ppt/media/image56.svg" Id="rId3" /><Relationship Type="http://schemas.openxmlformats.org/officeDocument/2006/relationships/image" Target="/ppt/media/image60.svg" Id="rId7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19.xml" Id="rId1" /><Relationship Type="http://schemas.openxmlformats.org/officeDocument/2006/relationships/image" Target="/ppt/media/image59.svg" Id="rId6" /><Relationship Type="http://schemas.openxmlformats.org/officeDocument/2006/relationships/image" Target="/ppt/media/image58.svg" Id="rId5" /><Relationship Type="http://schemas.openxmlformats.org/officeDocument/2006/relationships/image" Target="/ppt/media/image57.sv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62.jpeg" Id="rId2" /><Relationship Type="http://schemas.openxmlformats.org/officeDocument/2006/relationships/slideLayout" Target="/ppt/slideLayouts/slideLayout10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9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17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10.jpeg" Id="rId3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43.xml" Id="rId1" /><Relationship Type="http://schemas.openxmlformats.org/officeDocument/2006/relationships/image" Target="/ppt/media/image13.jpeg" Id="rId6" /><Relationship Type="http://schemas.openxmlformats.org/officeDocument/2006/relationships/image" Target="/ppt/media/image12.jpeg" Id="rId5" /><Relationship Type="http://schemas.openxmlformats.org/officeDocument/2006/relationships/image" Target="/ppt/media/image11.png" Id="rId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18.jpeg" Id="rId8" /><Relationship Type="http://schemas.microsoft.com/office/2007/relationships/hdphoto" Target="/ppt/media/hdphoto3.wdp" Id="rId13" /><Relationship Type="http://schemas.openxmlformats.org/officeDocument/2006/relationships/image" Target="/ppt/media/image14.png" Id="rId3" /><Relationship Type="http://schemas.openxmlformats.org/officeDocument/2006/relationships/image" Target="/ppt/media/image17.jpeg" Id="rId7" /><Relationship Type="http://schemas.openxmlformats.org/officeDocument/2006/relationships/image" Target="/ppt/media/image21.png" Id="rId12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43.xml" Id="rId1" /><Relationship Type="http://schemas.openxmlformats.org/officeDocument/2006/relationships/image" Target="/ppt/media/image16.jpeg" Id="rId6" /><Relationship Type="http://schemas.microsoft.com/office/2007/relationships/hdphoto" Target="/ppt/media/hdphoto2.wdp" Id="rId11" /><Relationship Type="http://schemas.openxmlformats.org/officeDocument/2006/relationships/image" Target="/ppt/media/image15.jpeg" Id="rId5" /><Relationship Type="http://schemas.openxmlformats.org/officeDocument/2006/relationships/image" Target="/ppt/media/image20.png" Id="rId10" /><Relationship Type="http://schemas.microsoft.com/office/2007/relationships/hdphoto" Target="/ppt/media/hdphoto1.wdp" Id="rId4" /><Relationship Type="http://schemas.openxmlformats.org/officeDocument/2006/relationships/image" Target="/ppt/media/image19.jpeg" Id="rId9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23.jpeg" Id="rId3" /><Relationship Type="http://schemas.openxmlformats.org/officeDocument/2006/relationships/image" Target="/ppt/media/image22.jpeg" Id="rId2" /><Relationship Type="http://schemas.openxmlformats.org/officeDocument/2006/relationships/slideLayout" Target="/ppt/slideLayouts/slideLayout50.xml" Id="rId1" /><Relationship Type="http://schemas.openxmlformats.org/officeDocument/2006/relationships/image" Target="/ppt/media/image26.jpeg" Id="rId6" /><Relationship Type="http://schemas.openxmlformats.org/officeDocument/2006/relationships/image" Target="/ppt/media/image25.jpeg" Id="rId5" /><Relationship Type="http://schemas.openxmlformats.org/officeDocument/2006/relationships/image" Target="/ppt/media/image24.jpe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30.png" Id="rId8" /><Relationship Type="http://schemas.microsoft.com/office/2007/relationships/hdphoto" Target="/ppt/media/hdphoto8.wdp" Id="rId13" /><Relationship Type="http://schemas.microsoft.com/office/2007/relationships/hdphoto" Target="/ppt/media/hdphoto9.wdp" Id="rId18" /><Relationship Type="http://schemas.openxmlformats.org/officeDocument/2006/relationships/image" Target="/ppt/media/image27.png" Id="rId3" /><Relationship Type="http://schemas.openxmlformats.org/officeDocument/2006/relationships/image" Target="/ppt/media/image39.png" Id="rId21" /><Relationship Type="http://schemas.openxmlformats.org/officeDocument/2006/relationships/image" Target="/ppt/media/image29.png" Id="rId7" /><Relationship Type="http://schemas.openxmlformats.org/officeDocument/2006/relationships/image" Target="/ppt/media/image32.png" Id="rId12" /><Relationship Type="http://schemas.openxmlformats.org/officeDocument/2006/relationships/image" Target="/ppt/media/image36.png" Id="rId17" /><Relationship Type="http://schemas.openxmlformats.org/officeDocument/2006/relationships/image" Target="/ppt/media/image43.png" Id="rId25" /><Relationship Type="http://schemas.openxmlformats.org/officeDocument/2006/relationships/notesSlide" Target="/ppt/notesSlides/notesSlide5.xml" Id="rId2" /><Relationship Type="http://schemas.openxmlformats.org/officeDocument/2006/relationships/image" Target="/ppt/media/image35.svg" Id="rId16" /><Relationship Type="http://schemas.openxmlformats.org/officeDocument/2006/relationships/image" Target="/ppt/media/image38.png" Id="rId20" /><Relationship Type="http://schemas.openxmlformats.org/officeDocument/2006/relationships/slideLayout" Target="/ppt/slideLayouts/slideLayout43.xml" Id="rId1" /><Relationship Type="http://schemas.microsoft.com/office/2007/relationships/hdphoto" Target="/ppt/media/hdphoto5.wdp" Id="rId6" /><Relationship Type="http://schemas.microsoft.com/office/2007/relationships/hdphoto" Target="/ppt/media/hdphoto7.wdp" Id="rId11" /><Relationship Type="http://schemas.openxmlformats.org/officeDocument/2006/relationships/image" Target="/ppt/media/image42.svg" Id="rId24" /><Relationship Type="http://schemas.openxmlformats.org/officeDocument/2006/relationships/image" Target="/ppt/media/image28.png" Id="rId5" /><Relationship Type="http://schemas.openxmlformats.org/officeDocument/2006/relationships/image" Target="/ppt/media/image34.svg" Id="rId15" /><Relationship Type="http://schemas.openxmlformats.org/officeDocument/2006/relationships/image" Target="/ppt/media/image41.svg" Id="rId23" /><Relationship Type="http://schemas.openxmlformats.org/officeDocument/2006/relationships/image" Target="/ppt/media/image31.png" Id="rId10" /><Relationship Type="http://schemas.openxmlformats.org/officeDocument/2006/relationships/image" Target="/ppt/media/image37.png" Id="rId19" /><Relationship Type="http://schemas.microsoft.com/office/2007/relationships/hdphoto" Target="/ppt/media/hdphoto4.wdp" Id="rId4" /><Relationship Type="http://schemas.microsoft.com/office/2007/relationships/hdphoto" Target="/ppt/media/hdphoto6.wdp" Id="rId9" /><Relationship Type="http://schemas.openxmlformats.org/officeDocument/2006/relationships/image" Target="/ppt/media/image33.svg" Id="rId14" /><Relationship Type="http://schemas.openxmlformats.org/officeDocument/2006/relationships/image" Target="/ppt/media/image40.svg" Id="rId2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48.png" Id="rId8" /><Relationship Type="http://schemas.openxmlformats.org/officeDocument/2006/relationships/image" Target="/ppt/media/image44.png" Id="rId3" /><Relationship Type="http://schemas.openxmlformats.org/officeDocument/2006/relationships/image" Target="/ppt/media/image47.png" Id="rId7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10.xml" Id="rId1" /><Relationship Type="http://schemas.microsoft.com/office/2007/relationships/hdphoto" Target="/ppt/media/hdphoto10.wdp" Id="rId6" /><Relationship Type="http://schemas.openxmlformats.org/officeDocument/2006/relationships/image" Target="/ppt/media/image46.png" Id="rId5" /><Relationship Type="http://schemas.openxmlformats.org/officeDocument/2006/relationships/image" Target="/ppt/media/image45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50.png" Id="rId8" /><Relationship Type="http://schemas.openxmlformats.org/officeDocument/2006/relationships/image" Target="/ppt/media/image49.png" Id="rId3" /><Relationship Type="http://schemas.openxmlformats.org/officeDocument/2006/relationships/image" Target="/ppt/media/image39.png" Id="rId7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10.xml" Id="rId1" /><Relationship Type="http://schemas.openxmlformats.org/officeDocument/2006/relationships/image" Target="/ppt/media/image400.png" Id="rId6" /><Relationship Type="http://schemas.openxmlformats.org/officeDocument/2006/relationships/image" Target="/ppt/media/image430.png" Id="rId11" /><Relationship Type="http://schemas.openxmlformats.org/officeDocument/2006/relationships/image" Target="/ppt/media/image390.png" Id="rId5" /><Relationship Type="http://schemas.microsoft.com/office/2007/relationships/hdphoto" Target="/ppt/media/hdphoto11.wdp" Id="rId4" /><Relationship Type="http://schemas.microsoft.com/office/2007/relationships/hdphoto" Target="/ppt/media/hdphoto12.wdp" Id="rId9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430.png" Id="rId8" /><Relationship Type="http://schemas.openxmlformats.org/officeDocument/2006/relationships/image" Target="/ppt/media/image49.png" Id="rId3" /><Relationship Type="http://schemas.openxmlformats.org/officeDocument/2006/relationships/image" Target="/ppt/media/image39.png" Id="rId7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10.xml" Id="rId1" /><Relationship Type="http://schemas.openxmlformats.org/officeDocument/2006/relationships/image" Target="/ppt/media/image400.png" Id="rId6" /><Relationship Type="http://schemas.openxmlformats.org/officeDocument/2006/relationships/image" Target="/ppt/media/image440.png" Id="rId5" /><Relationship Type="http://schemas.microsoft.com/office/2007/relationships/hdphoto" Target="/ppt/media/hdphoto11.wdp" Id="rId4" /><Relationship Type="http://schemas.openxmlformats.org/officeDocument/2006/relationships/image" Target="/ppt/media/image460.png" Id="rId9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64EB42-CE58-5B6D-533C-43EDFE3E65F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85317" y="4375413"/>
            <a:ext cx="3918761" cy="799694"/>
          </a:xfrm>
        </p:spPr>
        <p:txBody>
          <a:bodyPr/>
          <a:lstStyle/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Joachim Horwath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March 202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CE2B466-0893-68A0-BEB5-73A7D42D1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9" y="2861344"/>
            <a:ext cx="3918760" cy="969251"/>
          </a:xfrm>
        </p:spPr>
        <p:txBody>
          <a:bodyPr/>
          <a:lstStyle/>
          <a:p>
            <a:r>
              <a:rPr lang="en-US" sz="1800" noProof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Laser-Precise Navigation: Integrating Free-Space Optical Communications Technology with PNT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28FD40-2E24-A1E5-D44F-0F49A101AE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85316" y="5589587"/>
            <a:ext cx="3918761" cy="1268413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i="1" dirty="0">
              <a:solidFill>
                <a:schemeClr val="bg1"/>
              </a:solidFill>
              <a:effectLst/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i="1" dirty="0">
              <a:solidFill>
                <a:schemeClr val="bg1"/>
              </a:solidFill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000" i="1" noProof="0" dirty="0">
                <a:solidFill>
                  <a:schemeClr val="bg1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Publicly Released Presentation</a:t>
            </a:r>
            <a:endParaRPr lang="en-US" sz="1000" i="1" noProof="0" dirty="0">
              <a:solidFill>
                <a:schemeClr val="bg1"/>
              </a:solidFill>
              <a:effectLst/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02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69D617-E325-9E5A-9756-06EB490686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Sub Symbol phase resolution: DDMTD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FBBA6-72C8-5F43-7891-7A613D00C4C8}"/>
              </a:ext>
            </a:extLst>
          </p:cNvPr>
          <p:cNvSpPr/>
          <p:nvPr/>
        </p:nvSpPr>
        <p:spPr>
          <a:xfrm>
            <a:off x="2678545" y="3350781"/>
            <a:ext cx="1052946" cy="572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7561A-8A0A-4477-BAFA-9620874C3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1"/>
          <a:stretch>
            <a:fillRect/>
          </a:stretch>
        </p:blipFill>
        <p:spPr>
          <a:xfrm>
            <a:off x="1417431" y="1958108"/>
            <a:ext cx="1261114" cy="960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7F23C-D38F-420D-006F-E97B02E169AF}"/>
              </a:ext>
            </a:extLst>
          </p:cNvPr>
          <p:cNvSpPr txBox="1"/>
          <p:nvPr/>
        </p:nvSpPr>
        <p:spPr>
          <a:xfrm>
            <a:off x="1258349" y="1535541"/>
            <a:ext cx="1579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Atomic Clock</a:t>
            </a:r>
          </a:p>
          <a:p>
            <a:pPr algn="ctr"/>
            <a:r>
              <a:rPr lang="en-US" sz="1200" dirty="0"/>
              <a:t>(CSAC)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C9ECA16E-D437-78B1-B66E-CE361066D7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7797" y="3051752"/>
            <a:ext cx="527053" cy="354448"/>
          </a:xfrm>
          <a:prstGeom prst="bentConnector3">
            <a:avLst>
              <a:gd name="adj1" fmla="val 10060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7198D80-189A-B60F-E2EE-3BE500BD3098}"/>
              </a:ext>
            </a:extLst>
          </p:cNvPr>
          <p:cNvCxnSpPr>
            <a:cxnSpLocks/>
          </p:cNvCxnSpPr>
          <p:nvPr/>
        </p:nvCxnSpPr>
        <p:spPr>
          <a:xfrm>
            <a:off x="1792428" y="2965450"/>
            <a:ext cx="886119" cy="835028"/>
          </a:xfrm>
          <a:prstGeom prst="bentConnector3">
            <a:avLst>
              <a:gd name="adj1" fmla="val 162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D6B849-F085-426A-06EF-7F95ADF67E62}"/>
              </a:ext>
            </a:extLst>
          </p:cNvPr>
          <p:cNvSpPr txBox="1"/>
          <p:nvPr/>
        </p:nvSpPr>
        <p:spPr>
          <a:xfrm>
            <a:off x="1773055" y="3004793"/>
            <a:ext cx="481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A11A4-2143-419B-936E-A7EA735EC5BE}"/>
              </a:ext>
            </a:extLst>
          </p:cNvPr>
          <p:cNvSpPr txBox="1"/>
          <p:nvPr/>
        </p:nvSpPr>
        <p:spPr>
          <a:xfrm>
            <a:off x="2235487" y="3004793"/>
            <a:ext cx="1052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10.23 MHz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AC207-D398-52F4-CAA4-89B9BA3CC306}"/>
              </a:ext>
            </a:extLst>
          </p:cNvPr>
          <p:cNvSpPr txBox="1"/>
          <p:nvPr/>
        </p:nvSpPr>
        <p:spPr>
          <a:xfrm>
            <a:off x="2678545" y="3329288"/>
            <a:ext cx="105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 Generator</a:t>
            </a:r>
          </a:p>
          <a:p>
            <a:pPr algn="ctr"/>
            <a:r>
              <a:rPr lang="en-US" sz="1200" dirty="0"/>
              <a:t>(PLL)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7C8E31-396B-2330-9049-6AFEF9F107B2}"/>
              </a:ext>
            </a:extLst>
          </p:cNvPr>
          <p:cNvSpPr/>
          <p:nvPr/>
        </p:nvSpPr>
        <p:spPr>
          <a:xfrm>
            <a:off x="2678545" y="4379861"/>
            <a:ext cx="2369705" cy="1420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D126DA-AD45-BEBD-68C7-2FDD05040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70" y="3294705"/>
            <a:ext cx="1469578" cy="9043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422729-E154-8383-5585-D1611CE48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3149" y="3321646"/>
            <a:ext cx="1469578" cy="81799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BBA7D6-5FA5-DB8B-1A1F-D22826ECB846}"/>
              </a:ext>
            </a:extLst>
          </p:cNvPr>
          <p:cNvCxnSpPr/>
          <p:nvPr/>
        </p:nvCxnSpPr>
        <p:spPr>
          <a:xfrm>
            <a:off x="3171002" y="3923436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EB9E6F-08EB-E3B4-6D47-EE1ED91FEF9C}"/>
              </a:ext>
            </a:extLst>
          </p:cNvPr>
          <p:cNvCxnSpPr/>
          <p:nvPr/>
        </p:nvCxnSpPr>
        <p:spPr>
          <a:xfrm>
            <a:off x="3523427" y="3923436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53AFE3-E7EA-178C-7E1C-11B79A0E9703}"/>
              </a:ext>
            </a:extLst>
          </p:cNvPr>
          <p:cNvCxnSpPr/>
          <p:nvPr/>
        </p:nvCxnSpPr>
        <p:spPr>
          <a:xfrm>
            <a:off x="2837627" y="3923436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42E22BB-EF11-0AE3-6788-C39EE91B8B37}"/>
              </a:ext>
            </a:extLst>
          </p:cNvPr>
          <p:cNvSpPr txBox="1"/>
          <p:nvPr/>
        </p:nvSpPr>
        <p:spPr>
          <a:xfrm rot="16200000">
            <a:off x="2703267" y="4003031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685F2-49B1-47B7-BFF4-E3AB70B8172E}"/>
              </a:ext>
            </a:extLst>
          </p:cNvPr>
          <p:cNvSpPr txBox="1"/>
          <p:nvPr/>
        </p:nvSpPr>
        <p:spPr>
          <a:xfrm rot="16200000">
            <a:off x="3055692" y="4013148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F5F6F5-288A-F32A-6038-79C117542AA1}"/>
              </a:ext>
            </a:extLst>
          </p:cNvPr>
          <p:cNvSpPr txBox="1"/>
          <p:nvPr/>
        </p:nvSpPr>
        <p:spPr>
          <a:xfrm rot="16200000">
            <a:off x="3388857" y="4016067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6785E1-0F39-8F50-3620-496DEEB20628}"/>
              </a:ext>
            </a:extLst>
          </p:cNvPr>
          <p:cNvSpPr/>
          <p:nvPr/>
        </p:nvSpPr>
        <p:spPr>
          <a:xfrm>
            <a:off x="3817870" y="4524894"/>
            <a:ext cx="1012912" cy="202285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BA458E00-6ED7-B26F-D0E4-79BA3196C421}"/>
              </a:ext>
            </a:extLst>
          </p:cNvPr>
          <p:cNvSpPr/>
          <p:nvPr/>
        </p:nvSpPr>
        <p:spPr>
          <a:xfrm rot="5400000">
            <a:off x="3102076" y="4067616"/>
            <a:ext cx="257173" cy="927513"/>
          </a:xfrm>
          <a:prstGeom prst="rightBrace">
            <a:avLst>
              <a:gd name="adj1" fmla="val 41792"/>
              <a:gd name="adj2" fmla="val 5205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5D5EB9AC-2866-DAAF-E448-2592F8DFFE99}"/>
              </a:ext>
            </a:extLst>
          </p:cNvPr>
          <p:cNvCxnSpPr>
            <a:cxnSpLocks/>
            <a:stCxn id="38" idx="1"/>
            <a:endCxn id="35" idx="1"/>
          </p:cNvCxnSpPr>
          <p:nvPr/>
        </p:nvCxnSpPr>
        <p:spPr>
          <a:xfrm rot="5400000" flipH="1" flipV="1">
            <a:off x="3497779" y="4339869"/>
            <a:ext cx="33922" cy="606259"/>
          </a:xfrm>
          <a:prstGeom prst="bentConnector4">
            <a:avLst>
              <a:gd name="adj1" fmla="val -210598"/>
              <a:gd name="adj2" fmla="val 62176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3C75E5E-9B98-FEF1-8479-C0B5C9FD621C}"/>
              </a:ext>
            </a:extLst>
          </p:cNvPr>
          <p:cNvSpPr txBox="1"/>
          <p:nvPr/>
        </p:nvSpPr>
        <p:spPr>
          <a:xfrm>
            <a:off x="3817870" y="4500132"/>
            <a:ext cx="1052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Tx-System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54BA67A-F3A8-548C-25EE-60C865E9E6FA}"/>
              </a:ext>
            </a:extLst>
          </p:cNvPr>
          <p:cNvSpPr/>
          <p:nvPr/>
        </p:nvSpPr>
        <p:spPr>
          <a:xfrm>
            <a:off x="3132280" y="4843835"/>
            <a:ext cx="1715945" cy="91109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EB64DF-CAF3-9044-4AD4-B5A7A375BD88}"/>
              </a:ext>
            </a:extLst>
          </p:cNvPr>
          <p:cNvSpPr txBox="1"/>
          <p:nvPr/>
        </p:nvSpPr>
        <p:spPr>
          <a:xfrm>
            <a:off x="3942726" y="5012154"/>
            <a:ext cx="105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Rx-</a:t>
            </a:r>
          </a:p>
          <a:p>
            <a:pPr algn="ctr"/>
            <a:r>
              <a:rPr lang="en-US" sz="1200" dirty="0"/>
              <a:t>System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4229BF7-0ACE-9FD8-E550-379900256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670" y1="33936" x2="36670" y2="33936"/>
                        <a14:foregroundMark x1="37158" y1="33252" x2="37158" y2="33252"/>
                        <a14:foregroundMark x1="37158" y1="33252" x2="37158" y2="33252"/>
                        <a14:foregroundMark x1="40674" y1="34277" x2="40674" y2="34277"/>
                        <a14:foregroundMark x1="40039" y1="28760" x2="40039" y2="28760"/>
                        <a14:foregroundMark x1="40186" y1="23047" x2="40186" y2="23047"/>
                        <a14:foregroundMark x1="45557" y1="19873" x2="45557" y2="19873"/>
                        <a14:foregroundMark x1="50049" y1="18164" x2="50049" y2="18164"/>
                        <a14:foregroundMark x1="50391" y1="23535" x2="50391" y2="23535"/>
                        <a14:foregroundMark x1="55420" y1="19531" x2="55420" y2="19531"/>
                        <a14:foregroundMark x1="59814" y1="23047" x2="59814" y2="23047"/>
                        <a14:foregroundMark x1="61133" y1="28418" x2="61133" y2="28418"/>
                        <a14:foregroundMark x1="59131" y1="34424" x2="59131" y2="34424"/>
                        <a14:foregroundMark x1="58789" y1="33789" x2="58789" y2="33789"/>
                        <a14:foregroundMark x1="55420" y1="38135" x2="55420" y2="38135"/>
                        <a14:foregroundMark x1="50244" y1="39111" x2="50244" y2="39111"/>
                        <a14:foregroundMark x1="44873" y1="37939" x2="44873" y2="37939"/>
                        <a14:foregroundMark x1="66846" y1="28564" x2="66846" y2="28564"/>
                        <a14:foregroundMark x1="63330" y1="30225" x2="63330" y2="30225"/>
                        <a14:foregroundMark x1="63135" y1="29736" x2="63135" y2="29736"/>
                        <a14:foregroundMark x1="62793" y1="31396" x2="62793" y2="31396"/>
                        <a14:foregroundMark x1="31445" y1="33594" x2="31445" y2="33594"/>
                        <a14:foregroundMark x1="51563" y1="82861" x2="51563" y2="82861"/>
                        <a14:foregroundMark x1="52734" y1="47510" x2="52734" y2="47510"/>
                        <a14:foregroundMark x1="36816" y1="56396" x2="36816" y2="56396"/>
                        <a14:foregroundMark x1="72217" y1="32422" x2="72217" y2="32422"/>
                        <a14:foregroundMark x1="74219" y1="28760" x2="74219" y2="28760"/>
                        <a14:foregroundMark x1="72217" y1="22217" x2="72217" y2="22217"/>
                        <a14:foregroundMark x1="67676" y1="40137" x2="67676" y2="40137"/>
                        <a14:foregroundMark x1="62646" y1="38965" x2="62646" y2="38965"/>
                        <a14:foregroundMark x1="62646" y1="39453" x2="62646" y2="39453"/>
                        <a14:foregroundMark x1="63623" y1="38770" x2="63623" y2="38770"/>
                        <a14:backgroundMark x1="62793" y1="27734" x2="62793" y2="27734"/>
                        <a14:backgroundMark x1="63965" y1="28418" x2="63965" y2="28418"/>
                        <a14:backgroundMark x1="62988" y1="31396" x2="62988" y2="32080"/>
                        <a14:backgroundMark x1="62988" y1="30225" x2="62988" y2="31396"/>
                        <a14:backgroundMark x1="62793" y1="47168" x2="62793" y2="47168"/>
                        <a14:backgroundMark x1="62793" y1="47168" x2="62793" y2="47168"/>
                        <a14:backgroundMark x1="62451" y1="47168" x2="63477" y2="47656"/>
                        <a14:backgroundMark x1="63135" y1="47510" x2="63135" y2="47510"/>
                        <a14:backgroundMark x1="63135" y1="47510" x2="63135" y2="47510"/>
                        <a14:backgroundMark x1="58936" y1="42627" x2="58936" y2="42627"/>
                        <a14:backgroundMark x1="59131" y1="42480" x2="59131" y2="42480"/>
                        <a14:backgroundMark x1="59131" y1="42822" x2="59131" y2="4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1" y="4784103"/>
            <a:ext cx="920050" cy="9200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827B8DE-C41F-1F35-36BA-54B5764FCAC1}"/>
              </a:ext>
            </a:extLst>
          </p:cNvPr>
          <p:cNvSpPr txBox="1"/>
          <p:nvPr/>
        </p:nvSpPr>
        <p:spPr>
          <a:xfrm>
            <a:off x="3383476" y="5523726"/>
            <a:ext cx="51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CDR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40B96DB-6022-3653-FF5E-21AAE88C7689}"/>
              </a:ext>
            </a:extLst>
          </p:cNvPr>
          <p:cNvSpPr/>
          <p:nvPr/>
        </p:nvSpPr>
        <p:spPr>
          <a:xfrm>
            <a:off x="8502012" y="3336417"/>
            <a:ext cx="1052946" cy="572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07CAAC5-37B1-B6FA-B609-44C4087E9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1"/>
          <a:stretch>
            <a:fillRect/>
          </a:stretch>
        </p:blipFill>
        <p:spPr>
          <a:xfrm>
            <a:off x="9802031" y="2081795"/>
            <a:ext cx="1261114" cy="96058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A046535-E6DB-F158-A567-5BA64E6BA1F9}"/>
              </a:ext>
            </a:extLst>
          </p:cNvPr>
          <p:cNvSpPr txBox="1"/>
          <p:nvPr/>
        </p:nvSpPr>
        <p:spPr>
          <a:xfrm>
            <a:off x="9593417" y="1646911"/>
            <a:ext cx="1579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Atomic Clock</a:t>
            </a:r>
          </a:p>
          <a:p>
            <a:pPr algn="ctr"/>
            <a:r>
              <a:rPr lang="en-US" sz="1200" dirty="0"/>
              <a:t>(CSAC)</a:t>
            </a: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B7367083-F115-7E18-9C80-B73F8EE58C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54958" y="3015127"/>
            <a:ext cx="610550" cy="477378"/>
          </a:xfrm>
          <a:prstGeom prst="bentConnector3">
            <a:avLst>
              <a:gd name="adj1" fmla="val 163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3E47586E-010B-D0C6-12EA-B656A9DB10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63498" y="3042376"/>
            <a:ext cx="1083160" cy="758102"/>
          </a:xfrm>
          <a:prstGeom prst="bentConnector3">
            <a:avLst>
              <a:gd name="adj1" fmla="val 75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99A13E2-CE33-04D7-4D67-BFF4DCA35760}"/>
              </a:ext>
            </a:extLst>
          </p:cNvPr>
          <p:cNvSpPr txBox="1"/>
          <p:nvPr/>
        </p:nvSpPr>
        <p:spPr>
          <a:xfrm>
            <a:off x="8502012" y="3314924"/>
            <a:ext cx="105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 Generator</a:t>
            </a:r>
          </a:p>
          <a:p>
            <a:pPr algn="ctr"/>
            <a:r>
              <a:rPr lang="en-US" sz="1200" dirty="0"/>
              <a:t>(PLL)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255D3AF-75C8-0FA0-260C-9BBFDBC26B0B}"/>
              </a:ext>
            </a:extLst>
          </p:cNvPr>
          <p:cNvSpPr/>
          <p:nvPr/>
        </p:nvSpPr>
        <p:spPr>
          <a:xfrm>
            <a:off x="7313904" y="4376724"/>
            <a:ext cx="2369705" cy="1420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F94F54F-E721-F5AE-0BE8-2DB4B82499A3}"/>
              </a:ext>
            </a:extLst>
          </p:cNvPr>
          <p:cNvCxnSpPr/>
          <p:nvPr/>
        </p:nvCxnSpPr>
        <p:spPr>
          <a:xfrm>
            <a:off x="8994469" y="3909072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96FF1F1-7189-AB02-DB3F-24501FB05D93}"/>
              </a:ext>
            </a:extLst>
          </p:cNvPr>
          <p:cNvCxnSpPr/>
          <p:nvPr/>
        </p:nvCxnSpPr>
        <p:spPr>
          <a:xfrm>
            <a:off x="9346894" y="3909072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AA8EBFB-1316-5D8E-2638-6B55D1229A04}"/>
              </a:ext>
            </a:extLst>
          </p:cNvPr>
          <p:cNvCxnSpPr/>
          <p:nvPr/>
        </p:nvCxnSpPr>
        <p:spPr>
          <a:xfrm>
            <a:off x="8661094" y="3909072"/>
            <a:ext cx="0" cy="45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7994918B-C326-4A98-699A-9187A23BD260}"/>
              </a:ext>
            </a:extLst>
          </p:cNvPr>
          <p:cNvSpPr txBox="1"/>
          <p:nvPr/>
        </p:nvSpPr>
        <p:spPr>
          <a:xfrm rot="16200000">
            <a:off x="8526734" y="3988667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5B712B9-3DAE-150A-7C95-2E0B1D912619}"/>
              </a:ext>
            </a:extLst>
          </p:cNvPr>
          <p:cNvSpPr txBox="1"/>
          <p:nvPr/>
        </p:nvSpPr>
        <p:spPr>
          <a:xfrm rot="16200000">
            <a:off x="8879159" y="3998784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AB1A456-A1E9-354E-5BA5-6B58C5EE84B0}"/>
              </a:ext>
            </a:extLst>
          </p:cNvPr>
          <p:cNvSpPr txBox="1"/>
          <p:nvPr/>
        </p:nvSpPr>
        <p:spPr>
          <a:xfrm rot="16200000">
            <a:off x="9212324" y="4001703"/>
            <a:ext cx="58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CLK3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407636-4EF9-B933-4959-4AE624730EC6}"/>
              </a:ext>
            </a:extLst>
          </p:cNvPr>
          <p:cNvSpPr/>
          <p:nvPr/>
        </p:nvSpPr>
        <p:spPr>
          <a:xfrm>
            <a:off x="7435670" y="5494161"/>
            <a:ext cx="1012912" cy="202285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ight Brace 85">
            <a:extLst>
              <a:ext uri="{FF2B5EF4-FFF2-40B4-BE49-F238E27FC236}">
                <a16:creationId xmlns:a16="http://schemas.microsoft.com/office/drawing/2014/main" id="{75B3A41C-493C-BE28-E644-173C68C5A8E4}"/>
              </a:ext>
            </a:extLst>
          </p:cNvPr>
          <p:cNvSpPr/>
          <p:nvPr/>
        </p:nvSpPr>
        <p:spPr>
          <a:xfrm rot="5400000">
            <a:off x="8944782" y="4080094"/>
            <a:ext cx="257173" cy="927513"/>
          </a:xfrm>
          <a:prstGeom prst="rightBrace">
            <a:avLst>
              <a:gd name="adj1" fmla="val 41792"/>
              <a:gd name="adj2" fmla="val 5205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3B94B9C5-4603-4FF9-61D8-9A720FDBC3EA}"/>
              </a:ext>
            </a:extLst>
          </p:cNvPr>
          <p:cNvCxnSpPr>
            <a:cxnSpLocks/>
            <a:stCxn id="86" idx="1"/>
            <a:endCxn id="88" idx="3"/>
          </p:cNvCxnSpPr>
          <p:nvPr/>
        </p:nvCxnSpPr>
        <p:spPr>
          <a:xfrm rot="16200000" flipH="1" flipV="1">
            <a:off x="8290252" y="4830766"/>
            <a:ext cx="922395" cy="605735"/>
          </a:xfrm>
          <a:prstGeom prst="bentConnector4">
            <a:avLst>
              <a:gd name="adj1" fmla="val 99134"/>
              <a:gd name="adj2" fmla="val 2432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3813C5E-CA29-5312-F931-225608C34BA8}"/>
              </a:ext>
            </a:extLst>
          </p:cNvPr>
          <p:cNvSpPr txBox="1"/>
          <p:nvPr/>
        </p:nvSpPr>
        <p:spPr>
          <a:xfrm>
            <a:off x="7395636" y="5456332"/>
            <a:ext cx="1052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Tx-System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F039532-2647-5635-35D7-FC7D14CA62FC}"/>
              </a:ext>
            </a:extLst>
          </p:cNvPr>
          <p:cNvSpPr/>
          <p:nvPr/>
        </p:nvSpPr>
        <p:spPr>
          <a:xfrm>
            <a:off x="7435670" y="4570822"/>
            <a:ext cx="1351171" cy="792186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A47503C-CF37-3266-1CA6-A9236AECA236}"/>
              </a:ext>
            </a:extLst>
          </p:cNvPr>
          <p:cNvSpPr txBox="1"/>
          <p:nvPr/>
        </p:nvSpPr>
        <p:spPr>
          <a:xfrm>
            <a:off x="7313904" y="4731149"/>
            <a:ext cx="83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Rx-</a:t>
            </a:r>
          </a:p>
          <a:p>
            <a:pPr algn="ctr"/>
            <a:r>
              <a:rPr lang="en-US" sz="1200" dirty="0"/>
              <a:t>System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F102C6D-C2AC-A04C-99CF-48BBE09ED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670" y1="33936" x2="36670" y2="33936"/>
                        <a14:foregroundMark x1="37158" y1="33252" x2="37158" y2="33252"/>
                        <a14:foregroundMark x1="37158" y1="33252" x2="37158" y2="33252"/>
                        <a14:foregroundMark x1="40674" y1="34277" x2="40674" y2="34277"/>
                        <a14:foregroundMark x1="40039" y1="28760" x2="40039" y2="28760"/>
                        <a14:foregroundMark x1="40186" y1="23047" x2="40186" y2="23047"/>
                        <a14:foregroundMark x1="45557" y1="19873" x2="45557" y2="19873"/>
                        <a14:foregroundMark x1="50049" y1="18164" x2="50049" y2="18164"/>
                        <a14:foregroundMark x1="50391" y1="23535" x2="50391" y2="23535"/>
                        <a14:foregroundMark x1="55420" y1="19531" x2="55420" y2="19531"/>
                        <a14:foregroundMark x1="59814" y1="23047" x2="59814" y2="23047"/>
                        <a14:foregroundMark x1="61133" y1="28418" x2="61133" y2="28418"/>
                        <a14:foregroundMark x1="59131" y1="34424" x2="59131" y2="34424"/>
                        <a14:foregroundMark x1="58789" y1="33789" x2="58789" y2="33789"/>
                        <a14:foregroundMark x1="55420" y1="38135" x2="55420" y2="38135"/>
                        <a14:foregroundMark x1="50244" y1="39111" x2="50244" y2="39111"/>
                        <a14:foregroundMark x1="44873" y1="37939" x2="44873" y2="37939"/>
                        <a14:foregroundMark x1="66846" y1="28564" x2="66846" y2="28564"/>
                        <a14:foregroundMark x1="63330" y1="30225" x2="63330" y2="30225"/>
                        <a14:foregroundMark x1="63135" y1="29736" x2="63135" y2="29736"/>
                        <a14:foregroundMark x1="62793" y1="31396" x2="62793" y2="31396"/>
                        <a14:foregroundMark x1="31445" y1="33594" x2="31445" y2="33594"/>
                        <a14:foregroundMark x1="51563" y1="82861" x2="51563" y2="82861"/>
                        <a14:foregroundMark x1="52734" y1="47510" x2="52734" y2="47510"/>
                        <a14:foregroundMark x1="36816" y1="56396" x2="36816" y2="56396"/>
                        <a14:foregroundMark x1="72217" y1="32422" x2="72217" y2="32422"/>
                        <a14:foregroundMark x1="74219" y1="28760" x2="74219" y2="28760"/>
                        <a14:foregroundMark x1="72217" y1="22217" x2="72217" y2="22217"/>
                        <a14:foregroundMark x1="67676" y1="40137" x2="67676" y2="40137"/>
                        <a14:foregroundMark x1="62646" y1="38965" x2="62646" y2="38965"/>
                        <a14:foregroundMark x1="62646" y1="39453" x2="62646" y2="39453"/>
                        <a14:foregroundMark x1="63623" y1="38770" x2="63623" y2="38770"/>
                        <a14:backgroundMark x1="62793" y1="27734" x2="62793" y2="27734"/>
                        <a14:backgroundMark x1="63965" y1="28418" x2="63965" y2="28418"/>
                        <a14:backgroundMark x1="62988" y1="31396" x2="62988" y2="32080"/>
                        <a14:backgroundMark x1="62988" y1="30225" x2="62988" y2="31396"/>
                        <a14:backgroundMark x1="62793" y1="47168" x2="62793" y2="47168"/>
                        <a14:backgroundMark x1="62793" y1="47168" x2="62793" y2="47168"/>
                        <a14:backgroundMark x1="62451" y1="47168" x2="63477" y2="47656"/>
                        <a14:backgroundMark x1="63135" y1="47510" x2="63135" y2="47510"/>
                        <a14:backgroundMark x1="63135" y1="47510" x2="63135" y2="47510"/>
                        <a14:backgroundMark x1="58936" y1="42627" x2="58936" y2="42627"/>
                        <a14:backgroundMark x1="59131" y1="42480" x2="59131" y2="42480"/>
                        <a14:backgroundMark x1="59131" y1="42822" x2="59131" y2="4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91" y="4466422"/>
            <a:ext cx="920050" cy="92005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B0D5B7F-1BF1-52BC-BB74-8D52DAC633B9}"/>
              </a:ext>
            </a:extLst>
          </p:cNvPr>
          <p:cNvSpPr txBox="1"/>
          <p:nvPr/>
        </p:nvSpPr>
        <p:spPr>
          <a:xfrm>
            <a:off x="8082237" y="5148798"/>
            <a:ext cx="51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CDR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B85159F-3441-9BEA-CB8A-F2C70C1DD902}"/>
              </a:ext>
            </a:extLst>
          </p:cNvPr>
          <p:cNvSpPr txBox="1"/>
          <p:nvPr/>
        </p:nvSpPr>
        <p:spPr>
          <a:xfrm>
            <a:off x="10114446" y="3078117"/>
            <a:ext cx="481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PPS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A5624C-C7EB-3FB8-EFC7-D392462DD4CD}"/>
              </a:ext>
            </a:extLst>
          </p:cNvPr>
          <p:cNvSpPr txBox="1"/>
          <p:nvPr/>
        </p:nvSpPr>
        <p:spPr>
          <a:xfrm>
            <a:off x="10536672" y="3082626"/>
            <a:ext cx="1052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10.23 MHz</a:t>
            </a: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4ADA513F-F27B-A381-4BB2-87B9C9B97B83}"/>
              </a:ext>
            </a:extLst>
          </p:cNvPr>
          <p:cNvSpPr/>
          <p:nvPr/>
        </p:nvSpPr>
        <p:spPr>
          <a:xfrm>
            <a:off x="5096380" y="4176582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DF6977BB-792D-09D6-333B-3D6C2EF31592}"/>
              </a:ext>
            </a:extLst>
          </p:cNvPr>
          <p:cNvSpPr/>
          <p:nvPr/>
        </p:nvSpPr>
        <p:spPr>
          <a:xfrm rot="10800000">
            <a:off x="5063671" y="5007788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83FEE44-C00B-1655-A141-9C0EE7DD267B}"/>
              </a:ext>
            </a:extLst>
          </p:cNvPr>
          <p:cNvCxnSpPr>
            <a:cxnSpLocks/>
          </p:cNvCxnSpPr>
          <p:nvPr/>
        </p:nvCxnSpPr>
        <p:spPr>
          <a:xfrm>
            <a:off x="5198548" y="448928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09E42F2-48A9-C269-61FA-E56C7425FB3D}"/>
              </a:ext>
            </a:extLst>
          </p:cNvPr>
          <p:cNvCxnSpPr>
            <a:cxnSpLocks/>
          </p:cNvCxnSpPr>
          <p:nvPr/>
        </p:nvCxnSpPr>
        <p:spPr>
          <a:xfrm>
            <a:off x="5346979" y="4624638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C25EAA8-BF9F-044F-045E-B6E3604E8F99}"/>
              </a:ext>
            </a:extLst>
          </p:cNvPr>
          <p:cNvCxnSpPr>
            <a:cxnSpLocks/>
          </p:cNvCxnSpPr>
          <p:nvPr/>
        </p:nvCxnSpPr>
        <p:spPr>
          <a:xfrm>
            <a:off x="5495410" y="448928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916E93D-B0AB-F3D2-FDE7-B96E66439A15}"/>
              </a:ext>
            </a:extLst>
          </p:cNvPr>
          <p:cNvCxnSpPr>
            <a:cxnSpLocks/>
          </p:cNvCxnSpPr>
          <p:nvPr/>
        </p:nvCxnSpPr>
        <p:spPr>
          <a:xfrm flipV="1">
            <a:off x="5350948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9D586F7-F6CE-2F6E-5810-8352524C90B1}"/>
              </a:ext>
            </a:extLst>
          </p:cNvPr>
          <p:cNvCxnSpPr>
            <a:cxnSpLocks/>
          </p:cNvCxnSpPr>
          <p:nvPr/>
        </p:nvCxnSpPr>
        <p:spPr>
          <a:xfrm flipV="1">
            <a:off x="5495410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2CF0972-A1C9-E966-3CB2-A27DF1071CF6}"/>
              </a:ext>
            </a:extLst>
          </p:cNvPr>
          <p:cNvCxnSpPr>
            <a:cxnSpLocks/>
          </p:cNvCxnSpPr>
          <p:nvPr/>
        </p:nvCxnSpPr>
        <p:spPr>
          <a:xfrm>
            <a:off x="5643841" y="4624638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EAEF5DF-AE2D-79C8-2424-2DAB54CDB28E}"/>
              </a:ext>
            </a:extLst>
          </p:cNvPr>
          <p:cNvCxnSpPr>
            <a:cxnSpLocks/>
          </p:cNvCxnSpPr>
          <p:nvPr/>
        </p:nvCxnSpPr>
        <p:spPr>
          <a:xfrm flipV="1">
            <a:off x="5643841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5C76806-75F4-9D84-CF63-7212AFD6AF3C}"/>
              </a:ext>
            </a:extLst>
          </p:cNvPr>
          <p:cNvCxnSpPr>
            <a:cxnSpLocks/>
          </p:cNvCxnSpPr>
          <p:nvPr/>
        </p:nvCxnSpPr>
        <p:spPr>
          <a:xfrm>
            <a:off x="5792272" y="448928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858BCBC-0C2F-19A5-B733-52EE3DDE12BC}"/>
              </a:ext>
            </a:extLst>
          </p:cNvPr>
          <p:cNvCxnSpPr>
            <a:cxnSpLocks/>
          </p:cNvCxnSpPr>
          <p:nvPr/>
        </p:nvCxnSpPr>
        <p:spPr>
          <a:xfrm>
            <a:off x="5940703" y="4624638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2789B55-5F7F-3F8D-8045-CB1037C8A913}"/>
              </a:ext>
            </a:extLst>
          </p:cNvPr>
          <p:cNvCxnSpPr>
            <a:cxnSpLocks/>
          </p:cNvCxnSpPr>
          <p:nvPr/>
        </p:nvCxnSpPr>
        <p:spPr>
          <a:xfrm>
            <a:off x="6089134" y="448928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2FE6940-6ACF-6142-D911-DCBE8ADEB1B1}"/>
              </a:ext>
            </a:extLst>
          </p:cNvPr>
          <p:cNvCxnSpPr>
            <a:cxnSpLocks/>
          </p:cNvCxnSpPr>
          <p:nvPr/>
        </p:nvCxnSpPr>
        <p:spPr>
          <a:xfrm flipV="1">
            <a:off x="5792272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CE1F43B-98CB-07DE-7059-5F6A8698078A}"/>
              </a:ext>
            </a:extLst>
          </p:cNvPr>
          <p:cNvCxnSpPr>
            <a:cxnSpLocks/>
          </p:cNvCxnSpPr>
          <p:nvPr/>
        </p:nvCxnSpPr>
        <p:spPr>
          <a:xfrm flipV="1">
            <a:off x="5940703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92BBD25-3CF5-0775-1431-1E06170A4EE3}"/>
              </a:ext>
            </a:extLst>
          </p:cNvPr>
          <p:cNvCxnSpPr>
            <a:cxnSpLocks/>
          </p:cNvCxnSpPr>
          <p:nvPr/>
        </p:nvCxnSpPr>
        <p:spPr>
          <a:xfrm flipV="1">
            <a:off x="6090722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18CFF6E-6EFA-F4AC-4AF4-A367F875DA1E}"/>
              </a:ext>
            </a:extLst>
          </p:cNvPr>
          <p:cNvCxnSpPr>
            <a:cxnSpLocks/>
          </p:cNvCxnSpPr>
          <p:nvPr/>
        </p:nvCxnSpPr>
        <p:spPr>
          <a:xfrm flipV="1">
            <a:off x="6237565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05D35AF-0156-06CF-7DF1-54DAE3237617}"/>
              </a:ext>
            </a:extLst>
          </p:cNvPr>
          <p:cNvCxnSpPr>
            <a:cxnSpLocks/>
          </p:cNvCxnSpPr>
          <p:nvPr/>
        </p:nvCxnSpPr>
        <p:spPr>
          <a:xfrm flipV="1">
            <a:off x="6681272" y="4484770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2780856-C807-6D02-43C8-F9B8DA1F263E}"/>
              </a:ext>
            </a:extLst>
          </p:cNvPr>
          <p:cNvCxnSpPr>
            <a:cxnSpLocks/>
          </p:cNvCxnSpPr>
          <p:nvPr/>
        </p:nvCxnSpPr>
        <p:spPr>
          <a:xfrm flipV="1">
            <a:off x="6827601" y="4484770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A6E6539-0ECA-E33E-E2F1-5FCED3C0296E}"/>
              </a:ext>
            </a:extLst>
          </p:cNvPr>
          <p:cNvCxnSpPr>
            <a:cxnSpLocks/>
          </p:cNvCxnSpPr>
          <p:nvPr/>
        </p:nvCxnSpPr>
        <p:spPr>
          <a:xfrm flipV="1">
            <a:off x="6384410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DCF9043-780E-59AB-22D8-61D22336F164}"/>
              </a:ext>
            </a:extLst>
          </p:cNvPr>
          <p:cNvCxnSpPr>
            <a:cxnSpLocks/>
          </p:cNvCxnSpPr>
          <p:nvPr/>
        </p:nvCxnSpPr>
        <p:spPr>
          <a:xfrm flipV="1">
            <a:off x="6532841" y="448928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371E548-BB16-2E4C-556A-874ACFDC9173}"/>
              </a:ext>
            </a:extLst>
          </p:cNvPr>
          <p:cNvCxnSpPr>
            <a:cxnSpLocks/>
          </p:cNvCxnSpPr>
          <p:nvPr/>
        </p:nvCxnSpPr>
        <p:spPr>
          <a:xfrm>
            <a:off x="6235979" y="4620126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E36D378-299E-C2B4-3B4E-0C59AD123447}"/>
              </a:ext>
            </a:extLst>
          </p:cNvPr>
          <p:cNvCxnSpPr>
            <a:cxnSpLocks/>
          </p:cNvCxnSpPr>
          <p:nvPr/>
        </p:nvCxnSpPr>
        <p:spPr>
          <a:xfrm>
            <a:off x="6384410" y="4484770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BDA9F08-B3A6-E897-E401-D6BD06A10B22}"/>
              </a:ext>
            </a:extLst>
          </p:cNvPr>
          <p:cNvCxnSpPr>
            <a:cxnSpLocks/>
          </p:cNvCxnSpPr>
          <p:nvPr/>
        </p:nvCxnSpPr>
        <p:spPr>
          <a:xfrm>
            <a:off x="6532841" y="4620126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E4312CDC-C9E2-4BE2-6FDE-D372C4FB7FFA}"/>
              </a:ext>
            </a:extLst>
          </p:cNvPr>
          <p:cNvCxnSpPr>
            <a:cxnSpLocks/>
          </p:cNvCxnSpPr>
          <p:nvPr/>
        </p:nvCxnSpPr>
        <p:spPr>
          <a:xfrm>
            <a:off x="6681272" y="4484770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51D6BD8-057D-8B52-C628-0F98841B0DFC}"/>
              </a:ext>
            </a:extLst>
          </p:cNvPr>
          <p:cNvCxnSpPr>
            <a:cxnSpLocks/>
          </p:cNvCxnSpPr>
          <p:nvPr/>
        </p:nvCxnSpPr>
        <p:spPr>
          <a:xfrm>
            <a:off x="5558395" y="533846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DC4566B2-8948-7281-55A7-5947C26C99CD}"/>
              </a:ext>
            </a:extLst>
          </p:cNvPr>
          <p:cNvCxnSpPr>
            <a:cxnSpLocks/>
          </p:cNvCxnSpPr>
          <p:nvPr/>
        </p:nvCxnSpPr>
        <p:spPr>
          <a:xfrm>
            <a:off x="5706826" y="5473819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04B5AF9-D5FC-35F4-F3F0-5A392B909C50}"/>
              </a:ext>
            </a:extLst>
          </p:cNvPr>
          <p:cNvCxnSpPr>
            <a:cxnSpLocks/>
          </p:cNvCxnSpPr>
          <p:nvPr/>
        </p:nvCxnSpPr>
        <p:spPr>
          <a:xfrm>
            <a:off x="5855257" y="533846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62787663-B794-2DF9-FC87-5AD096772657}"/>
              </a:ext>
            </a:extLst>
          </p:cNvPr>
          <p:cNvCxnSpPr>
            <a:cxnSpLocks/>
          </p:cNvCxnSpPr>
          <p:nvPr/>
        </p:nvCxnSpPr>
        <p:spPr>
          <a:xfrm flipV="1">
            <a:off x="5710795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A940CB6-B208-A68F-135E-B151E3D9AE88}"/>
              </a:ext>
            </a:extLst>
          </p:cNvPr>
          <p:cNvCxnSpPr>
            <a:cxnSpLocks/>
          </p:cNvCxnSpPr>
          <p:nvPr/>
        </p:nvCxnSpPr>
        <p:spPr>
          <a:xfrm flipV="1">
            <a:off x="5855257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E67794C-D9B9-9583-A538-5CECDF77E2F1}"/>
              </a:ext>
            </a:extLst>
          </p:cNvPr>
          <p:cNvCxnSpPr>
            <a:cxnSpLocks/>
          </p:cNvCxnSpPr>
          <p:nvPr/>
        </p:nvCxnSpPr>
        <p:spPr>
          <a:xfrm>
            <a:off x="6003688" y="5473819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0D7925E-2664-DDD9-E910-EAA9700E6C81}"/>
              </a:ext>
            </a:extLst>
          </p:cNvPr>
          <p:cNvCxnSpPr>
            <a:cxnSpLocks/>
          </p:cNvCxnSpPr>
          <p:nvPr/>
        </p:nvCxnSpPr>
        <p:spPr>
          <a:xfrm flipV="1">
            <a:off x="6003688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CFB4F20-4406-8FAF-D60B-60C913E918C6}"/>
              </a:ext>
            </a:extLst>
          </p:cNvPr>
          <p:cNvCxnSpPr>
            <a:cxnSpLocks/>
          </p:cNvCxnSpPr>
          <p:nvPr/>
        </p:nvCxnSpPr>
        <p:spPr>
          <a:xfrm>
            <a:off x="6152119" y="533846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B58218E-B21C-654D-FADB-5904E2D05B31}"/>
              </a:ext>
            </a:extLst>
          </p:cNvPr>
          <p:cNvCxnSpPr>
            <a:cxnSpLocks/>
          </p:cNvCxnSpPr>
          <p:nvPr/>
        </p:nvCxnSpPr>
        <p:spPr>
          <a:xfrm>
            <a:off x="6300550" y="5473819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A5C4FD9-7F3A-284E-D86A-F3F1D571F07D}"/>
              </a:ext>
            </a:extLst>
          </p:cNvPr>
          <p:cNvCxnSpPr>
            <a:cxnSpLocks/>
          </p:cNvCxnSpPr>
          <p:nvPr/>
        </p:nvCxnSpPr>
        <p:spPr>
          <a:xfrm>
            <a:off x="6448981" y="533846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EFB4BD-52EE-8CB5-49B9-A22128693F51}"/>
              </a:ext>
            </a:extLst>
          </p:cNvPr>
          <p:cNvCxnSpPr>
            <a:cxnSpLocks/>
          </p:cNvCxnSpPr>
          <p:nvPr/>
        </p:nvCxnSpPr>
        <p:spPr>
          <a:xfrm flipV="1">
            <a:off x="6152119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529F7841-80FF-9BE1-6C2B-34A895781C8A}"/>
              </a:ext>
            </a:extLst>
          </p:cNvPr>
          <p:cNvCxnSpPr>
            <a:cxnSpLocks/>
          </p:cNvCxnSpPr>
          <p:nvPr/>
        </p:nvCxnSpPr>
        <p:spPr>
          <a:xfrm flipV="1">
            <a:off x="6300550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AC3D6347-9F14-3C01-5544-2C160C8BF725}"/>
              </a:ext>
            </a:extLst>
          </p:cNvPr>
          <p:cNvCxnSpPr>
            <a:cxnSpLocks/>
          </p:cNvCxnSpPr>
          <p:nvPr/>
        </p:nvCxnSpPr>
        <p:spPr>
          <a:xfrm flipV="1">
            <a:off x="6450569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1B10597A-2AB4-2459-7B0E-527C00FF28C1}"/>
              </a:ext>
            </a:extLst>
          </p:cNvPr>
          <p:cNvCxnSpPr>
            <a:cxnSpLocks/>
          </p:cNvCxnSpPr>
          <p:nvPr/>
        </p:nvCxnSpPr>
        <p:spPr>
          <a:xfrm flipV="1">
            <a:off x="6597412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98F0201-F229-ADCD-5C38-0D2875FD4EC5}"/>
              </a:ext>
            </a:extLst>
          </p:cNvPr>
          <p:cNvCxnSpPr>
            <a:cxnSpLocks/>
          </p:cNvCxnSpPr>
          <p:nvPr/>
        </p:nvCxnSpPr>
        <p:spPr>
          <a:xfrm flipV="1">
            <a:off x="7041119" y="5333951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26E90C8-7A55-10C9-78B4-320BD78626B3}"/>
              </a:ext>
            </a:extLst>
          </p:cNvPr>
          <p:cNvCxnSpPr>
            <a:cxnSpLocks/>
          </p:cNvCxnSpPr>
          <p:nvPr/>
        </p:nvCxnSpPr>
        <p:spPr>
          <a:xfrm flipV="1">
            <a:off x="7187448" y="5333951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0D2FF8D-C141-C27E-D829-9856B1F0051B}"/>
              </a:ext>
            </a:extLst>
          </p:cNvPr>
          <p:cNvCxnSpPr>
            <a:cxnSpLocks/>
          </p:cNvCxnSpPr>
          <p:nvPr/>
        </p:nvCxnSpPr>
        <p:spPr>
          <a:xfrm flipV="1">
            <a:off x="6744257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C7E8CD7-024D-A7E1-6474-4EA475E3D333}"/>
              </a:ext>
            </a:extLst>
          </p:cNvPr>
          <p:cNvCxnSpPr>
            <a:cxnSpLocks/>
          </p:cNvCxnSpPr>
          <p:nvPr/>
        </p:nvCxnSpPr>
        <p:spPr>
          <a:xfrm flipV="1">
            <a:off x="6892688" y="533846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0EDF80C4-5B51-3119-4525-C461AEA4C5E0}"/>
              </a:ext>
            </a:extLst>
          </p:cNvPr>
          <p:cNvCxnSpPr>
            <a:cxnSpLocks/>
          </p:cNvCxnSpPr>
          <p:nvPr/>
        </p:nvCxnSpPr>
        <p:spPr>
          <a:xfrm>
            <a:off x="6595826" y="5469307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5B9A5F7-2A73-EA57-2AE4-82C77A4D8042}"/>
              </a:ext>
            </a:extLst>
          </p:cNvPr>
          <p:cNvCxnSpPr>
            <a:cxnSpLocks/>
          </p:cNvCxnSpPr>
          <p:nvPr/>
        </p:nvCxnSpPr>
        <p:spPr>
          <a:xfrm>
            <a:off x="6744257" y="5333951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BBBCFA52-5EF0-CEE3-9196-24C333F57790}"/>
              </a:ext>
            </a:extLst>
          </p:cNvPr>
          <p:cNvCxnSpPr>
            <a:cxnSpLocks/>
          </p:cNvCxnSpPr>
          <p:nvPr/>
        </p:nvCxnSpPr>
        <p:spPr>
          <a:xfrm>
            <a:off x="6892688" y="5469307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A4200530-6FA6-9D84-40F5-811908E6AC9D}"/>
              </a:ext>
            </a:extLst>
          </p:cNvPr>
          <p:cNvCxnSpPr>
            <a:cxnSpLocks/>
          </p:cNvCxnSpPr>
          <p:nvPr/>
        </p:nvCxnSpPr>
        <p:spPr>
          <a:xfrm>
            <a:off x="7041119" y="5333951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A126BE0-C3BC-C370-A941-9231BD3D40B8}"/>
              </a:ext>
            </a:extLst>
          </p:cNvPr>
          <p:cNvCxnSpPr/>
          <p:nvPr/>
        </p:nvCxnSpPr>
        <p:spPr>
          <a:xfrm flipV="1">
            <a:off x="5644119" y="3625337"/>
            <a:ext cx="0" cy="8747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F3D2503-31DF-43A7-AB3E-BD1CFD1B4237}"/>
              </a:ext>
            </a:extLst>
          </p:cNvPr>
          <p:cNvCxnSpPr>
            <a:cxnSpLocks/>
          </p:cNvCxnSpPr>
          <p:nvPr/>
        </p:nvCxnSpPr>
        <p:spPr>
          <a:xfrm flipV="1">
            <a:off x="5706826" y="3626644"/>
            <a:ext cx="0" cy="1714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01228626-4685-5D03-939B-2E90CF5E866E}"/>
              </a:ext>
            </a:extLst>
          </p:cNvPr>
          <p:cNvSpPr txBox="1"/>
          <p:nvPr/>
        </p:nvSpPr>
        <p:spPr>
          <a:xfrm>
            <a:off x="5552361" y="4127301"/>
            <a:ext cx="1579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2.5 Gbps (400 </a:t>
            </a:r>
            <a:r>
              <a:rPr lang="en-US" sz="1200" dirty="0" err="1"/>
              <a:t>ps</a:t>
            </a:r>
            <a:r>
              <a:rPr lang="en-US" sz="1200" dirty="0"/>
              <a:t>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DE3580F-B528-EC22-F644-BABB73642064}"/>
              </a:ext>
            </a:extLst>
          </p:cNvPr>
          <p:cNvSpPr txBox="1"/>
          <p:nvPr/>
        </p:nvSpPr>
        <p:spPr>
          <a:xfrm>
            <a:off x="5175769" y="2676690"/>
            <a:ext cx="234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Sub-symbol phase difference measurement necessary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93B7910D-2E2B-0A52-B1A1-118EFA13DC0D}"/>
              </a:ext>
            </a:extLst>
          </p:cNvPr>
          <p:cNvCxnSpPr/>
          <p:nvPr/>
        </p:nvCxnSpPr>
        <p:spPr>
          <a:xfrm flipV="1">
            <a:off x="5689965" y="3218824"/>
            <a:ext cx="296862" cy="36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B5D05D7B-449C-5F14-E359-B70236BA3DF1}"/>
              </a:ext>
            </a:extLst>
          </p:cNvPr>
          <p:cNvSpPr txBox="1"/>
          <p:nvPr/>
        </p:nvSpPr>
        <p:spPr>
          <a:xfrm>
            <a:off x="4324326" y="6082460"/>
            <a:ext cx="468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Phase difference / phase change over time (Doppler) </a:t>
            </a: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5B0C09B-842A-DC42-0EAA-00F3C540ECD2}"/>
              </a:ext>
            </a:extLst>
          </p:cNvPr>
          <p:cNvCxnSpPr>
            <a:cxnSpLocks/>
          </p:cNvCxnSpPr>
          <p:nvPr/>
        </p:nvCxnSpPr>
        <p:spPr>
          <a:xfrm>
            <a:off x="6095999" y="5494161"/>
            <a:ext cx="180410" cy="530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24A44FEA-3AEF-0DA3-7B8A-3BA5B3E8CFF7}"/>
              </a:ext>
            </a:extLst>
          </p:cNvPr>
          <p:cNvCxnSpPr>
            <a:cxnSpLocks/>
          </p:cNvCxnSpPr>
          <p:nvPr/>
        </p:nvCxnSpPr>
        <p:spPr>
          <a:xfrm>
            <a:off x="6010141" y="4662189"/>
            <a:ext cx="355974" cy="13366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C04BC4D9-2539-4348-F581-DF54894F39E7}"/>
              </a:ext>
            </a:extLst>
          </p:cNvPr>
          <p:cNvSpPr txBox="1"/>
          <p:nvPr/>
        </p:nvSpPr>
        <p:spPr>
          <a:xfrm>
            <a:off x="1541100" y="5851452"/>
            <a:ext cx="468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CDR locks to Terminal B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DEADE54-A839-6088-7FC1-57AC5B2AA547}"/>
              </a:ext>
            </a:extLst>
          </p:cNvPr>
          <p:cNvSpPr txBox="1"/>
          <p:nvPr/>
        </p:nvSpPr>
        <p:spPr>
          <a:xfrm>
            <a:off x="3972813" y="2883078"/>
            <a:ext cx="898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A</a:t>
            </a:r>
          </a:p>
          <a:p>
            <a:pPr algn="ctr"/>
            <a:r>
              <a:rPr lang="en-US" sz="1100" dirty="0"/>
              <a:t>Leader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D3C5C5F-723F-1256-9E13-23526434AC04}"/>
              </a:ext>
            </a:extLst>
          </p:cNvPr>
          <p:cNvSpPr txBox="1"/>
          <p:nvPr/>
        </p:nvSpPr>
        <p:spPr>
          <a:xfrm>
            <a:off x="7463895" y="2898401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B</a:t>
            </a:r>
          </a:p>
          <a:p>
            <a:pPr algn="ctr"/>
            <a:r>
              <a:rPr lang="en-US" sz="1100" dirty="0"/>
              <a:t>Follower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AC7FF-758F-6908-85A2-8368E906D4E4}"/>
              </a:ext>
            </a:extLst>
          </p:cNvPr>
          <p:cNvSpPr txBox="1"/>
          <p:nvPr/>
        </p:nvSpPr>
        <p:spPr>
          <a:xfrm>
            <a:off x="3510672" y="1599719"/>
            <a:ext cx="5156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Simple approach or Intensity Modulation with Direct Detect (OOK)</a:t>
            </a:r>
          </a:p>
        </p:txBody>
      </p:sp>
    </p:spTree>
    <p:extLst>
      <p:ext uri="{BB962C8B-B14F-4D97-AF65-F5344CB8AC3E}">
        <p14:creationId xmlns:p14="http://schemas.microsoft.com/office/powerpoint/2010/main" val="275284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AB32-120D-8D13-1A0C-09F5F5799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57426-7643-1438-D946-AE697E78689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85674" y="1400957"/>
            <a:ext cx="5998446" cy="48374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DDMTD: Digital Dual Mixer Time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High‑precision digital phase‑measurement technique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to resolve time differences between two clocks with picosecond‑ to sub‑picosecond‑level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when the clocks themselves run at multi‑Gbps data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challenge: direct sampling ns to </a:t>
            </a:r>
            <a:r>
              <a:rPr lang="en-US" dirty="0" err="1"/>
              <a:t>ps</a:t>
            </a:r>
            <a:r>
              <a:rPr lang="en-US" dirty="0"/>
              <a:t> differences with an FPGA logic clocked at a few hundred MHz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F31C9-48B7-DDA7-D5D5-3E275D4FD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Sub Symbol phase resolution: DDMTD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CC47AC-D805-B7FC-0B27-92F405A6EFF8}"/>
              </a:ext>
            </a:extLst>
          </p:cNvPr>
          <p:cNvSpPr/>
          <p:nvPr/>
        </p:nvSpPr>
        <p:spPr>
          <a:xfrm>
            <a:off x="7077843" y="2884693"/>
            <a:ext cx="2369705" cy="1420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799CF0-A7F0-736D-8B7E-44488DC16EF7}"/>
              </a:ext>
            </a:extLst>
          </p:cNvPr>
          <p:cNvSpPr/>
          <p:nvPr/>
        </p:nvSpPr>
        <p:spPr>
          <a:xfrm>
            <a:off x="8217168" y="3029726"/>
            <a:ext cx="1012912" cy="202285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702B1A-9F89-40A4-6FCB-175DC94533C7}"/>
              </a:ext>
            </a:extLst>
          </p:cNvPr>
          <p:cNvSpPr txBox="1"/>
          <p:nvPr/>
        </p:nvSpPr>
        <p:spPr>
          <a:xfrm>
            <a:off x="8217168" y="3004964"/>
            <a:ext cx="1052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Tx-System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E9E003-4A6B-AD7C-698E-DDB265BCFDF9}"/>
              </a:ext>
            </a:extLst>
          </p:cNvPr>
          <p:cNvSpPr/>
          <p:nvPr/>
        </p:nvSpPr>
        <p:spPr>
          <a:xfrm>
            <a:off x="7531578" y="3348667"/>
            <a:ext cx="1715945" cy="91109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045BA6-033A-CD49-2030-3D76043660AE}"/>
              </a:ext>
            </a:extLst>
          </p:cNvPr>
          <p:cNvSpPr txBox="1"/>
          <p:nvPr/>
        </p:nvSpPr>
        <p:spPr>
          <a:xfrm>
            <a:off x="8342024" y="3516986"/>
            <a:ext cx="105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Rx-</a:t>
            </a:r>
          </a:p>
          <a:p>
            <a:pPr algn="ctr"/>
            <a:r>
              <a:rPr lang="en-US" sz="1200" dirty="0"/>
              <a:t>System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F187831-87B7-C2F9-6015-609C71642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670" y1="33936" x2="36670" y2="33936"/>
                        <a14:foregroundMark x1="37158" y1="33252" x2="37158" y2="33252"/>
                        <a14:foregroundMark x1="37158" y1="33252" x2="37158" y2="33252"/>
                        <a14:foregroundMark x1="40674" y1="34277" x2="40674" y2="34277"/>
                        <a14:foregroundMark x1="40039" y1="28760" x2="40039" y2="28760"/>
                        <a14:foregroundMark x1="40186" y1="23047" x2="40186" y2="23047"/>
                        <a14:foregroundMark x1="45557" y1="19873" x2="45557" y2="19873"/>
                        <a14:foregroundMark x1="50049" y1="18164" x2="50049" y2="18164"/>
                        <a14:foregroundMark x1="50391" y1="23535" x2="50391" y2="23535"/>
                        <a14:foregroundMark x1="55420" y1="19531" x2="55420" y2="19531"/>
                        <a14:foregroundMark x1="59814" y1="23047" x2="59814" y2="23047"/>
                        <a14:foregroundMark x1="61133" y1="28418" x2="61133" y2="28418"/>
                        <a14:foregroundMark x1="59131" y1="34424" x2="59131" y2="34424"/>
                        <a14:foregroundMark x1="58789" y1="33789" x2="58789" y2="33789"/>
                        <a14:foregroundMark x1="55420" y1="38135" x2="55420" y2="38135"/>
                        <a14:foregroundMark x1="50244" y1="39111" x2="50244" y2="39111"/>
                        <a14:foregroundMark x1="44873" y1="37939" x2="44873" y2="37939"/>
                        <a14:foregroundMark x1="66846" y1="28564" x2="66846" y2="28564"/>
                        <a14:foregroundMark x1="63330" y1="30225" x2="63330" y2="30225"/>
                        <a14:foregroundMark x1="63135" y1="29736" x2="63135" y2="29736"/>
                        <a14:foregroundMark x1="62793" y1="31396" x2="62793" y2="31396"/>
                        <a14:foregroundMark x1="31445" y1="33594" x2="31445" y2="33594"/>
                        <a14:foregroundMark x1="51563" y1="82861" x2="51563" y2="82861"/>
                        <a14:foregroundMark x1="52734" y1="47510" x2="52734" y2="47510"/>
                        <a14:foregroundMark x1="36816" y1="56396" x2="36816" y2="56396"/>
                        <a14:foregroundMark x1="72217" y1="32422" x2="72217" y2="32422"/>
                        <a14:foregroundMark x1="74219" y1="28760" x2="74219" y2="28760"/>
                        <a14:foregroundMark x1="72217" y1="22217" x2="72217" y2="22217"/>
                        <a14:foregroundMark x1="67676" y1="40137" x2="67676" y2="40137"/>
                        <a14:foregroundMark x1="62646" y1="38965" x2="62646" y2="38965"/>
                        <a14:foregroundMark x1="62646" y1="39453" x2="62646" y2="39453"/>
                        <a14:foregroundMark x1="63623" y1="38770" x2="63623" y2="38770"/>
                        <a14:backgroundMark x1="62793" y1="27734" x2="62793" y2="27734"/>
                        <a14:backgroundMark x1="63965" y1="28418" x2="63965" y2="28418"/>
                        <a14:backgroundMark x1="62988" y1="31396" x2="62988" y2="32080"/>
                        <a14:backgroundMark x1="62988" y1="30225" x2="62988" y2="31396"/>
                        <a14:backgroundMark x1="62793" y1="47168" x2="62793" y2="47168"/>
                        <a14:backgroundMark x1="62793" y1="47168" x2="62793" y2="47168"/>
                        <a14:backgroundMark x1="62451" y1="47168" x2="63477" y2="47656"/>
                        <a14:backgroundMark x1="63135" y1="47510" x2="63135" y2="47510"/>
                        <a14:backgroundMark x1="63135" y1="47510" x2="63135" y2="47510"/>
                        <a14:backgroundMark x1="58936" y1="42627" x2="58936" y2="42627"/>
                        <a14:backgroundMark x1="59131" y1="42480" x2="59131" y2="42480"/>
                        <a14:backgroundMark x1="59131" y1="42822" x2="59131" y2="4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09" y="3288935"/>
            <a:ext cx="920050" cy="9200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41F5EE9-E048-0A87-B5DC-6422061EC580}"/>
              </a:ext>
            </a:extLst>
          </p:cNvPr>
          <p:cNvSpPr txBox="1"/>
          <p:nvPr/>
        </p:nvSpPr>
        <p:spPr>
          <a:xfrm>
            <a:off x="7782774" y="4028558"/>
            <a:ext cx="51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CDR</a:t>
            </a: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222A9068-598E-EA48-D33B-C4113F60EF8B}"/>
              </a:ext>
            </a:extLst>
          </p:cNvPr>
          <p:cNvSpPr/>
          <p:nvPr/>
        </p:nvSpPr>
        <p:spPr>
          <a:xfrm>
            <a:off x="9495678" y="2681414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8FE1F2AF-536A-C9AD-8A65-0493B99A25CA}"/>
              </a:ext>
            </a:extLst>
          </p:cNvPr>
          <p:cNvSpPr/>
          <p:nvPr/>
        </p:nvSpPr>
        <p:spPr>
          <a:xfrm rot="10800000">
            <a:off x="9462969" y="3512620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32A0BD-5997-969F-469E-DC1E75769697}"/>
              </a:ext>
            </a:extLst>
          </p:cNvPr>
          <p:cNvCxnSpPr>
            <a:cxnSpLocks/>
          </p:cNvCxnSpPr>
          <p:nvPr/>
        </p:nvCxnSpPr>
        <p:spPr>
          <a:xfrm>
            <a:off x="9597846" y="2994114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B8C8603-277B-5577-0F41-0D772C1CBF07}"/>
              </a:ext>
            </a:extLst>
          </p:cNvPr>
          <p:cNvCxnSpPr>
            <a:cxnSpLocks/>
          </p:cNvCxnSpPr>
          <p:nvPr/>
        </p:nvCxnSpPr>
        <p:spPr>
          <a:xfrm>
            <a:off x="9746277" y="3129470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F0BF4C7-FB2C-DD80-0B84-42CEF2E57A99}"/>
              </a:ext>
            </a:extLst>
          </p:cNvPr>
          <p:cNvCxnSpPr>
            <a:cxnSpLocks/>
          </p:cNvCxnSpPr>
          <p:nvPr/>
        </p:nvCxnSpPr>
        <p:spPr>
          <a:xfrm>
            <a:off x="9894708" y="2994114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7A3561C-09B4-5278-7B83-BB474CE98885}"/>
              </a:ext>
            </a:extLst>
          </p:cNvPr>
          <p:cNvCxnSpPr>
            <a:cxnSpLocks/>
          </p:cNvCxnSpPr>
          <p:nvPr/>
        </p:nvCxnSpPr>
        <p:spPr>
          <a:xfrm flipV="1">
            <a:off x="9750246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E3EF00D-C3C2-41C4-93BE-DE5C898CE3F2}"/>
              </a:ext>
            </a:extLst>
          </p:cNvPr>
          <p:cNvCxnSpPr>
            <a:cxnSpLocks/>
          </p:cNvCxnSpPr>
          <p:nvPr/>
        </p:nvCxnSpPr>
        <p:spPr>
          <a:xfrm flipV="1">
            <a:off x="9894708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AF6CE22-5E87-C1EE-D4F9-09CAE5D08322}"/>
              </a:ext>
            </a:extLst>
          </p:cNvPr>
          <p:cNvCxnSpPr>
            <a:cxnSpLocks/>
          </p:cNvCxnSpPr>
          <p:nvPr/>
        </p:nvCxnSpPr>
        <p:spPr>
          <a:xfrm>
            <a:off x="10043139" y="3129470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78502C0-434E-0600-8000-16896CA54112}"/>
              </a:ext>
            </a:extLst>
          </p:cNvPr>
          <p:cNvCxnSpPr>
            <a:cxnSpLocks/>
          </p:cNvCxnSpPr>
          <p:nvPr/>
        </p:nvCxnSpPr>
        <p:spPr>
          <a:xfrm flipV="1">
            <a:off x="10043139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64D5245-E2C3-151F-18EE-801E600BA847}"/>
              </a:ext>
            </a:extLst>
          </p:cNvPr>
          <p:cNvCxnSpPr>
            <a:cxnSpLocks/>
          </p:cNvCxnSpPr>
          <p:nvPr/>
        </p:nvCxnSpPr>
        <p:spPr>
          <a:xfrm>
            <a:off x="10191570" y="2994114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13F95AC-6227-DABB-B0D1-FB8EDFD73035}"/>
              </a:ext>
            </a:extLst>
          </p:cNvPr>
          <p:cNvCxnSpPr>
            <a:cxnSpLocks/>
          </p:cNvCxnSpPr>
          <p:nvPr/>
        </p:nvCxnSpPr>
        <p:spPr>
          <a:xfrm>
            <a:off x="10340001" y="3129470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926C073-B82A-7CE3-DBDD-A7BC669D4931}"/>
              </a:ext>
            </a:extLst>
          </p:cNvPr>
          <p:cNvCxnSpPr>
            <a:cxnSpLocks/>
          </p:cNvCxnSpPr>
          <p:nvPr/>
        </p:nvCxnSpPr>
        <p:spPr>
          <a:xfrm>
            <a:off x="10488432" y="2994114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807E964-101E-D8E9-EBA6-E38F567ED083}"/>
              </a:ext>
            </a:extLst>
          </p:cNvPr>
          <p:cNvCxnSpPr>
            <a:cxnSpLocks/>
          </p:cNvCxnSpPr>
          <p:nvPr/>
        </p:nvCxnSpPr>
        <p:spPr>
          <a:xfrm flipV="1">
            <a:off x="10191570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8469205-49E9-3C0E-EBCE-126323A6C86F}"/>
              </a:ext>
            </a:extLst>
          </p:cNvPr>
          <p:cNvCxnSpPr>
            <a:cxnSpLocks/>
          </p:cNvCxnSpPr>
          <p:nvPr/>
        </p:nvCxnSpPr>
        <p:spPr>
          <a:xfrm flipV="1">
            <a:off x="10340001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FACA17C-78AD-F3A7-85E6-FB8CF48A7DB7}"/>
              </a:ext>
            </a:extLst>
          </p:cNvPr>
          <p:cNvCxnSpPr>
            <a:cxnSpLocks/>
          </p:cNvCxnSpPr>
          <p:nvPr/>
        </p:nvCxnSpPr>
        <p:spPr>
          <a:xfrm flipV="1">
            <a:off x="10490020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0823D3F-7D1E-BF01-8DE2-44AB4E0AEF03}"/>
              </a:ext>
            </a:extLst>
          </p:cNvPr>
          <p:cNvCxnSpPr>
            <a:cxnSpLocks/>
          </p:cNvCxnSpPr>
          <p:nvPr/>
        </p:nvCxnSpPr>
        <p:spPr>
          <a:xfrm flipV="1">
            <a:off x="10636863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4A3E5E-CAE9-1A30-34A9-D75B3FFE1F31}"/>
              </a:ext>
            </a:extLst>
          </p:cNvPr>
          <p:cNvCxnSpPr>
            <a:cxnSpLocks/>
          </p:cNvCxnSpPr>
          <p:nvPr/>
        </p:nvCxnSpPr>
        <p:spPr>
          <a:xfrm flipV="1">
            <a:off x="11080570" y="298960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646B736-D5E6-CC97-4EDE-B1F19F5CF0AB}"/>
              </a:ext>
            </a:extLst>
          </p:cNvPr>
          <p:cNvCxnSpPr>
            <a:cxnSpLocks/>
          </p:cNvCxnSpPr>
          <p:nvPr/>
        </p:nvCxnSpPr>
        <p:spPr>
          <a:xfrm flipV="1">
            <a:off x="11226899" y="2989602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6ABD0C4-7DAE-A11F-42F5-FC8C51B0B4A6}"/>
              </a:ext>
            </a:extLst>
          </p:cNvPr>
          <p:cNvCxnSpPr>
            <a:cxnSpLocks/>
          </p:cNvCxnSpPr>
          <p:nvPr/>
        </p:nvCxnSpPr>
        <p:spPr>
          <a:xfrm flipV="1">
            <a:off x="10783708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B9277E6-5510-14BF-D581-D5BB54CCDD8A}"/>
              </a:ext>
            </a:extLst>
          </p:cNvPr>
          <p:cNvCxnSpPr>
            <a:cxnSpLocks/>
          </p:cNvCxnSpPr>
          <p:nvPr/>
        </p:nvCxnSpPr>
        <p:spPr>
          <a:xfrm flipV="1">
            <a:off x="10932139" y="2994114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F24BF58-E419-86A1-9841-D12247146169}"/>
              </a:ext>
            </a:extLst>
          </p:cNvPr>
          <p:cNvCxnSpPr>
            <a:cxnSpLocks/>
          </p:cNvCxnSpPr>
          <p:nvPr/>
        </p:nvCxnSpPr>
        <p:spPr>
          <a:xfrm>
            <a:off x="10635277" y="3124958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494D153-796B-D51B-30E7-E69E0ACA6096}"/>
              </a:ext>
            </a:extLst>
          </p:cNvPr>
          <p:cNvCxnSpPr>
            <a:cxnSpLocks/>
          </p:cNvCxnSpPr>
          <p:nvPr/>
        </p:nvCxnSpPr>
        <p:spPr>
          <a:xfrm>
            <a:off x="10783708" y="298960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2C8D6F4-65A6-B49C-0C66-9BFD684E986F}"/>
              </a:ext>
            </a:extLst>
          </p:cNvPr>
          <p:cNvCxnSpPr>
            <a:cxnSpLocks/>
          </p:cNvCxnSpPr>
          <p:nvPr/>
        </p:nvCxnSpPr>
        <p:spPr>
          <a:xfrm>
            <a:off x="10932139" y="3124958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158B4F4-CFF4-4C25-AC3E-C0F99D72FC14}"/>
              </a:ext>
            </a:extLst>
          </p:cNvPr>
          <p:cNvCxnSpPr>
            <a:cxnSpLocks/>
          </p:cNvCxnSpPr>
          <p:nvPr/>
        </p:nvCxnSpPr>
        <p:spPr>
          <a:xfrm>
            <a:off x="11080570" y="2989602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1B2E326-F1C1-D95C-E2A5-76A85E7F5490}"/>
              </a:ext>
            </a:extLst>
          </p:cNvPr>
          <p:cNvCxnSpPr>
            <a:cxnSpLocks/>
          </p:cNvCxnSpPr>
          <p:nvPr/>
        </p:nvCxnSpPr>
        <p:spPr>
          <a:xfrm>
            <a:off x="9957693" y="3843295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CC86FC6-C376-B872-BC1A-772C2445E54F}"/>
              </a:ext>
            </a:extLst>
          </p:cNvPr>
          <p:cNvCxnSpPr>
            <a:cxnSpLocks/>
          </p:cNvCxnSpPr>
          <p:nvPr/>
        </p:nvCxnSpPr>
        <p:spPr>
          <a:xfrm>
            <a:off x="10106124" y="3978651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206CF12-1873-3390-ECE0-BADFDDD156D3}"/>
              </a:ext>
            </a:extLst>
          </p:cNvPr>
          <p:cNvCxnSpPr>
            <a:cxnSpLocks/>
          </p:cNvCxnSpPr>
          <p:nvPr/>
        </p:nvCxnSpPr>
        <p:spPr>
          <a:xfrm>
            <a:off x="10254555" y="3843295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FF41A69-1DF9-7624-B987-175E1AB19D64}"/>
              </a:ext>
            </a:extLst>
          </p:cNvPr>
          <p:cNvCxnSpPr>
            <a:cxnSpLocks/>
          </p:cNvCxnSpPr>
          <p:nvPr/>
        </p:nvCxnSpPr>
        <p:spPr>
          <a:xfrm flipV="1">
            <a:off x="10110093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0F22869-9602-7AB6-A4A6-1BEC7860892E}"/>
              </a:ext>
            </a:extLst>
          </p:cNvPr>
          <p:cNvCxnSpPr>
            <a:cxnSpLocks/>
          </p:cNvCxnSpPr>
          <p:nvPr/>
        </p:nvCxnSpPr>
        <p:spPr>
          <a:xfrm flipV="1">
            <a:off x="10254555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C995604-3E1D-5424-1D27-E07F8B11C848}"/>
              </a:ext>
            </a:extLst>
          </p:cNvPr>
          <p:cNvCxnSpPr>
            <a:cxnSpLocks/>
          </p:cNvCxnSpPr>
          <p:nvPr/>
        </p:nvCxnSpPr>
        <p:spPr>
          <a:xfrm>
            <a:off x="10402986" y="3978651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B98C7E6-7FFD-99E4-8348-D5E66E93BE66}"/>
              </a:ext>
            </a:extLst>
          </p:cNvPr>
          <p:cNvCxnSpPr>
            <a:cxnSpLocks/>
          </p:cNvCxnSpPr>
          <p:nvPr/>
        </p:nvCxnSpPr>
        <p:spPr>
          <a:xfrm flipV="1">
            <a:off x="10402986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8E3BEF7-E989-3CF6-5813-F9DFCEB1D819}"/>
              </a:ext>
            </a:extLst>
          </p:cNvPr>
          <p:cNvCxnSpPr>
            <a:cxnSpLocks/>
          </p:cNvCxnSpPr>
          <p:nvPr/>
        </p:nvCxnSpPr>
        <p:spPr>
          <a:xfrm>
            <a:off x="10551417" y="3843295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CDD5F3F-C353-B978-8D9A-84109E3DEA80}"/>
              </a:ext>
            </a:extLst>
          </p:cNvPr>
          <p:cNvCxnSpPr>
            <a:cxnSpLocks/>
          </p:cNvCxnSpPr>
          <p:nvPr/>
        </p:nvCxnSpPr>
        <p:spPr>
          <a:xfrm>
            <a:off x="10699848" y="3978651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7E035DB-9DB4-C8E3-703D-869510BC1670}"/>
              </a:ext>
            </a:extLst>
          </p:cNvPr>
          <p:cNvCxnSpPr>
            <a:cxnSpLocks/>
          </p:cNvCxnSpPr>
          <p:nvPr/>
        </p:nvCxnSpPr>
        <p:spPr>
          <a:xfrm>
            <a:off x="10848279" y="3843295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F9EC132-73E7-E546-EE43-696A351CB637}"/>
              </a:ext>
            </a:extLst>
          </p:cNvPr>
          <p:cNvCxnSpPr>
            <a:cxnSpLocks/>
          </p:cNvCxnSpPr>
          <p:nvPr/>
        </p:nvCxnSpPr>
        <p:spPr>
          <a:xfrm flipV="1">
            <a:off x="10551417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0D66060-2F7A-7E84-B227-0CEF3C129544}"/>
              </a:ext>
            </a:extLst>
          </p:cNvPr>
          <p:cNvCxnSpPr>
            <a:cxnSpLocks/>
          </p:cNvCxnSpPr>
          <p:nvPr/>
        </p:nvCxnSpPr>
        <p:spPr>
          <a:xfrm flipV="1">
            <a:off x="10699848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7662A938-9178-EDC9-5298-D9A78B1EAE89}"/>
              </a:ext>
            </a:extLst>
          </p:cNvPr>
          <p:cNvCxnSpPr>
            <a:cxnSpLocks/>
          </p:cNvCxnSpPr>
          <p:nvPr/>
        </p:nvCxnSpPr>
        <p:spPr>
          <a:xfrm flipV="1">
            <a:off x="10849867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8D18C1C-D5D4-8941-1E62-392A5D496E0E}"/>
              </a:ext>
            </a:extLst>
          </p:cNvPr>
          <p:cNvCxnSpPr>
            <a:cxnSpLocks/>
          </p:cNvCxnSpPr>
          <p:nvPr/>
        </p:nvCxnSpPr>
        <p:spPr>
          <a:xfrm flipV="1">
            <a:off x="10996710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B24AD4B-D9DB-80CC-FAEF-2073E6C367F6}"/>
              </a:ext>
            </a:extLst>
          </p:cNvPr>
          <p:cNvCxnSpPr>
            <a:cxnSpLocks/>
          </p:cNvCxnSpPr>
          <p:nvPr/>
        </p:nvCxnSpPr>
        <p:spPr>
          <a:xfrm flipV="1">
            <a:off x="11440417" y="3838783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C392393F-9B75-E9F8-0FE9-00EAEFDCD9D3}"/>
              </a:ext>
            </a:extLst>
          </p:cNvPr>
          <p:cNvCxnSpPr>
            <a:cxnSpLocks/>
          </p:cNvCxnSpPr>
          <p:nvPr/>
        </p:nvCxnSpPr>
        <p:spPr>
          <a:xfrm flipV="1">
            <a:off x="11143555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CA614DC7-CC5C-4A2C-FA84-23CBC3237F01}"/>
              </a:ext>
            </a:extLst>
          </p:cNvPr>
          <p:cNvCxnSpPr>
            <a:cxnSpLocks/>
          </p:cNvCxnSpPr>
          <p:nvPr/>
        </p:nvCxnSpPr>
        <p:spPr>
          <a:xfrm flipV="1">
            <a:off x="11291986" y="3843295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04573E0E-CE89-1CA6-CF68-824FC0A62960}"/>
              </a:ext>
            </a:extLst>
          </p:cNvPr>
          <p:cNvCxnSpPr>
            <a:cxnSpLocks/>
          </p:cNvCxnSpPr>
          <p:nvPr/>
        </p:nvCxnSpPr>
        <p:spPr>
          <a:xfrm>
            <a:off x="10995124" y="3974139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88BE6535-3C34-873F-BCA4-6A485FDFC471}"/>
              </a:ext>
            </a:extLst>
          </p:cNvPr>
          <p:cNvCxnSpPr>
            <a:cxnSpLocks/>
          </p:cNvCxnSpPr>
          <p:nvPr/>
        </p:nvCxnSpPr>
        <p:spPr>
          <a:xfrm>
            <a:off x="11143555" y="383878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5642BB7-F4E7-0999-B1DE-99040C1778E6}"/>
              </a:ext>
            </a:extLst>
          </p:cNvPr>
          <p:cNvCxnSpPr>
            <a:cxnSpLocks/>
          </p:cNvCxnSpPr>
          <p:nvPr/>
        </p:nvCxnSpPr>
        <p:spPr>
          <a:xfrm>
            <a:off x="11291986" y="3974139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12C1E39-5659-DAE1-DE69-3BBE6C0751B9}"/>
              </a:ext>
            </a:extLst>
          </p:cNvPr>
          <p:cNvCxnSpPr>
            <a:cxnSpLocks/>
          </p:cNvCxnSpPr>
          <p:nvPr/>
        </p:nvCxnSpPr>
        <p:spPr>
          <a:xfrm>
            <a:off x="11440417" y="3838783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47E027D-B6DA-7DDF-F27F-7A8570AD930B}"/>
              </a:ext>
            </a:extLst>
          </p:cNvPr>
          <p:cNvCxnSpPr/>
          <p:nvPr/>
        </p:nvCxnSpPr>
        <p:spPr>
          <a:xfrm flipV="1">
            <a:off x="10043417" y="2130169"/>
            <a:ext cx="0" cy="8747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8F7BDC00-7273-8432-834D-5EDD034A7896}"/>
              </a:ext>
            </a:extLst>
          </p:cNvPr>
          <p:cNvCxnSpPr>
            <a:cxnSpLocks/>
          </p:cNvCxnSpPr>
          <p:nvPr/>
        </p:nvCxnSpPr>
        <p:spPr>
          <a:xfrm flipV="1">
            <a:off x="10106124" y="2131476"/>
            <a:ext cx="0" cy="1714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374AA7F8-F887-BBDE-2E70-5955EC3D8948}"/>
              </a:ext>
            </a:extLst>
          </p:cNvPr>
          <p:cNvSpPr txBox="1"/>
          <p:nvPr/>
        </p:nvSpPr>
        <p:spPr>
          <a:xfrm>
            <a:off x="9951659" y="2632133"/>
            <a:ext cx="1579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2.5 Gbps (400 </a:t>
            </a:r>
            <a:r>
              <a:rPr lang="en-US" sz="1200" dirty="0" err="1"/>
              <a:t>ps</a:t>
            </a:r>
            <a:r>
              <a:rPr lang="en-US" sz="1200" dirty="0"/>
              <a:t>)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FDD50DF-20AD-E67C-C16A-96B8C274B8D8}"/>
              </a:ext>
            </a:extLst>
          </p:cNvPr>
          <p:cNvSpPr txBox="1"/>
          <p:nvPr/>
        </p:nvSpPr>
        <p:spPr>
          <a:xfrm>
            <a:off x="7167683" y="4335376"/>
            <a:ext cx="219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CDR locks to Terminal B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DC6612-DFC0-EBBA-105E-AD70C67FB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489900"/>
              </p:ext>
            </p:extLst>
          </p:nvPr>
        </p:nvGraphicFramePr>
        <p:xfrm>
          <a:off x="2414779" y="3891303"/>
          <a:ext cx="4572000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9DD6BAF-36DA-C2A7-134E-1B3850AE3C54}"/>
              </a:ext>
            </a:extLst>
          </p:cNvPr>
          <p:cNvSpPr txBox="1"/>
          <p:nvPr/>
        </p:nvSpPr>
        <p:spPr>
          <a:xfrm>
            <a:off x="6747007" y="5024897"/>
            <a:ext cx="1666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RMS=64.3 </a:t>
            </a:r>
            <a:r>
              <a:rPr lang="en-US" dirty="0" err="1"/>
              <a:t>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4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FE702-F319-0399-DBB9-BF666CF6B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374A0-3749-B780-D708-93C24072B5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Digital Dual Mixer Time Difference: </a:t>
            </a:r>
            <a:r>
              <a:rPr lang="en-US" dirty="0" err="1"/>
              <a:t>ps</a:t>
            </a:r>
            <a:r>
              <a:rPr lang="en-US" dirty="0"/>
              <a:t> time stamping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64EE92-FB5C-0A27-AE52-AFC5FF9C7C82}"/>
              </a:ext>
            </a:extLst>
          </p:cNvPr>
          <p:cNvSpPr/>
          <p:nvPr/>
        </p:nvSpPr>
        <p:spPr>
          <a:xfrm>
            <a:off x="172235" y="2241261"/>
            <a:ext cx="2369705" cy="1420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9C75F4-AF8F-951F-5CCC-236F3FADCC66}"/>
              </a:ext>
            </a:extLst>
          </p:cNvPr>
          <p:cNvGrpSpPr/>
          <p:nvPr/>
        </p:nvGrpSpPr>
        <p:grpSpPr>
          <a:xfrm>
            <a:off x="1241247" y="3332122"/>
            <a:ext cx="1052946" cy="276999"/>
            <a:chOff x="1284283" y="3089385"/>
            <a:chExt cx="1052946" cy="27699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F2385-95EA-65F6-A004-A57DC0C498EE}"/>
                </a:ext>
              </a:extLst>
            </p:cNvPr>
            <p:cNvSpPr/>
            <p:nvPr/>
          </p:nvSpPr>
          <p:spPr>
            <a:xfrm>
              <a:off x="1284283" y="3114147"/>
              <a:ext cx="1012912" cy="20228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A9E2992-FD6C-A481-470D-E84F439898D2}"/>
                </a:ext>
              </a:extLst>
            </p:cNvPr>
            <p:cNvSpPr txBox="1"/>
            <p:nvPr/>
          </p:nvSpPr>
          <p:spPr>
            <a:xfrm>
              <a:off x="1284283" y="3089385"/>
              <a:ext cx="1052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Tx-System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D120D0-680E-C380-6025-8287F14AFCA9}"/>
              </a:ext>
            </a:extLst>
          </p:cNvPr>
          <p:cNvGrpSpPr/>
          <p:nvPr/>
        </p:nvGrpSpPr>
        <p:grpSpPr>
          <a:xfrm>
            <a:off x="733092" y="2262497"/>
            <a:ext cx="1840801" cy="1016622"/>
            <a:chOff x="621284" y="3331414"/>
            <a:chExt cx="1840801" cy="101662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A41106-528B-08E1-A17B-0FDB6A85FC40}"/>
                </a:ext>
              </a:extLst>
            </p:cNvPr>
            <p:cNvSpPr/>
            <p:nvPr/>
          </p:nvSpPr>
          <p:spPr>
            <a:xfrm>
              <a:off x="621284" y="3391146"/>
              <a:ext cx="1715945" cy="911094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B28AE64-51EB-9C7B-21AF-1B3D748A2D60}"/>
                </a:ext>
              </a:extLst>
            </p:cNvPr>
            <p:cNvSpPr txBox="1"/>
            <p:nvPr/>
          </p:nvSpPr>
          <p:spPr>
            <a:xfrm>
              <a:off x="1409139" y="3601407"/>
              <a:ext cx="105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Rx-</a:t>
              </a:r>
            </a:p>
            <a:p>
              <a:pPr algn="ctr"/>
              <a:r>
                <a:rPr lang="en-US" sz="1200" dirty="0"/>
                <a:t>System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4248CDC-4433-6E58-503A-B811D3BB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6670" y1="33936" x2="36670" y2="33936"/>
                          <a14:foregroundMark x1="37158" y1="33252" x2="37158" y2="33252"/>
                          <a14:foregroundMark x1="37158" y1="33252" x2="37158" y2="33252"/>
                          <a14:foregroundMark x1="40674" y1="34277" x2="40674" y2="34277"/>
                          <a14:foregroundMark x1="40039" y1="28760" x2="40039" y2="28760"/>
                          <a14:foregroundMark x1="40186" y1="23047" x2="40186" y2="23047"/>
                          <a14:foregroundMark x1="45557" y1="19873" x2="45557" y2="19873"/>
                          <a14:foregroundMark x1="50049" y1="18164" x2="50049" y2="18164"/>
                          <a14:foregroundMark x1="50391" y1="23535" x2="50391" y2="23535"/>
                          <a14:foregroundMark x1="55420" y1="19531" x2="55420" y2="19531"/>
                          <a14:foregroundMark x1="59814" y1="23047" x2="59814" y2="23047"/>
                          <a14:foregroundMark x1="61133" y1="28418" x2="61133" y2="28418"/>
                          <a14:foregroundMark x1="59131" y1="34424" x2="59131" y2="34424"/>
                          <a14:foregroundMark x1="58789" y1="33789" x2="58789" y2="33789"/>
                          <a14:foregroundMark x1="55420" y1="38135" x2="55420" y2="38135"/>
                          <a14:foregroundMark x1="50244" y1="39111" x2="50244" y2="39111"/>
                          <a14:foregroundMark x1="44873" y1="37939" x2="44873" y2="37939"/>
                          <a14:foregroundMark x1="66846" y1="28564" x2="66846" y2="28564"/>
                          <a14:foregroundMark x1="63330" y1="30225" x2="63330" y2="30225"/>
                          <a14:foregroundMark x1="63135" y1="29736" x2="63135" y2="29736"/>
                          <a14:foregroundMark x1="62793" y1="31396" x2="62793" y2="31396"/>
                          <a14:foregroundMark x1="31445" y1="33594" x2="31445" y2="33594"/>
                          <a14:foregroundMark x1="51563" y1="82861" x2="51563" y2="82861"/>
                          <a14:foregroundMark x1="52734" y1="47510" x2="52734" y2="47510"/>
                          <a14:foregroundMark x1="36816" y1="56396" x2="36816" y2="56396"/>
                          <a14:foregroundMark x1="72217" y1="32422" x2="72217" y2="32422"/>
                          <a14:foregroundMark x1="74219" y1="28760" x2="74219" y2="28760"/>
                          <a14:foregroundMark x1="72217" y1="22217" x2="72217" y2="22217"/>
                          <a14:foregroundMark x1="67676" y1="40137" x2="67676" y2="40137"/>
                          <a14:foregroundMark x1="62646" y1="38965" x2="62646" y2="38965"/>
                          <a14:foregroundMark x1="62646" y1="39453" x2="62646" y2="39453"/>
                          <a14:foregroundMark x1="63623" y1="38770" x2="63623" y2="38770"/>
                          <a14:backgroundMark x1="62793" y1="27734" x2="62793" y2="27734"/>
                          <a14:backgroundMark x1="63965" y1="28418" x2="63965" y2="28418"/>
                          <a14:backgroundMark x1="62988" y1="31396" x2="62988" y2="32080"/>
                          <a14:backgroundMark x1="62988" y1="30225" x2="62988" y2="31396"/>
                          <a14:backgroundMark x1="62793" y1="47168" x2="62793" y2="47168"/>
                          <a14:backgroundMark x1="62793" y1="47168" x2="62793" y2="47168"/>
                          <a14:backgroundMark x1="62451" y1="47168" x2="63477" y2="47656"/>
                          <a14:backgroundMark x1="63135" y1="47510" x2="63135" y2="47510"/>
                          <a14:backgroundMark x1="63135" y1="47510" x2="63135" y2="47510"/>
                          <a14:backgroundMark x1="58936" y1="42627" x2="58936" y2="42627"/>
                          <a14:backgroundMark x1="59131" y1="42480" x2="59131" y2="42480"/>
                          <a14:backgroundMark x1="59131" y1="42822" x2="59131" y2="428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15" y="3331414"/>
              <a:ext cx="920050" cy="92005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1BE1259-027D-036B-49BB-DD349E2C9C20}"/>
                </a:ext>
              </a:extLst>
            </p:cNvPr>
            <p:cNvSpPr txBox="1"/>
            <p:nvPr/>
          </p:nvSpPr>
          <p:spPr>
            <a:xfrm>
              <a:off x="872480" y="4071037"/>
              <a:ext cx="5139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CDR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38E555-DA02-EAED-3444-370CED77D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85" y="1221653"/>
            <a:ext cx="9183762" cy="307010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1D973C-FA6A-9E9B-08A2-13EF1017EDA2}"/>
              </a:ext>
            </a:extLst>
          </p:cNvPr>
          <p:cNvCxnSpPr/>
          <p:nvPr/>
        </p:nvCxnSpPr>
        <p:spPr>
          <a:xfrm>
            <a:off x="2573893" y="3470621"/>
            <a:ext cx="1801442" cy="1385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7070AA-23A1-0E80-CF88-8CDD638A4197}"/>
              </a:ext>
            </a:extLst>
          </p:cNvPr>
          <p:cNvCxnSpPr>
            <a:cxnSpLocks/>
          </p:cNvCxnSpPr>
          <p:nvPr/>
        </p:nvCxnSpPr>
        <p:spPr>
          <a:xfrm flipV="1">
            <a:off x="2580415" y="1520882"/>
            <a:ext cx="1918488" cy="8731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54F995-503C-432D-C007-73ECDF68DE67}"/>
              </a:ext>
            </a:extLst>
          </p:cNvPr>
          <p:cNvSpPr txBox="1"/>
          <p:nvPr/>
        </p:nvSpPr>
        <p:spPr>
          <a:xfrm>
            <a:off x="172235" y="4332714"/>
            <a:ext cx="119381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Local Oscillator is “zoom” factor: slightly offset, therefore two mixed signals appear as low frequency beat signals  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9A401DA-DCCF-73BA-CC53-32B807BF5A48}"/>
              </a:ext>
            </a:extLst>
          </p:cNvPr>
          <p:cNvSpPr/>
          <p:nvPr/>
        </p:nvSpPr>
        <p:spPr>
          <a:xfrm>
            <a:off x="1733982" y="4692519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493CC34-4EC3-ADE8-A477-6096407EAD01}"/>
              </a:ext>
            </a:extLst>
          </p:cNvPr>
          <p:cNvSpPr/>
          <p:nvPr/>
        </p:nvSpPr>
        <p:spPr>
          <a:xfrm rot="10800000">
            <a:off x="1701273" y="5523725"/>
            <a:ext cx="2217523" cy="7573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354A1E-9D06-3A3E-D121-BB2B79F3C5CB}"/>
              </a:ext>
            </a:extLst>
          </p:cNvPr>
          <p:cNvCxnSpPr>
            <a:cxnSpLocks/>
          </p:cNvCxnSpPr>
          <p:nvPr/>
        </p:nvCxnSpPr>
        <p:spPr>
          <a:xfrm>
            <a:off x="1836150" y="5005219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897CD-AA4B-77DE-BCBF-9A2A317B7344}"/>
              </a:ext>
            </a:extLst>
          </p:cNvPr>
          <p:cNvCxnSpPr>
            <a:cxnSpLocks/>
          </p:cNvCxnSpPr>
          <p:nvPr/>
        </p:nvCxnSpPr>
        <p:spPr>
          <a:xfrm>
            <a:off x="1984581" y="5140575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3BEE5F-66E1-D9D9-68A6-94E524CA0F31}"/>
              </a:ext>
            </a:extLst>
          </p:cNvPr>
          <p:cNvCxnSpPr>
            <a:cxnSpLocks/>
          </p:cNvCxnSpPr>
          <p:nvPr/>
        </p:nvCxnSpPr>
        <p:spPr>
          <a:xfrm>
            <a:off x="2133012" y="5005219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C6944-64CD-9C63-7B00-6C54507B8255}"/>
              </a:ext>
            </a:extLst>
          </p:cNvPr>
          <p:cNvCxnSpPr>
            <a:cxnSpLocks/>
          </p:cNvCxnSpPr>
          <p:nvPr/>
        </p:nvCxnSpPr>
        <p:spPr>
          <a:xfrm flipV="1">
            <a:off x="1988550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3CD6B6-1913-9F5D-F0AB-29BC23862BCB}"/>
              </a:ext>
            </a:extLst>
          </p:cNvPr>
          <p:cNvCxnSpPr>
            <a:cxnSpLocks/>
          </p:cNvCxnSpPr>
          <p:nvPr/>
        </p:nvCxnSpPr>
        <p:spPr>
          <a:xfrm flipV="1">
            <a:off x="2133012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A3A0E2-40CF-EB81-C4A2-51819DA834B2}"/>
              </a:ext>
            </a:extLst>
          </p:cNvPr>
          <p:cNvCxnSpPr>
            <a:cxnSpLocks/>
          </p:cNvCxnSpPr>
          <p:nvPr/>
        </p:nvCxnSpPr>
        <p:spPr>
          <a:xfrm>
            <a:off x="2281443" y="5140575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6EAF84-9598-5E98-B4FE-52636027C32B}"/>
              </a:ext>
            </a:extLst>
          </p:cNvPr>
          <p:cNvCxnSpPr>
            <a:cxnSpLocks/>
          </p:cNvCxnSpPr>
          <p:nvPr/>
        </p:nvCxnSpPr>
        <p:spPr>
          <a:xfrm flipV="1">
            <a:off x="2281443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941FF9-862F-5B86-F61B-5FCD0AE2680E}"/>
              </a:ext>
            </a:extLst>
          </p:cNvPr>
          <p:cNvCxnSpPr>
            <a:cxnSpLocks/>
          </p:cNvCxnSpPr>
          <p:nvPr/>
        </p:nvCxnSpPr>
        <p:spPr>
          <a:xfrm>
            <a:off x="2429874" y="5005219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2DF5C8-9DAD-AE1D-A52D-297EA8218FDD}"/>
              </a:ext>
            </a:extLst>
          </p:cNvPr>
          <p:cNvCxnSpPr>
            <a:cxnSpLocks/>
          </p:cNvCxnSpPr>
          <p:nvPr/>
        </p:nvCxnSpPr>
        <p:spPr>
          <a:xfrm flipV="1">
            <a:off x="4432864" y="5136063"/>
            <a:ext cx="293304" cy="4512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906ABB-AFDF-A461-CAD4-6D3EFCFF0C9D}"/>
              </a:ext>
            </a:extLst>
          </p:cNvPr>
          <p:cNvCxnSpPr>
            <a:cxnSpLocks/>
          </p:cNvCxnSpPr>
          <p:nvPr/>
        </p:nvCxnSpPr>
        <p:spPr>
          <a:xfrm>
            <a:off x="4726168" y="5000707"/>
            <a:ext cx="1185682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965D887-F498-DE8E-9D7E-3B1287D584BC}"/>
              </a:ext>
            </a:extLst>
          </p:cNvPr>
          <p:cNvCxnSpPr>
            <a:cxnSpLocks/>
          </p:cNvCxnSpPr>
          <p:nvPr/>
        </p:nvCxnSpPr>
        <p:spPr>
          <a:xfrm flipV="1">
            <a:off x="2429874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0BD4E2-12D2-EA3A-F5C0-74907B04CE3D}"/>
              </a:ext>
            </a:extLst>
          </p:cNvPr>
          <p:cNvCxnSpPr>
            <a:cxnSpLocks/>
          </p:cNvCxnSpPr>
          <p:nvPr/>
        </p:nvCxnSpPr>
        <p:spPr>
          <a:xfrm flipV="1">
            <a:off x="4732469" y="5000707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A50BF97-F713-C354-2A7D-976A4FE44169}"/>
              </a:ext>
            </a:extLst>
          </p:cNvPr>
          <p:cNvCxnSpPr>
            <a:cxnSpLocks/>
          </p:cNvCxnSpPr>
          <p:nvPr/>
        </p:nvCxnSpPr>
        <p:spPr>
          <a:xfrm>
            <a:off x="2195997" y="5854400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6A6FD5E-4271-327E-0694-2D488936E2DC}"/>
              </a:ext>
            </a:extLst>
          </p:cNvPr>
          <p:cNvCxnSpPr>
            <a:cxnSpLocks/>
          </p:cNvCxnSpPr>
          <p:nvPr/>
        </p:nvCxnSpPr>
        <p:spPr>
          <a:xfrm>
            <a:off x="2344428" y="5989756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AD9A9-CF5C-A1EE-D226-018F7A0279E6}"/>
              </a:ext>
            </a:extLst>
          </p:cNvPr>
          <p:cNvCxnSpPr>
            <a:cxnSpLocks/>
          </p:cNvCxnSpPr>
          <p:nvPr/>
        </p:nvCxnSpPr>
        <p:spPr>
          <a:xfrm>
            <a:off x="2492859" y="5854400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2F94A5-20FC-88B9-9EB3-D8DBC6984911}"/>
              </a:ext>
            </a:extLst>
          </p:cNvPr>
          <p:cNvCxnSpPr>
            <a:cxnSpLocks/>
          </p:cNvCxnSpPr>
          <p:nvPr/>
        </p:nvCxnSpPr>
        <p:spPr>
          <a:xfrm flipV="1">
            <a:off x="2348397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D34FAB8-F4FD-4D14-D31F-E5F5F56A2B48}"/>
              </a:ext>
            </a:extLst>
          </p:cNvPr>
          <p:cNvCxnSpPr>
            <a:cxnSpLocks/>
          </p:cNvCxnSpPr>
          <p:nvPr/>
        </p:nvCxnSpPr>
        <p:spPr>
          <a:xfrm flipV="1">
            <a:off x="2492859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9A48AC-6A57-9D0F-C11E-4368A6A05D2C}"/>
              </a:ext>
            </a:extLst>
          </p:cNvPr>
          <p:cNvCxnSpPr>
            <a:cxnSpLocks/>
          </p:cNvCxnSpPr>
          <p:nvPr/>
        </p:nvCxnSpPr>
        <p:spPr>
          <a:xfrm>
            <a:off x="2641290" y="5989756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B2D5F9-6584-95FB-AC0A-38E2C309D833}"/>
              </a:ext>
            </a:extLst>
          </p:cNvPr>
          <p:cNvCxnSpPr>
            <a:cxnSpLocks/>
          </p:cNvCxnSpPr>
          <p:nvPr/>
        </p:nvCxnSpPr>
        <p:spPr>
          <a:xfrm flipV="1">
            <a:off x="2641290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DE9DB68-03AD-286E-C34F-8819FAC7A103}"/>
              </a:ext>
            </a:extLst>
          </p:cNvPr>
          <p:cNvCxnSpPr>
            <a:cxnSpLocks/>
          </p:cNvCxnSpPr>
          <p:nvPr/>
        </p:nvCxnSpPr>
        <p:spPr>
          <a:xfrm>
            <a:off x="2789721" y="5854400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15A6CD-7C17-3243-C9A2-7FB74F92EA92}"/>
              </a:ext>
            </a:extLst>
          </p:cNvPr>
          <p:cNvCxnSpPr>
            <a:cxnSpLocks/>
          </p:cNvCxnSpPr>
          <p:nvPr/>
        </p:nvCxnSpPr>
        <p:spPr>
          <a:xfrm>
            <a:off x="2938152" y="5989756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BD3BEB-E48A-3265-AE51-E80BA2D7C9AF}"/>
              </a:ext>
            </a:extLst>
          </p:cNvPr>
          <p:cNvCxnSpPr>
            <a:cxnSpLocks/>
          </p:cNvCxnSpPr>
          <p:nvPr/>
        </p:nvCxnSpPr>
        <p:spPr>
          <a:xfrm>
            <a:off x="3086583" y="5854400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8B6DDFC-86F1-E7AA-1DD8-A90B76B97E29}"/>
              </a:ext>
            </a:extLst>
          </p:cNvPr>
          <p:cNvCxnSpPr>
            <a:cxnSpLocks/>
          </p:cNvCxnSpPr>
          <p:nvPr/>
        </p:nvCxnSpPr>
        <p:spPr>
          <a:xfrm flipV="1">
            <a:off x="2789721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3E41176-6A7C-E459-0C84-974C92D394BF}"/>
              </a:ext>
            </a:extLst>
          </p:cNvPr>
          <p:cNvCxnSpPr>
            <a:cxnSpLocks/>
          </p:cNvCxnSpPr>
          <p:nvPr/>
        </p:nvCxnSpPr>
        <p:spPr>
          <a:xfrm flipV="1">
            <a:off x="2938152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E3B686A-5521-E6E8-9A8B-7E5165D5450E}"/>
              </a:ext>
            </a:extLst>
          </p:cNvPr>
          <p:cNvCxnSpPr>
            <a:cxnSpLocks/>
          </p:cNvCxnSpPr>
          <p:nvPr/>
        </p:nvCxnSpPr>
        <p:spPr>
          <a:xfrm flipV="1">
            <a:off x="3088171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11F9D04-F6EF-E4E6-659E-CFC025BBF4AC}"/>
              </a:ext>
            </a:extLst>
          </p:cNvPr>
          <p:cNvCxnSpPr>
            <a:cxnSpLocks/>
          </p:cNvCxnSpPr>
          <p:nvPr/>
        </p:nvCxnSpPr>
        <p:spPr>
          <a:xfrm flipV="1">
            <a:off x="3235014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067DC4E-496B-0591-7B30-A55AB55DCB4C}"/>
              </a:ext>
            </a:extLst>
          </p:cNvPr>
          <p:cNvCxnSpPr>
            <a:cxnSpLocks/>
          </p:cNvCxnSpPr>
          <p:nvPr/>
        </p:nvCxnSpPr>
        <p:spPr>
          <a:xfrm flipV="1">
            <a:off x="3678721" y="5849888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C334FCE-8FBE-6C0D-F1F9-F8F346A2648E}"/>
              </a:ext>
            </a:extLst>
          </p:cNvPr>
          <p:cNvCxnSpPr>
            <a:cxnSpLocks/>
          </p:cNvCxnSpPr>
          <p:nvPr/>
        </p:nvCxnSpPr>
        <p:spPr>
          <a:xfrm flipV="1">
            <a:off x="3825050" y="5849888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953D68A-FF5F-BDC2-12B4-7045A270E9C4}"/>
              </a:ext>
            </a:extLst>
          </p:cNvPr>
          <p:cNvCxnSpPr>
            <a:cxnSpLocks/>
          </p:cNvCxnSpPr>
          <p:nvPr/>
        </p:nvCxnSpPr>
        <p:spPr>
          <a:xfrm flipV="1">
            <a:off x="3381859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9668A1E-D87D-58D1-ECDF-FFB6D7B1073B}"/>
              </a:ext>
            </a:extLst>
          </p:cNvPr>
          <p:cNvCxnSpPr>
            <a:cxnSpLocks/>
          </p:cNvCxnSpPr>
          <p:nvPr/>
        </p:nvCxnSpPr>
        <p:spPr>
          <a:xfrm flipV="1">
            <a:off x="3530290" y="5854400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CB2AA8-1356-4DDA-B818-E857A1656B2A}"/>
              </a:ext>
            </a:extLst>
          </p:cNvPr>
          <p:cNvCxnSpPr>
            <a:cxnSpLocks/>
          </p:cNvCxnSpPr>
          <p:nvPr/>
        </p:nvCxnSpPr>
        <p:spPr>
          <a:xfrm>
            <a:off x="3233428" y="5985244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C87977E-D869-84F3-96D4-808E310A43E6}"/>
              </a:ext>
            </a:extLst>
          </p:cNvPr>
          <p:cNvCxnSpPr>
            <a:cxnSpLocks/>
          </p:cNvCxnSpPr>
          <p:nvPr/>
        </p:nvCxnSpPr>
        <p:spPr>
          <a:xfrm>
            <a:off x="3381859" y="5849888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AA3233-9E47-587E-EDE1-8B5ABB6D9EAD}"/>
              </a:ext>
            </a:extLst>
          </p:cNvPr>
          <p:cNvCxnSpPr>
            <a:cxnSpLocks/>
          </p:cNvCxnSpPr>
          <p:nvPr/>
        </p:nvCxnSpPr>
        <p:spPr>
          <a:xfrm>
            <a:off x="3530290" y="5985244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F13BC65-BE85-A702-0E6B-60F7D0AEA244}"/>
              </a:ext>
            </a:extLst>
          </p:cNvPr>
          <p:cNvCxnSpPr>
            <a:cxnSpLocks/>
          </p:cNvCxnSpPr>
          <p:nvPr/>
        </p:nvCxnSpPr>
        <p:spPr>
          <a:xfrm>
            <a:off x="3678721" y="5849888"/>
            <a:ext cx="14843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2A57683-AEEE-B4DC-474F-E25FD7167EF0}"/>
              </a:ext>
            </a:extLst>
          </p:cNvPr>
          <p:cNvSpPr txBox="1"/>
          <p:nvPr/>
        </p:nvSpPr>
        <p:spPr>
          <a:xfrm>
            <a:off x="5385628" y="5341741"/>
            <a:ext cx="5945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Time interval Counter (phase counter): </a:t>
            </a:r>
            <a:r>
              <a:rPr lang="en-US" dirty="0" err="1"/>
              <a:t>ps</a:t>
            </a:r>
            <a:r>
              <a:rPr lang="en-US" dirty="0"/>
              <a:t> resolution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328A40-D0C5-4464-06AE-6E462A3A5F50}"/>
              </a:ext>
            </a:extLst>
          </p:cNvPr>
          <p:cNvSpPr txBox="1"/>
          <p:nvPr/>
        </p:nvSpPr>
        <p:spPr>
          <a:xfrm>
            <a:off x="299053" y="5486805"/>
            <a:ext cx="150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Rx-</a:t>
            </a:r>
            <a:r>
              <a:rPr lang="en-US" dirty="0" err="1"/>
              <a:t>Clk</a:t>
            </a:r>
            <a:endParaRPr lang="en-US" dirty="0"/>
          </a:p>
          <a:p>
            <a:r>
              <a:rPr lang="en-US" dirty="0"/>
              <a:t>Locked to B Terminal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6878777-5505-7EDF-8C9B-6025A43898FD}"/>
              </a:ext>
            </a:extLst>
          </p:cNvPr>
          <p:cNvCxnSpPr>
            <a:cxnSpLocks/>
          </p:cNvCxnSpPr>
          <p:nvPr/>
        </p:nvCxnSpPr>
        <p:spPr>
          <a:xfrm>
            <a:off x="6583182" y="6011418"/>
            <a:ext cx="67133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3C0544A-7C4E-508A-C03F-EFD0B573C691}"/>
              </a:ext>
            </a:extLst>
          </p:cNvPr>
          <p:cNvCxnSpPr>
            <a:cxnSpLocks/>
          </p:cNvCxnSpPr>
          <p:nvPr/>
        </p:nvCxnSpPr>
        <p:spPr>
          <a:xfrm flipV="1">
            <a:off x="5397500" y="5860619"/>
            <a:ext cx="1185682" cy="12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0AB5148-17B7-25F9-0584-676FE38DFAD5}"/>
              </a:ext>
            </a:extLst>
          </p:cNvPr>
          <p:cNvCxnSpPr>
            <a:cxnSpLocks/>
          </p:cNvCxnSpPr>
          <p:nvPr/>
        </p:nvCxnSpPr>
        <p:spPr>
          <a:xfrm>
            <a:off x="4330700" y="6000487"/>
            <a:ext cx="10668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C80812C-201F-AD7D-6552-C2A42D51BC19}"/>
              </a:ext>
            </a:extLst>
          </p:cNvPr>
          <p:cNvCxnSpPr>
            <a:cxnSpLocks/>
          </p:cNvCxnSpPr>
          <p:nvPr/>
        </p:nvCxnSpPr>
        <p:spPr>
          <a:xfrm flipV="1">
            <a:off x="6583182" y="5860619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B7D1FE4-F7F2-B06B-45AB-09DB3773B6BF}"/>
              </a:ext>
            </a:extLst>
          </p:cNvPr>
          <p:cNvCxnSpPr>
            <a:cxnSpLocks/>
          </p:cNvCxnSpPr>
          <p:nvPr/>
        </p:nvCxnSpPr>
        <p:spPr>
          <a:xfrm flipV="1">
            <a:off x="5397500" y="5860619"/>
            <a:ext cx="0" cy="1353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DFE5E83-5006-A468-6C4E-5003C6BA8E2C}"/>
              </a:ext>
            </a:extLst>
          </p:cNvPr>
          <p:cNvCxnSpPr>
            <a:cxnSpLocks/>
          </p:cNvCxnSpPr>
          <p:nvPr/>
        </p:nvCxnSpPr>
        <p:spPr>
          <a:xfrm>
            <a:off x="2578305" y="5140575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A54A936-E498-F46C-B81A-AC1C594C5166}"/>
              </a:ext>
            </a:extLst>
          </p:cNvPr>
          <p:cNvCxnSpPr>
            <a:cxnSpLocks/>
          </p:cNvCxnSpPr>
          <p:nvPr/>
        </p:nvCxnSpPr>
        <p:spPr>
          <a:xfrm>
            <a:off x="2726736" y="5005219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064C090-10B9-F37C-0D08-6A4C217B5372}"/>
              </a:ext>
            </a:extLst>
          </p:cNvPr>
          <p:cNvCxnSpPr>
            <a:cxnSpLocks/>
          </p:cNvCxnSpPr>
          <p:nvPr/>
        </p:nvCxnSpPr>
        <p:spPr>
          <a:xfrm flipV="1">
            <a:off x="2578305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72AD10C-D23B-437D-E3D4-2E7ABE026780}"/>
              </a:ext>
            </a:extLst>
          </p:cNvPr>
          <p:cNvCxnSpPr>
            <a:cxnSpLocks/>
          </p:cNvCxnSpPr>
          <p:nvPr/>
        </p:nvCxnSpPr>
        <p:spPr>
          <a:xfrm flipV="1">
            <a:off x="2728324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462BF6-FF20-29F7-157B-161E13020209}"/>
              </a:ext>
            </a:extLst>
          </p:cNvPr>
          <p:cNvCxnSpPr>
            <a:cxnSpLocks/>
          </p:cNvCxnSpPr>
          <p:nvPr/>
        </p:nvCxnSpPr>
        <p:spPr>
          <a:xfrm flipV="1">
            <a:off x="2875167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EF771BA-B4BA-15A1-F557-A576A2C86FA3}"/>
              </a:ext>
            </a:extLst>
          </p:cNvPr>
          <p:cNvCxnSpPr>
            <a:cxnSpLocks/>
          </p:cNvCxnSpPr>
          <p:nvPr/>
        </p:nvCxnSpPr>
        <p:spPr>
          <a:xfrm flipV="1">
            <a:off x="3318874" y="5000707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8ED86E6-E7BB-D76A-EC65-C2F6D2B35F8B}"/>
              </a:ext>
            </a:extLst>
          </p:cNvPr>
          <p:cNvCxnSpPr>
            <a:cxnSpLocks/>
          </p:cNvCxnSpPr>
          <p:nvPr/>
        </p:nvCxnSpPr>
        <p:spPr>
          <a:xfrm flipV="1">
            <a:off x="3465203" y="5000707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3D877CE-1944-311D-18F3-247D481D33AF}"/>
              </a:ext>
            </a:extLst>
          </p:cNvPr>
          <p:cNvCxnSpPr>
            <a:cxnSpLocks/>
          </p:cNvCxnSpPr>
          <p:nvPr/>
        </p:nvCxnSpPr>
        <p:spPr>
          <a:xfrm flipV="1">
            <a:off x="3022012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108BE6D-339A-238C-47A7-F6CD659EBC81}"/>
              </a:ext>
            </a:extLst>
          </p:cNvPr>
          <p:cNvCxnSpPr>
            <a:cxnSpLocks/>
          </p:cNvCxnSpPr>
          <p:nvPr/>
        </p:nvCxnSpPr>
        <p:spPr>
          <a:xfrm flipV="1">
            <a:off x="3170443" y="5005219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274731E-97C2-FE16-5A9B-AE21DA09E63C}"/>
              </a:ext>
            </a:extLst>
          </p:cNvPr>
          <p:cNvCxnSpPr>
            <a:cxnSpLocks/>
          </p:cNvCxnSpPr>
          <p:nvPr/>
        </p:nvCxnSpPr>
        <p:spPr>
          <a:xfrm>
            <a:off x="2873581" y="5136063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0F0F836-6A08-A2C1-7B0F-C75A8CCA456D}"/>
              </a:ext>
            </a:extLst>
          </p:cNvPr>
          <p:cNvCxnSpPr>
            <a:cxnSpLocks/>
          </p:cNvCxnSpPr>
          <p:nvPr/>
        </p:nvCxnSpPr>
        <p:spPr>
          <a:xfrm>
            <a:off x="3022012" y="5000707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A0E0ACB-2185-38EF-4755-EA7B4E526BFC}"/>
              </a:ext>
            </a:extLst>
          </p:cNvPr>
          <p:cNvCxnSpPr>
            <a:cxnSpLocks/>
          </p:cNvCxnSpPr>
          <p:nvPr/>
        </p:nvCxnSpPr>
        <p:spPr>
          <a:xfrm>
            <a:off x="3170443" y="5136063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2710F6F-3D53-0BD3-6EF3-DF0DFADF1D2F}"/>
              </a:ext>
            </a:extLst>
          </p:cNvPr>
          <p:cNvCxnSpPr>
            <a:cxnSpLocks/>
          </p:cNvCxnSpPr>
          <p:nvPr/>
        </p:nvCxnSpPr>
        <p:spPr>
          <a:xfrm>
            <a:off x="3318874" y="5000707"/>
            <a:ext cx="148431" cy="0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8165779-4837-7C0E-6D12-9B7B4294413F}"/>
              </a:ext>
            </a:extLst>
          </p:cNvPr>
          <p:cNvCxnSpPr>
            <a:cxnSpLocks/>
          </p:cNvCxnSpPr>
          <p:nvPr/>
        </p:nvCxnSpPr>
        <p:spPr>
          <a:xfrm flipV="1">
            <a:off x="5911850" y="5000707"/>
            <a:ext cx="0" cy="135356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693E25D-2E08-D397-8DE9-949789C12790}"/>
              </a:ext>
            </a:extLst>
          </p:cNvPr>
          <p:cNvCxnSpPr>
            <a:cxnSpLocks/>
          </p:cNvCxnSpPr>
          <p:nvPr/>
        </p:nvCxnSpPr>
        <p:spPr>
          <a:xfrm flipV="1">
            <a:off x="5911850" y="5105017"/>
            <a:ext cx="673100" cy="13504"/>
          </a:xfrm>
          <a:prstGeom prst="line">
            <a:avLst/>
          </a:prstGeom>
          <a:ln w="2857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B66AD03-21E4-C6E4-D45E-CD5A5ED847B6}"/>
              </a:ext>
            </a:extLst>
          </p:cNvPr>
          <p:cNvCxnSpPr>
            <a:cxnSpLocks/>
          </p:cNvCxnSpPr>
          <p:nvPr/>
        </p:nvCxnSpPr>
        <p:spPr>
          <a:xfrm flipV="1">
            <a:off x="2492859" y="5000707"/>
            <a:ext cx="0" cy="8491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16A482D-DBFF-DBB6-6AF9-94412CFA97D8}"/>
              </a:ext>
            </a:extLst>
          </p:cNvPr>
          <p:cNvCxnSpPr>
            <a:cxnSpLocks/>
          </p:cNvCxnSpPr>
          <p:nvPr/>
        </p:nvCxnSpPr>
        <p:spPr>
          <a:xfrm flipV="1">
            <a:off x="2429874" y="5136063"/>
            <a:ext cx="0" cy="859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26695C42-6AF8-C5BF-9765-76DF985871B1}"/>
              </a:ext>
            </a:extLst>
          </p:cNvPr>
          <p:cNvSpPr/>
          <p:nvPr/>
        </p:nvSpPr>
        <p:spPr>
          <a:xfrm>
            <a:off x="2287645" y="4775532"/>
            <a:ext cx="353649" cy="1422549"/>
          </a:xfrm>
          <a:prstGeom prst="ellipse">
            <a:avLst/>
          </a:prstGeom>
          <a:noFill/>
          <a:ln>
            <a:solidFill>
              <a:srgbClr val="CEED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65B00A1-C8F8-2769-822D-F88E5002F863}"/>
              </a:ext>
            </a:extLst>
          </p:cNvPr>
          <p:cNvSpPr/>
          <p:nvPr/>
        </p:nvSpPr>
        <p:spPr>
          <a:xfrm>
            <a:off x="4420695" y="4775531"/>
            <a:ext cx="1363434" cy="1422549"/>
          </a:xfrm>
          <a:prstGeom prst="ellipse">
            <a:avLst/>
          </a:prstGeom>
          <a:noFill/>
          <a:ln>
            <a:solidFill>
              <a:srgbClr val="CEED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64818462-C244-87B6-98C7-A083287B664A}"/>
              </a:ext>
            </a:extLst>
          </p:cNvPr>
          <p:cNvCxnSpPr>
            <a:cxnSpLocks/>
          </p:cNvCxnSpPr>
          <p:nvPr/>
        </p:nvCxnSpPr>
        <p:spPr>
          <a:xfrm flipV="1">
            <a:off x="4726168" y="5162237"/>
            <a:ext cx="0" cy="8491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B1703A65-2848-40F1-10D8-02D01D4A19EE}"/>
              </a:ext>
            </a:extLst>
          </p:cNvPr>
          <p:cNvCxnSpPr>
            <a:cxnSpLocks/>
          </p:cNvCxnSpPr>
          <p:nvPr/>
        </p:nvCxnSpPr>
        <p:spPr>
          <a:xfrm flipV="1">
            <a:off x="5397500" y="5026091"/>
            <a:ext cx="0" cy="8345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5F631BE-5E9C-AE16-3041-8EC52760D121}"/>
              </a:ext>
            </a:extLst>
          </p:cNvPr>
          <p:cNvCxnSpPr>
            <a:cxnSpLocks/>
          </p:cNvCxnSpPr>
          <p:nvPr/>
        </p:nvCxnSpPr>
        <p:spPr>
          <a:xfrm flipV="1">
            <a:off x="4789142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F0B16C2A-6D7D-170B-4C63-1F31EE4C3DC6}"/>
              </a:ext>
            </a:extLst>
          </p:cNvPr>
          <p:cNvCxnSpPr>
            <a:cxnSpLocks/>
          </p:cNvCxnSpPr>
          <p:nvPr/>
        </p:nvCxnSpPr>
        <p:spPr>
          <a:xfrm flipV="1">
            <a:off x="4753427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7B5F1C5-ECC3-028B-862F-A480399258DA}"/>
              </a:ext>
            </a:extLst>
          </p:cNvPr>
          <p:cNvCxnSpPr>
            <a:cxnSpLocks/>
          </p:cNvCxnSpPr>
          <p:nvPr/>
        </p:nvCxnSpPr>
        <p:spPr>
          <a:xfrm flipV="1">
            <a:off x="4858198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BAE4050-09FB-8F14-1757-95CCE12FAAC6}"/>
              </a:ext>
            </a:extLst>
          </p:cNvPr>
          <p:cNvCxnSpPr>
            <a:cxnSpLocks/>
          </p:cNvCxnSpPr>
          <p:nvPr/>
        </p:nvCxnSpPr>
        <p:spPr>
          <a:xfrm flipV="1">
            <a:off x="4822483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2645199D-955D-E383-6A39-515056240D04}"/>
              </a:ext>
            </a:extLst>
          </p:cNvPr>
          <p:cNvCxnSpPr>
            <a:cxnSpLocks/>
          </p:cNvCxnSpPr>
          <p:nvPr/>
        </p:nvCxnSpPr>
        <p:spPr>
          <a:xfrm flipV="1">
            <a:off x="4927254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59653A13-89A4-FE73-621C-BEBA2A91F5D7}"/>
              </a:ext>
            </a:extLst>
          </p:cNvPr>
          <p:cNvCxnSpPr>
            <a:cxnSpLocks/>
          </p:cNvCxnSpPr>
          <p:nvPr/>
        </p:nvCxnSpPr>
        <p:spPr>
          <a:xfrm flipV="1">
            <a:off x="4891539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E91414D-93DE-0DAF-FB1E-C04D50E78549}"/>
              </a:ext>
            </a:extLst>
          </p:cNvPr>
          <p:cNvCxnSpPr>
            <a:cxnSpLocks/>
          </p:cNvCxnSpPr>
          <p:nvPr/>
        </p:nvCxnSpPr>
        <p:spPr>
          <a:xfrm flipV="1">
            <a:off x="4996310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7F4B91C-DF73-23EF-5005-5512A6C3F6C2}"/>
              </a:ext>
            </a:extLst>
          </p:cNvPr>
          <p:cNvCxnSpPr>
            <a:cxnSpLocks/>
          </p:cNvCxnSpPr>
          <p:nvPr/>
        </p:nvCxnSpPr>
        <p:spPr>
          <a:xfrm flipV="1">
            <a:off x="4960595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72F859B-A40E-8B9E-B70A-77F9A72E4152}"/>
              </a:ext>
            </a:extLst>
          </p:cNvPr>
          <p:cNvCxnSpPr>
            <a:cxnSpLocks/>
          </p:cNvCxnSpPr>
          <p:nvPr/>
        </p:nvCxnSpPr>
        <p:spPr>
          <a:xfrm flipV="1">
            <a:off x="5062986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3C14F7E2-A305-13CC-31E2-F49BD8B9CFE4}"/>
              </a:ext>
            </a:extLst>
          </p:cNvPr>
          <p:cNvCxnSpPr>
            <a:cxnSpLocks/>
          </p:cNvCxnSpPr>
          <p:nvPr/>
        </p:nvCxnSpPr>
        <p:spPr>
          <a:xfrm flipV="1">
            <a:off x="5027271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00B1EB8-5D67-E6E6-F831-3A7859F34FDA}"/>
              </a:ext>
            </a:extLst>
          </p:cNvPr>
          <p:cNvCxnSpPr>
            <a:cxnSpLocks/>
          </p:cNvCxnSpPr>
          <p:nvPr/>
        </p:nvCxnSpPr>
        <p:spPr>
          <a:xfrm flipV="1">
            <a:off x="5132042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A5D60C9-E64F-8E46-E62D-305806A55EAA}"/>
              </a:ext>
            </a:extLst>
          </p:cNvPr>
          <p:cNvCxnSpPr>
            <a:cxnSpLocks/>
          </p:cNvCxnSpPr>
          <p:nvPr/>
        </p:nvCxnSpPr>
        <p:spPr>
          <a:xfrm flipV="1">
            <a:off x="5096327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1958205-7FEC-5A45-42C0-742248140FFA}"/>
              </a:ext>
            </a:extLst>
          </p:cNvPr>
          <p:cNvCxnSpPr>
            <a:cxnSpLocks/>
          </p:cNvCxnSpPr>
          <p:nvPr/>
        </p:nvCxnSpPr>
        <p:spPr>
          <a:xfrm flipV="1">
            <a:off x="5201098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37CA262C-4457-0B73-9BC0-072ADC8DAC69}"/>
              </a:ext>
            </a:extLst>
          </p:cNvPr>
          <p:cNvCxnSpPr>
            <a:cxnSpLocks/>
          </p:cNvCxnSpPr>
          <p:nvPr/>
        </p:nvCxnSpPr>
        <p:spPr>
          <a:xfrm flipV="1">
            <a:off x="5165383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D427BE4-9CBB-C240-1DAA-FA659FEDF390}"/>
              </a:ext>
            </a:extLst>
          </p:cNvPr>
          <p:cNvCxnSpPr>
            <a:cxnSpLocks/>
          </p:cNvCxnSpPr>
          <p:nvPr/>
        </p:nvCxnSpPr>
        <p:spPr>
          <a:xfrm flipV="1">
            <a:off x="5270154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CDFC6C25-4E25-CD3A-4A9E-21A754A26779}"/>
              </a:ext>
            </a:extLst>
          </p:cNvPr>
          <p:cNvCxnSpPr>
            <a:cxnSpLocks/>
          </p:cNvCxnSpPr>
          <p:nvPr/>
        </p:nvCxnSpPr>
        <p:spPr>
          <a:xfrm flipV="1">
            <a:off x="5234439" y="545635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668C92C8-CC0A-DEC0-06C6-932214F369D3}"/>
              </a:ext>
            </a:extLst>
          </p:cNvPr>
          <p:cNvCxnSpPr>
            <a:cxnSpLocks/>
          </p:cNvCxnSpPr>
          <p:nvPr/>
        </p:nvCxnSpPr>
        <p:spPr>
          <a:xfrm flipV="1">
            <a:off x="5301110" y="545604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4A7010C9-BF12-EA6C-8D8A-7C1EC50BA8CE}"/>
              </a:ext>
            </a:extLst>
          </p:cNvPr>
          <p:cNvCxnSpPr>
            <a:cxnSpLocks/>
          </p:cNvCxnSpPr>
          <p:nvPr/>
        </p:nvCxnSpPr>
        <p:spPr>
          <a:xfrm flipV="1">
            <a:off x="5334451" y="545604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AD2F81A-D1D1-6B2E-9501-61496AF94D01}"/>
              </a:ext>
            </a:extLst>
          </p:cNvPr>
          <p:cNvCxnSpPr>
            <a:cxnSpLocks/>
          </p:cNvCxnSpPr>
          <p:nvPr/>
        </p:nvCxnSpPr>
        <p:spPr>
          <a:xfrm flipV="1">
            <a:off x="5365404" y="545604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7BDECF0-B801-215E-DCE8-6E1A9CE57F34}"/>
              </a:ext>
            </a:extLst>
          </p:cNvPr>
          <p:cNvCxnSpPr>
            <a:cxnSpLocks/>
          </p:cNvCxnSpPr>
          <p:nvPr/>
        </p:nvCxnSpPr>
        <p:spPr>
          <a:xfrm flipV="1">
            <a:off x="5398745" y="5456047"/>
            <a:ext cx="0" cy="1353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D83098A8-05C9-CC03-C149-092EE82A6C84}"/>
              </a:ext>
            </a:extLst>
          </p:cNvPr>
          <p:cNvSpPr txBox="1"/>
          <p:nvPr/>
        </p:nvSpPr>
        <p:spPr>
          <a:xfrm>
            <a:off x="2550566" y="5385225"/>
            <a:ext cx="1579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2.5 Gbps (400 </a:t>
            </a:r>
            <a:r>
              <a:rPr lang="en-US" sz="1200" dirty="0" err="1"/>
              <a:t>ps</a:t>
            </a:r>
            <a:r>
              <a:rPr lang="en-US" sz="1200" dirty="0"/>
              <a:t>)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0BBF27D-5C88-795D-05E8-40225302AC88}"/>
              </a:ext>
            </a:extLst>
          </p:cNvPr>
          <p:cNvSpPr txBox="1"/>
          <p:nvPr/>
        </p:nvSpPr>
        <p:spPr>
          <a:xfrm>
            <a:off x="5510580" y="6028239"/>
            <a:ext cx="4996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These slow beat waveforms preserve the original high‑frequency phase difference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7DD37-CD2D-F432-4DB9-48E1FC60B162}"/>
              </a:ext>
            </a:extLst>
          </p:cNvPr>
          <p:cNvSpPr txBox="1"/>
          <p:nvPr/>
        </p:nvSpPr>
        <p:spPr>
          <a:xfrm>
            <a:off x="790074" y="4904908"/>
            <a:ext cx="851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Tx-</a:t>
            </a:r>
            <a:r>
              <a:rPr lang="en-US" dirty="0" err="1"/>
              <a:t>Clk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3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A10D-EB87-8674-66A9-E9F4E256F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9C54C1-C02C-D71E-FEB2-7E25ABDF8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055" y="348187"/>
            <a:ext cx="11234403" cy="757368"/>
          </a:xfrm>
        </p:spPr>
        <p:txBody>
          <a:bodyPr/>
          <a:lstStyle/>
          <a:p>
            <a:r>
              <a:rPr lang="de-DE" dirty="0"/>
              <a:t>Terminal Block </a:t>
            </a:r>
            <a:r>
              <a:rPr lang="de-DE" dirty="0" err="1"/>
              <a:t>Diagram</a:t>
            </a:r>
            <a:r>
              <a:rPr lang="de-DE" dirty="0"/>
              <a:t> and PNT </a:t>
            </a:r>
            <a:r>
              <a:rPr lang="de-DE" dirty="0" err="1"/>
              <a:t>impact</a:t>
            </a:r>
            <a:endParaRPr lang="de-D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6FC5B-0FD1-8614-C97E-46735AEEF90F}"/>
              </a:ext>
            </a:extLst>
          </p:cNvPr>
          <p:cNvSpPr/>
          <p:nvPr/>
        </p:nvSpPr>
        <p:spPr>
          <a:xfrm>
            <a:off x="790072" y="974325"/>
            <a:ext cx="7992589" cy="4061119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F98AA-0A4E-86A0-70C7-5ABB3FEDF1DD}"/>
              </a:ext>
            </a:extLst>
          </p:cNvPr>
          <p:cNvCxnSpPr>
            <a:cxnSpLocks/>
          </p:cNvCxnSpPr>
          <p:nvPr/>
        </p:nvCxnSpPr>
        <p:spPr>
          <a:xfrm flipH="1" flipV="1">
            <a:off x="11073515" y="2458693"/>
            <a:ext cx="909955" cy="656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89087-8205-B893-0070-9D34C791E37C}"/>
              </a:ext>
            </a:extLst>
          </p:cNvPr>
          <p:cNvCxnSpPr>
            <a:cxnSpLocks/>
          </p:cNvCxnSpPr>
          <p:nvPr/>
        </p:nvCxnSpPr>
        <p:spPr>
          <a:xfrm>
            <a:off x="8980384" y="2457634"/>
            <a:ext cx="209336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9B7A7D-2A94-716A-641B-551FCD44CFC8}"/>
              </a:ext>
            </a:extLst>
          </p:cNvPr>
          <p:cNvGrpSpPr/>
          <p:nvPr/>
        </p:nvGrpSpPr>
        <p:grpSpPr>
          <a:xfrm>
            <a:off x="1243585" y="1997989"/>
            <a:ext cx="984918" cy="928915"/>
            <a:chOff x="1363256" y="3548110"/>
            <a:chExt cx="984918" cy="928915"/>
          </a:xfrm>
          <a:solidFill>
            <a:sysClr val="window" lastClr="FFFFFF">
              <a:lumMod val="75000"/>
            </a:sys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4C239C-24BC-85B1-5F12-54D5A6F71CDF}"/>
                </a:ext>
              </a:extLst>
            </p:cNvPr>
            <p:cNvSpPr/>
            <p:nvPr/>
          </p:nvSpPr>
          <p:spPr>
            <a:xfrm>
              <a:off x="1363256" y="3548110"/>
              <a:ext cx="984918" cy="928915"/>
            </a:xfrm>
            <a:prstGeom prst="rect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16C6D9-14B2-282D-5D7A-8C5EAC98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44546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3381" y="3577649"/>
              <a:ext cx="884938" cy="876744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B924911-5E88-73C8-5E09-15330479969A}"/>
              </a:ext>
            </a:extLst>
          </p:cNvPr>
          <p:cNvSpPr txBox="1"/>
          <p:nvPr/>
        </p:nvSpPr>
        <p:spPr>
          <a:xfrm>
            <a:off x="6159798" y="1335908"/>
            <a:ext cx="14417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PAA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Point Ahead Assembly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D57017-69CF-4EE8-801C-1032D32B1735}"/>
              </a:ext>
            </a:extLst>
          </p:cNvPr>
          <p:cNvGrpSpPr/>
          <p:nvPr/>
        </p:nvGrpSpPr>
        <p:grpSpPr>
          <a:xfrm>
            <a:off x="6533237" y="2105356"/>
            <a:ext cx="731520" cy="741680"/>
            <a:chOff x="9269345" y="1858936"/>
            <a:chExt cx="731520" cy="741680"/>
          </a:xfrm>
          <a:solidFill>
            <a:sysClr val="window" lastClr="FFFFFF">
              <a:lumMod val="75000"/>
            </a:sys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617ECE-58A1-2112-47B8-7AAE68BC9355}"/>
                </a:ext>
              </a:extLst>
            </p:cNvPr>
            <p:cNvSpPr/>
            <p:nvPr/>
          </p:nvSpPr>
          <p:spPr>
            <a:xfrm>
              <a:off x="9269345" y="1858936"/>
              <a:ext cx="731520" cy="741680"/>
            </a:xfrm>
            <a:prstGeom prst="rect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5633DE-9F3E-5ACE-A976-59E0D26F1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98871" y="1989285"/>
              <a:ext cx="472468" cy="480981"/>
            </a:xfrm>
            <a:prstGeom prst="rect">
              <a:avLst/>
            </a:prstGeom>
            <a:grpFill/>
            <a:ln>
              <a:noFill/>
            </a:ln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499108-9974-4811-01CD-CDD9DDDBE06B}"/>
              </a:ext>
            </a:extLst>
          </p:cNvPr>
          <p:cNvCxnSpPr>
            <a:cxnSpLocks/>
          </p:cNvCxnSpPr>
          <p:nvPr/>
        </p:nvCxnSpPr>
        <p:spPr>
          <a:xfrm flipV="1">
            <a:off x="8195688" y="2457634"/>
            <a:ext cx="784696" cy="339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Arrow: Down 27">
            <a:extLst>
              <a:ext uri="{FF2B5EF4-FFF2-40B4-BE49-F238E27FC236}">
                <a16:creationId xmlns:a16="http://schemas.microsoft.com/office/drawing/2014/main" id="{B7E1B807-1C27-56D4-A99C-1C1011335BA2}"/>
              </a:ext>
            </a:extLst>
          </p:cNvPr>
          <p:cNvSpPr/>
          <p:nvPr/>
        </p:nvSpPr>
        <p:spPr>
          <a:xfrm rot="5400000">
            <a:off x="5935760" y="2085656"/>
            <a:ext cx="462012" cy="730603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A430B9F-5E97-2AF1-F13B-85E5BF82FB36}"/>
              </a:ext>
            </a:extLst>
          </p:cNvPr>
          <p:cNvSpPr/>
          <p:nvPr/>
        </p:nvSpPr>
        <p:spPr>
          <a:xfrm>
            <a:off x="5262454" y="2805827"/>
            <a:ext cx="462012" cy="524360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C51716-9074-B976-9360-90CC75E990F1}"/>
              </a:ext>
            </a:extLst>
          </p:cNvPr>
          <p:cNvCxnSpPr>
            <a:cxnSpLocks/>
          </p:cNvCxnSpPr>
          <p:nvPr/>
        </p:nvCxnSpPr>
        <p:spPr>
          <a:xfrm>
            <a:off x="5503482" y="4700907"/>
            <a:ext cx="29108" cy="180822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530E6B6-7C6E-8AF3-7AEF-263AED7E678E}"/>
              </a:ext>
            </a:extLst>
          </p:cNvPr>
          <p:cNvSpPr/>
          <p:nvPr/>
        </p:nvSpPr>
        <p:spPr>
          <a:xfrm>
            <a:off x="3584880" y="2126170"/>
            <a:ext cx="731520" cy="74168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AA25FD-C94F-BDD9-3E28-877D464EA743}"/>
              </a:ext>
            </a:extLst>
          </p:cNvPr>
          <p:cNvSpPr txBox="1"/>
          <p:nvPr/>
        </p:nvSpPr>
        <p:spPr>
          <a:xfrm>
            <a:off x="3174655" y="1343144"/>
            <a:ext cx="148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FSA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Fine Steering Assembly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9755B20-3325-9BB6-C8A2-3A2F22877D11}"/>
              </a:ext>
            </a:extLst>
          </p:cNvPr>
          <p:cNvSpPr/>
          <p:nvPr/>
        </p:nvSpPr>
        <p:spPr>
          <a:xfrm rot="5400000">
            <a:off x="2333723" y="2136886"/>
            <a:ext cx="462012" cy="701278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9523C80-B179-C0B9-E315-1655D7371E50}"/>
              </a:ext>
            </a:extLst>
          </p:cNvPr>
          <p:cNvSpPr/>
          <p:nvPr/>
        </p:nvSpPr>
        <p:spPr>
          <a:xfrm rot="16200000">
            <a:off x="2745782" y="1879439"/>
            <a:ext cx="462012" cy="1216172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F2A699-90BF-67AD-C1EA-CC4760025E36}"/>
              </a:ext>
            </a:extLst>
          </p:cNvPr>
          <p:cNvSpPr txBox="1"/>
          <p:nvPr/>
        </p:nvSpPr>
        <p:spPr>
          <a:xfrm rot="16200000">
            <a:off x="4119360" y="3841840"/>
            <a:ext cx="1809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Fiber Coupling Assembly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A34DF9-1AF2-4AA7-5801-1A78D4C3CE5C}"/>
              </a:ext>
            </a:extLst>
          </p:cNvPr>
          <p:cNvSpPr txBox="1"/>
          <p:nvPr/>
        </p:nvSpPr>
        <p:spPr>
          <a:xfrm>
            <a:off x="7374049" y="1924980"/>
            <a:ext cx="1309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Collimator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AAE3D7-4FCC-15E6-B945-C704152EFA34}"/>
              </a:ext>
            </a:extLst>
          </p:cNvPr>
          <p:cNvSpPr txBox="1"/>
          <p:nvPr/>
        </p:nvSpPr>
        <p:spPr>
          <a:xfrm>
            <a:off x="1081709" y="1388754"/>
            <a:ext cx="1309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Telescope Assembly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ECBA6D-6D2E-1568-933B-CDD1F8CCB63C}"/>
              </a:ext>
            </a:extLst>
          </p:cNvPr>
          <p:cNvSpPr txBox="1"/>
          <p:nvPr/>
        </p:nvSpPr>
        <p:spPr>
          <a:xfrm>
            <a:off x="4438156" y="1337162"/>
            <a:ext cx="2278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Tx/Rx Beam 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Separation Assembly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C62139-ABF7-D3AF-9D16-7D5652E05A59}"/>
              </a:ext>
            </a:extLst>
          </p:cNvPr>
          <p:cNvSpPr/>
          <p:nvPr/>
        </p:nvSpPr>
        <p:spPr>
          <a:xfrm>
            <a:off x="5074640" y="5225586"/>
            <a:ext cx="879702" cy="89326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5F041A-2D6D-2230-6330-2B41CFE9B532}"/>
              </a:ext>
            </a:extLst>
          </p:cNvPr>
          <p:cNvGrpSpPr/>
          <p:nvPr/>
        </p:nvGrpSpPr>
        <p:grpSpPr>
          <a:xfrm>
            <a:off x="5173757" y="5510713"/>
            <a:ext cx="664177" cy="516848"/>
            <a:chOff x="10754206" y="1394073"/>
            <a:chExt cx="664177" cy="516848"/>
          </a:xfrm>
          <a:solidFill>
            <a:sysClr val="window" lastClr="FFFFFF">
              <a:lumMod val="75000"/>
            </a:sysClr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7B098C1-E892-D619-21FC-2E89DC3B0127}"/>
                </a:ext>
              </a:extLst>
            </p:cNvPr>
            <p:cNvSpPr/>
            <p:nvPr/>
          </p:nvSpPr>
          <p:spPr>
            <a:xfrm>
              <a:off x="10849541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16627B-FB3F-A606-F44B-4AD606CEF77D}"/>
                </a:ext>
              </a:extLst>
            </p:cNvPr>
            <p:cNvSpPr/>
            <p:nvPr/>
          </p:nvSpPr>
          <p:spPr>
            <a:xfrm>
              <a:off x="108960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CB24F4-82BC-B863-5A93-C7BE73621CE4}"/>
                </a:ext>
              </a:extLst>
            </p:cNvPr>
            <p:cNvSpPr/>
            <p:nvPr/>
          </p:nvSpPr>
          <p:spPr>
            <a:xfrm>
              <a:off x="10942587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F55191-ADC8-E312-2971-326D7D73C003}"/>
                </a:ext>
              </a:extLst>
            </p:cNvPr>
            <p:cNvSpPr/>
            <p:nvPr/>
          </p:nvSpPr>
          <p:spPr>
            <a:xfrm>
              <a:off x="10992711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745C5CC-0861-F32F-0C18-E1F75B1F9DBA}"/>
                </a:ext>
              </a:extLst>
            </p:cNvPr>
            <p:cNvSpPr/>
            <p:nvPr/>
          </p:nvSpPr>
          <p:spPr>
            <a:xfrm>
              <a:off x="11042522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8D0CC33-1521-0124-B8B1-0E336D4874C3}"/>
                </a:ext>
              </a:extLst>
            </p:cNvPr>
            <p:cNvSpPr/>
            <p:nvPr/>
          </p:nvSpPr>
          <p:spPr>
            <a:xfrm>
              <a:off x="11096457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E038EE3-69F7-269D-46A3-248100C8101D}"/>
                </a:ext>
              </a:extLst>
            </p:cNvPr>
            <p:cNvSpPr/>
            <p:nvPr/>
          </p:nvSpPr>
          <p:spPr>
            <a:xfrm>
              <a:off x="111469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2C2F8C3-0885-5E0E-2BBB-3E783024A4DC}"/>
                </a:ext>
              </a:extLst>
            </p:cNvPr>
            <p:cNvSpPr/>
            <p:nvPr/>
          </p:nvSpPr>
          <p:spPr>
            <a:xfrm>
              <a:off x="111993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DA413A4-4F10-310D-3529-7294E6A5701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4206" y="1910078"/>
              <a:ext cx="664177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A732BFA-8470-917A-7555-402CFC6A55AC}"/>
              </a:ext>
            </a:extLst>
          </p:cNvPr>
          <p:cNvSpPr/>
          <p:nvPr/>
        </p:nvSpPr>
        <p:spPr>
          <a:xfrm>
            <a:off x="5070980" y="5140947"/>
            <a:ext cx="912558" cy="43255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11">
                <a:solidFill>
                  <a:prstClr val="black"/>
                </a:solidFill>
                <a:latin typeface="Calibri" panose="020F0502020204030204"/>
              </a:rPr>
              <a:t> EDFA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3FD2C9-187D-1211-3347-868C7630869D}"/>
              </a:ext>
            </a:extLst>
          </p:cNvPr>
          <p:cNvSpPr/>
          <p:nvPr/>
        </p:nvSpPr>
        <p:spPr>
          <a:xfrm>
            <a:off x="8893126" y="1441762"/>
            <a:ext cx="2145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Booster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(HPOA)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6E644054-6519-3D8F-CAC1-7CDF93534D6C}"/>
              </a:ext>
            </a:extLst>
          </p:cNvPr>
          <p:cNvSpPr/>
          <p:nvPr/>
        </p:nvSpPr>
        <p:spPr>
          <a:xfrm rot="16200000">
            <a:off x="8986757" y="2352480"/>
            <a:ext cx="174208" cy="193006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0FC4250-931F-564D-95CD-288ADEDD6F69}"/>
              </a:ext>
            </a:extLst>
          </p:cNvPr>
          <p:cNvSpPr/>
          <p:nvPr/>
        </p:nvSpPr>
        <p:spPr>
          <a:xfrm rot="16200000">
            <a:off x="11793496" y="2366804"/>
            <a:ext cx="174208" cy="193006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6C98C69-D32D-540F-6142-35A12F30D3F1}"/>
              </a:ext>
            </a:extLst>
          </p:cNvPr>
          <p:cNvSpPr/>
          <p:nvPr/>
        </p:nvSpPr>
        <p:spPr>
          <a:xfrm>
            <a:off x="3960824" y="6117392"/>
            <a:ext cx="1577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anose="020F0502020204030204"/>
              </a:rPr>
              <a:t>To Modem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5DA0B7A-A3E6-F93A-03E5-410ACEB7CFC3}"/>
              </a:ext>
            </a:extLst>
          </p:cNvPr>
          <p:cNvSpPr/>
          <p:nvPr/>
        </p:nvSpPr>
        <p:spPr>
          <a:xfrm>
            <a:off x="10316428" y="2074572"/>
            <a:ext cx="1849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anose="020F0502020204030204"/>
              </a:rPr>
              <a:t>From Modem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E4FBAAFF-5176-1259-8B9E-13E69CFCDA9C}"/>
              </a:ext>
            </a:extLst>
          </p:cNvPr>
          <p:cNvSpPr/>
          <p:nvPr/>
        </p:nvSpPr>
        <p:spPr>
          <a:xfrm rot="5400000">
            <a:off x="157871" y="2119956"/>
            <a:ext cx="1021249" cy="701278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40D0EF55-3BBA-C4D0-619A-0CFEA4622A2C}"/>
              </a:ext>
            </a:extLst>
          </p:cNvPr>
          <p:cNvSpPr/>
          <p:nvPr/>
        </p:nvSpPr>
        <p:spPr>
          <a:xfrm rot="16200000">
            <a:off x="539418" y="2119956"/>
            <a:ext cx="1021249" cy="701278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04FC604-FE88-BD94-C7B4-0338BC3E21F9}"/>
              </a:ext>
            </a:extLst>
          </p:cNvPr>
          <p:cNvSpPr/>
          <p:nvPr/>
        </p:nvSpPr>
        <p:spPr>
          <a:xfrm>
            <a:off x="9572010" y="2046287"/>
            <a:ext cx="879702" cy="89326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BF5151A-EE50-85E5-DEFD-44DF45BAB7DF}"/>
              </a:ext>
            </a:extLst>
          </p:cNvPr>
          <p:cNvGrpSpPr/>
          <p:nvPr/>
        </p:nvGrpSpPr>
        <p:grpSpPr>
          <a:xfrm>
            <a:off x="9664210" y="2308338"/>
            <a:ext cx="664177" cy="516848"/>
            <a:chOff x="10754206" y="1394073"/>
            <a:chExt cx="664177" cy="516848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2712BB-FBA6-89AD-3C4B-6FFFD842D483}"/>
                </a:ext>
              </a:extLst>
            </p:cNvPr>
            <p:cNvSpPr/>
            <p:nvPr/>
          </p:nvSpPr>
          <p:spPr>
            <a:xfrm>
              <a:off x="10849541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7E9C41F-672C-2841-3DD4-2CC7BF7F4796}"/>
                </a:ext>
              </a:extLst>
            </p:cNvPr>
            <p:cNvSpPr/>
            <p:nvPr/>
          </p:nvSpPr>
          <p:spPr>
            <a:xfrm>
              <a:off x="108960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6776B14-E56B-9B0B-2841-D4D2C8DA9781}"/>
                </a:ext>
              </a:extLst>
            </p:cNvPr>
            <p:cNvSpPr/>
            <p:nvPr/>
          </p:nvSpPr>
          <p:spPr>
            <a:xfrm>
              <a:off x="10942587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5B2FCA-0CC4-601D-6281-1C284114A6F6}"/>
                </a:ext>
              </a:extLst>
            </p:cNvPr>
            <p:cNvSpPr/>
            <p:nvPr/>
          </p:nvSpPr>
          <p:spPr>
            <a:xfrm>
              <a:off x="10992711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B3C567D-CA3E-8B3B-A36E-F079656D2FA5}"/>
                </a:ext>
              </a:extLst>
            </p:cNvPr>
            <p:cNvSpPr/>
            <p:nvPr/>
          </p:nvSpPr>
          <p:spPr>
            <a:xfrm>
              <a:off x="11042522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3F8D7E1-0605-E5D9-747D-2AB4F13F17D2}"/>
                </a:ext>
              </a:extLst>
            </p:cNvPr>
            <p:cNvSpPr/>
            <p:nvPr/>
          </p:nvSpPr>
          <p:spPr>
            <a:xfrm>
              <a:off x="11096457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022A314-EC5B-7744-6DD5-947C751064EA}"/>
                </a:ext>
              </a:extLst>
            </p:cNvPr>
            <p:cNvSpPr/>
            <p:nvPr/>
          </p:nvSpPr>
          <p:spPr>
            <a:xfrm>
              <a:off x="111469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E22E742-BBD4-C6D2-0EBE-8E026F2513B1}"/>
                </a:ext>
              </a:extLst>
            </p:cNvPr>
            <p:cNvSpPr/>
            <p:nvPr/>
          </p:nvSpPr>
          <p:spPr>
            <a:xfrm>
              <a:off x="11199364" y="1394073"/>
              <a:ext cx="141939" cy="516848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C3F641-225D-7E4F-F8D8-34E0738677A2}"/>
                </a:ext>
              </a:extLst>
            </p:cNvPr>
            <p:cNvCxnSpPr>
              <a:cxnSpLocks/>
            </p:cNvCxnSpPr>
            <p:nvPr/>
          </p:nvCxnSpPr>
          <p:spPr>
            <a:xfrm>
              <a:off x="10754206" y="1910078"/>
              <a:ext cx="664177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837E448A-2E63-584C-E737-F66D30BBE7BE}"/>
              </a:ext>
            </a:extLst>
          </p:cNvPr>
          <p:cNvSpPr/>
          <p:nvPr/>
        </p:nvSpPr>
        <p:spPr>
          <a:xfrm>
            <a:off x="9596567" y="1976327"/>
            <a:ext cx="912558" cy="432554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11">
                <a:solidFill>
                  <a:prstClr val="black"/>
                </a:solidFill>
                <a:latin typeface="Calibri" panose="020F0502020204030204"/>
              </a:rPr>
              <a:t>EYDFA</a:t>
            </a: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88E35B4C-3B4F-9ED8-1304-DE12CEF2282A}"/>
              </a:ext>
            </a:extLst>
          </p:cNvPr>
          <p:cNvSpPr/>
          <p:nvPr/>
        </p:nvSpPr>
        <p:spPr>
          <a:xfrm rot="10800000">
            <a:off x="5444724" y="6452063"/>
            <a:ext cx="174208" cy="193006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DF542B1-CA41-3979-95E5-CCD314BC4DB7}"/>
              </a:ext>
            </a:extLst>
          </p:cNvPr>
          <p:cNvSpPr/>
          <p:nvPr/>
        </p:nvSpPr>
        <p:spPr>
          <a:xfrm>
            <a:off x="5519998" y="5277895"/>
            <a:ext cx="1592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 panose="020F0502020204030204"/>
              </a:rPr>
              <a:t>Pre-amp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(LNOA)</a:t>
            </a:r>
          </a:p>
          <a:p>
            <a:pPr algn="ctr">
              <a:defRPr/>
            </a:pPr>
            <a:r>
              <a:rPr lang="en-US" sz="1400">
                <a:latin typeface="Calibri" panose="020F0502020204030204"/>
              </a:rPr>
              <a:t>Non-PM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22A333-E6C4-7F4D-5016-AA375F162833}"/>
              </a:ext>
            </a:extLst>
          </p:cNvPr>
          <p:cNvSpPr/>
          <p:nvPr/>
        </p:nvSpPr>
        <p:spPr>
          <a:xfrm rot="5400000">
            <a:off x="4883673" y="3843290"/>
            <a:ext cx="1241496" cy="429306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6068C86-85F3-0E66-6CAA-958C712A1E06}"/>
              </a:ext>
            </a:extLst>
          </p:cNvPr>
          <p:cNvSpPr/>
          <p:nvPr/>
        </p:nvSpPr>
        <p:spPr>
          <a:xfrm>
            <a:off x="8723320" y="2000054"/>
            <a:ext cx="127209" cy="4620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51E78D1-7D21-4DD3-F7B8-49990D13102C}"/>
              </a:ext>
            </a:extLst>
          </p:cNvPr>
          <p:cNvSpPr/>
          <p:nvPr/>
        </p:nvSpPr>
        <p:spPr>
          <a:xfrm rot="16200000">
            <a:off x="5198829" y="4802388"/>
            <a:ext cx="127209" cy="4620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5E81420-F77B-7CE9-85BD-3F648AD4DF4E}"/>
              </a:ext>
            </a:extLst>
          </p:cNvPr>
          <p:cNvSpPr txBox="1"/>
          <p:nvPr/>
        </p:nvSpPr>
        <p:spPr>
          <a:xfrm>
            <a:off x="5481320" y="4794533"/>
            <a:ext cx="12362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" panose="020F0502020204030204"/>
              </a:rPr>
              <a:t>Az/El Fiber Wrap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B50FEFA-1187-092E-5A4F-9C839816DEBA}"/>
              </a:ext>
            </a:extLst>
          </p:cNvPr>
          <p:cNvSpPr txBox="1"/>
          <p:nvPr/>
        </p:nvSpPr>
        <p:spPr>
          <a:xfrm rot="16200000">
            <a:off x="7950803" y="1433249"/>
            <a:ext cx="13536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>
                <a:latin typeface="Calibri" panose="020F0502020204030204"/>
              </a:rPr>
              <a:t>Az/El Fiber Wrap</a:t>
            </a: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D907EA2F-C283-14BC-7146-5DD6E5DAFACE}"/>
              </a:ext>
            </a:extLst>
          </p:cNvPr>
          <p:cNvSpPr/>
          <p:nvPr/>
        </p:nvSpPr>
        <p:spPr>
          <a:xfrm rot="5400000">
            <a:off x="4436266" y="2119957"/>
            <a:ext cx="462012" cy="701278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B1D12E1-8446-F476-BF0D-43B0D0DCD847}"/>
              </a:ext>
            </a:extLst>
          </p:cNvPr>
          <p:cNvCxnSpPr>
            <a:cxnSpLocks/>
          </p:cNvCxnSpPr>
          <p:nvPr/>
        </p:nvCxnSpPr>
        <p:spPr>
          <a:xfrm flipV="1">
            <a:off x="5836600" y="6112171"/>
            <a:ext cx="0" cy="7155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24296A1-718F-1B2B-479C-B5E5CF50F46B}"/>
              </a:ext>
            </a:extLst>
          </p:cNvPr>
          <p:cNvSpPr txBox="1"/>
          <p:nvPr/>
        </p:nvSpPr>
        <p:spPr>
          <a:xfrm>
            <a:off x="6485116" y="972942"/>
            <a:ext cx="202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Tip/tilt optical head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B94B6BC-152E-2A8D-79A8-DC96FF3078D0}"/>
              </a:ext>
            </a:extLst>
          </p:cNvPr>
          <p:cNvSpPr txBox="1"/>
          <p:nvPr/>
        </p:nvSpPr>
        <p:spPr>
          <a:xfrm>
            <a:off x="10679352" y="2514371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1530-1565 nm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85" name="Arrow: Down 84">
            <a:extLst>
              <a:ext uri="{FF2B5EF4-FFF2-40B4-BE49-F238E27FC236}">
                <a16:creationId xmlns:a16="http://schemas.microsoft.com/office/drawing/2014/main" id="{9F38926C-6D61-6167-68F0-93CDF0F25969}"/>
              </a:ext>
            </a:extLst>
          </p:cNvPr>
          <p:cNvSpPr/>
          <p:nvPr/>
        </p:nvSpPr>
        <p:spPr>
          <a:xfrm rot="16200000">
            <a:off x="4590878" y="2119957"/>
            <a:ext cx="462012" cy="701278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0944C75-9CC6-E04C-D91D-DC5469A5BBEE}"/>
              </a:ext>
            </a:extLst>
          </p:cNvPr>
          <p:cNvGrpSpPr/>
          <p:nvPr/>
        </p:nvGrpSpPr>
        <p:grpSpPr>
          <a:xfrm rot="16200000">
            <a:off x="5743864" y="4075043"/>
            <a:ext cx="434343" cy="228622"/>
            <a:chOff x="5899448" y="3147713"/>
            <a:chExt cx="358791" cy="352665"/>
          </a:xfrm>
          <a:solidFill>
            <a:sysClr val="window" lastClr="FFFFFF">
              <a:lumMod val="75000"/>
            </a:sysClr>
          </a:solidFill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73E5879-1688-420B-3547-04AC579AB80E}"/>
                </a:ext>
              </a:extLst>
            </p:cNvPr>
            <p:cNvSpPr/>
            <p:nvPr/>
          </p:nvSpPr>
          <p:spPr>
            <a:xfrm rot="10800000">
              <a:off x="5899448" y="3147713"/>
              <a:ext cx="358791" cy="352665"/>
            </a:xfrm>
            <a:prstGeom prst="ellipse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898D2D3-1ED0-46D0-EF24-38075CC4DBC0}"/>
                </a:ext>
              </a:extLst>
            </p:cNvPr>
            <p:cNvCxnSpPr>
              <a:stCxn id="88" idx="6"/>
              <a:endCxn id="88" idx="2"/>
            </p:cNvCxnSpPr>
            <p:nvPr/>
          </p:nvCxnSpPr>
          <p:spPr>
            <a:xfrm>
              <a:off x="5899448" y="3324045"/>
              <a:ext cx="358791" cy="0"/>
            </a:xfrm>
            <a:prstGeom prst="line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9137CB4-5B88-EA52-A815-AE408B4F7BFA}"/>
                </a:ext>
              </a:extLst>
            </p:cNvPr>
            <p:cNvCxnSpPr>
              <a:cxnSpLocks/>
              <a:stCxn id="88" idx="0"/>
              <a:endCxn id="88" idx="4"/>
            </p:cNvCxnSpPr>
            <p:nvPr/>
          </p:nvCxnSpPr>
          <p:spPr>
            <a:xfrm flipV="1">
              <a:off x="6078843" y="3147713"/>
              <a:ext cx="0" cy="352665"/>
            </a:xfrm>
            <a:prstGeom prst="line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20F9D08A-DD66-9EB1-C1FF-FC76AAC5459A}"/>
              </a:ext>
            </a:extLst>
          </p:cNvPr>
          <p:cNvSpPr/>
          <p:nvPr/>
        </p:nvSpPr>
        <p:spPr>
          <a:xfrm rot="10800000">
            <a:off x="5354507" y="3441917"/>
            <a:ext cx="298811" cy="124946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D6B6A65-49F5-FB12-FD91-3C03374A0FDA}"/>
              </a:ext>
            </a:extLst>
          </p:cNvPr>
          <p:cNvSpPr/>
          <p:nvPr/>
        </p:nvSpPr>
        <p:spPr>
          <a:xfrm rot="5400000">
            <a:off x="5429599" y="3291184"/>
            <a:ext cx="141838" cy="292021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Arrow: Down 93">
            <a:extLst>
              <a:ext uri="{FF2B5EF4-FFF2-40B4-BE49-F238E27FC236}">
                <a16:creationId xmlns:a16="http://schemas.microsoft.com/office/drawing/2014/main" id="{AAA06176-AD4F-8692-140B-001C25ACFD58}"/>
              </a:ext>
            </a:extLst>
          </p:cNvPr>
          <p:cNvSpPr/>
          <p:nvPr/>
        </p:nvSpPr>
        <p:spPr>
          <a:xfrm rot="5400000">
            <a:off x="7232900" y="2251192"/>
            <a:ext cx="462012" cy="408284"/>
          </a:xfrm>
          <a:prstGeom prst="downArrow">
            <a:avLst>
              <a:gd name="adj1" fmla="val 66494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675CF0F-3DFE-AD50-3612-349D29023A01}"/>
              </a:ext>
            </a:extLst>
          </p:cNvPr>
          <p:cNvGrpSpPr/>
          <p:nvPr/>
        </p:nvGrpSpPr>
        <p:grpSpPr>
          <a:xfrm rot="16200000">
            <a:off x="7801421" y="2072762"/>
            <a:ext cx="429306" cy="760433"/>
            <a:chOff x="2854776" y="3733023"/>
            <a:chExt cx="429306" cy="76043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247408-181A-D3D2-A44E-EA6BFE517AC8}"/>
                </a:ext>
              </a:extLst>
            </p:cNvPr>
            <p:cNvSpPr/>
            <p:nvPr/>
          </p:nvSpPr>
          <p:spPr>
            <a:xfrm rot="5400000">
              <a:off x="2715746" y="3912461"/>
              <a:ext cx="707366" cy="42930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1CFC7997-FD88-E7F6-F17A-2FECA4F20DF4}"/>
                </a:ext>
              </a:extLst>
            </p:cNvPr>
            <p:cNvSpPr/>
            <p:nvPr/>
          </p:nvSpPr>
          <p:spPr>
            <a:xfrm rot="10800000">
              <a:off x="2919403" y="3786089"/>
              <a:ext cx="291780" cy="707367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B1F0796-9402-CE91-FFDC-DB9FB36771B6}"/>
                </a:ext>
              </a:extLst>
            </p:cNvPr>
            <p:cNvSpPr/>
            <p:nvPr/>
          </p:nvSpPr>
          <p:spPr>
            <a:xfrm rot="5400000">
              <a:off x="3025119" y="3627420"/>
              <a:ext cx="80815" cy="292021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EE0E0656-69EB-8D25-8872-732C86A0CD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5A5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235" y="2245255"/>
            <a:ext cx="472468" cy="480981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2383191-23E2-9E29-70F2-A426E687C3AC}"/>
              </a:ext>
            </a:extLst>
          </p:cNvPr>
          <p:cNvCxnSpPr>
            <a:cxnSpLocks/>
            <a:endCxn id="125" idx="2"/>
          </p:cNvCxnSpPr>
          <p:nvPr/>
        </p:nvCxnSpPr>
        <p:spPr>
          <a:xfrm flipV="1">
            <a:off x="1049082" y="5200561"/>
            <a:ext cx="462" cy="4782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8E8A515-C0B8-C6E4-E3BF-4B4C34A12447}"/>
              </a:ext>
            </a:extLst>
          </p:cNvPr>
          <p:cNvCxnSpPr>
            <a:cxnSpLocks/>
          </p:cNvCxnSpPr>
          <p:nvPr/>
        </p:nvCxnSpPr>
        <p:spPr>
          <a:xfrm>
            <a:off x="1008449" y="5621812"/>
            <a:ext cx="893259" cy="1402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D299537-F240-9A91-14F4-F98B82EF1C99}"/>
              </a:ext>
            </a:extLst>
          </p:cNvPr>
          <p:cNvCxnSpPr>
            <a:cxnSpLocks/>
            <a:endCxn id="111" idx="1"/>
          </p:cNvCxnSpPr>
          <p:nvPr/>
        </p:nvCxnSpPr>
        <p:spPr>
          <a:xfrm>
            <a:off x="954335" y="4361198"/>
            <a:ext cx="893259" cy="1402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61FA30C-FEF5-A886-B091-F9697624A855}"/>
              </a:ext>
            </a:extLst>
          </p:cNvPr>
          <p:cNvSpPr/>
          <p:nvPr/>
        </p:nvSpPr>
        <p:spPr>
          <a:xfrm>
            <a:off x="1847594" y="4123506"/>
            <a:ext cx="516550" cy="50342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µC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F0F6C01-D65E-33EB-B23C-868C3CE4B25F}"/>
              </a:ext>
            </a:extLst>
          </p:cNvPr>
          <p:cNvGrpSpPr/>
          <p:nvPr/>
        </p:nvGrpSpPr>
        <p:grpSpPr>
          <a:xfrm>
            <a:off x="1116762" y="4123506"/>
            <a:ext cx="516550" cy="503429"/>
            <a:chOff x="3165987" y="2841864"/>
            <a:chExt cx="516550" cy="503429"/>
          </a:xfrm>
          <a:solidFill>
            <a:sysClr val="window" lastClr="FFFFFF">
              <a:lumMod val="75000"/>
            </a:sysClr>
          </a:solidFill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38F63B9-3EFE-3B0F-83FE-AB1384E796BD}"/>
                </a:ext>
              </a:extLst>
            </p:cNvPr>
            <p:cNvSpPr/>
            <p:nvPr/>
          </p:nvSpPr>
          <p:spPr>
            <a:xfrm>
              <a:off x="3165987" y="2841864"/>
              <a:ext cx="516550" cy="503429"/>
            </a:xfrm>
            <a:prstGeom prst="rect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808A686D-7C2C-05E8-3ED0-A584F7DEE8DB}"/>
                </a:ext>
              </a:extLst>
            </p:cNvPr>
            <p:cNvSpPr/>
            <p:nvPr/>
          </p:nvSpPr>
          <p:spPr>
            <a:xfrm rot="5400000">
              <a:off x="3306288" y="2971769"/>
              <a:ext cx="272681" cy="237150"/>
            </a:xfrm>
            <a:prstGeom prst="triangl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C9E2B24-3096-999B-100C-3942C0437FE6}"/>
              </a:ext>
            </a:extLst>
          </p:cNvPr>
          <p:cNvSpPr/>
          <p:nvPr/>
        </p:nvSpPr>
        <p:spPr>
          <a:xfrm>
            <a:off x="1520905" y="5372453"/>
            <a:ext cx="516550" cy="50342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µC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5B4CC92-61EE-721B-59A9-698C70694F70}"/>
              </a:ext>
            </a:extLst>
          </p:cNvPr>
          <p:cNvGrpSpPr/>
          <p:nvPr/>
        </p:nvGrpSpPr>
        <p:grpSpPr>
          <a:xfrm>
            <a:off x="790073" y="5372453"/>
            <a:ext cx="516550" cy="503429"/>
            <a:chOff x="3165987" y="2841864"/>
            <a:chExt cx="516550" cy="503429"/>
          </a:xfrm>
          <a:solidFill>
            <a:sysClr val="window" lastClr="FFFFFF">
              <a:lumMod val="75000"/>
            </a:sysClr>
          </a:solidFill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3270D1-557C-B672-3EA1-B484D35323DE}"/>
                </a:ext>
              </a:extLst>
            </p:cNvPr>
            <p:cNvSpPr/>
            <p:nvPr/>
          </p:nvSpPr>
          <p:spPr>
            <a:xfrm>
              <a:off x="3165987" y="2841864"/>
              <a:ext cx="516550" cy="503429"/>
            </a:xfrm>
            <a:prstGeom prst="rect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:a16="http://schemas.microsoft.com/office/drawing/2014/main" id="{70DCF07B-80A6-2450-2DCA-EEFAC1F4A369}"/>
                </a:ext>
              </a:extLst>
            </p:cNvPr>
            <p:cNvSpPr/>
            <p:nvPr/>
          </p:nvSpPr>
          <p:spPr>
            <a:xfrm rot="5400000">
              <a:off x="3306288" y="2971769"/>
              <a:ext cx="272681" cy="237150"/>
            </a:xfrm>
            <a:prstGeom prst="triangl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3EEE605-CAE3-A58E-1A31-1076B8BBD923}"/>
              </a:ext>
            </a:extLst>
          </p:cNvPr>
          <p:cNvSpPr/>
          <p:nvPr/>
        </p:nvSpPr>
        <p:spPr>
          <a:xfrm>
            <a:off x="768314" y="4140435"/>
            <a:ext cx="45719" cy="45719"/>
          </a:xfrm>
          <a:prstGeom prst="rect">
            <a:avLst/>
          </a:prstGeom>
          <a:solidFill>
            <a:srgbClr val="4472C4"/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8B0FF22-96B8-CFE6-7895-FD85DCA3CEA4}"/>
              </a:ext>
            </a:extLst>
          </p:cNvPr>
          <p:cNvSpPr/>
          <p:nvPr/>
        </p:nvSpPr>
        <p:spPr>
          <a:xfrm>
            <a:off x="771876" y="4535940"/>
            <a:ext cx="45719" cy="45719"/>
          </a:xfrm>
          <a:prstGeom prst="rect">
            <a:avLst/>
          </a:prstGeom>
          <a:solidFill>
            <a:srgbClr val="4472C4"/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24FD9A3-6A59-6D4E-1164-55A9E98E28C2}"/>
              </a:ext>
            </a:extLst>
          </p:cNvPr>
          <p:cNvGrpSpPr/>
          <p:nvPr/>
        </p:nvGrpSpPr>
        <p:grpSpPr>
          <a:xfrm rot="16200000">
            <a:off x="874597" y="4805950"/>
            <a:ext cx="334805" cy="441224"/>
            <a:chOff x="210817" y="4744931"/>
            <a:chExt cx="334805" cy="441224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CFAF64F-CA12-EB1D-7DA4-976462027BD8}"/>
                </a:ext>
              </a:extLst>
            </p:cNvPr>
            <p:cNvSpPr/>
            <p:nvPr/>
          </p:nvSpPr>
          <p:spPr>
            <a:xfrm rot="16200000">
              <a:off x="209777" y="4801287"/>
              <a:ext cx="336885" cy="334805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11D5297-825C-8168-8ADD-23A5304BAD81}"/>
                </a:ext>
              </a:extLst>
            </p:cNvPr>
            <p:cNvSpPr/>
            <p:nvPr/>
          </p:nvSpPr>
          <p:spPr>
            <a:xfrm rot="16200000">
              <a:off x="349560" y="4744931"/>
              <a:ext cx="45719" cy="45719"/>
            </a:xfrm>
            <a:prstGeom prst="rect">
              <a:avLst/>
            </a:prstGeom>
            <a:solidFill>
              <a:srgbClr val="4472C4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526EE26-3013-92E9-F955-95416AF91E3B}"/>
                </a:ext>
              </a:extLst>
            </p:cNvPr>
            <p:cNvSpPr/>
            <p:nvPr/>
          </p:nvSpPr>
          <p:spPr>
            <a:xfrm rot="16200000">
              <a:off x="353122" y="5140436"/>
              <a:ext cx="45719" cy="45719"/>
            </a:xfrm>
            <a:prstGeom prst="rect">
              <a:avLst/>
            </a:prstGeom>
            <a:solidFill>
              <a:srgbClr val="4472C4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4B98317-D277-393C-D4AA-A90858FC77C1}"/>
              </a:ext>
            </a:extLst>
          </p:cNvPr>
          <p:cNvSpPr txBox="1"/>
          <p:nvPr/>
        </p:nvSpPr>
        <p:spPr>
          <a:xfrm>
            <a:off x="858626" y="4831229"/>
            <a:ext cx="381836" cy="3693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6C1D338-1FBF-F887-15E1-32F37275C39A}"/>
              </a:ext>
            </a:extLst>
          </p:cNvPr>
          <p:cNvSpPr txBox="1"/>
          <p:nvPr/>
        </p:nvSpPr>
        <p:spPr>
          <a:xfrm>
            <a:off x="609851" y="4171560"/>
            <a:ext cx="381836" cy="3693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</a:t>
            </a:r>
          </a:p>
        </p:txBody>
      </p:sp>
      <p:sp>
        <p:nvSpPr>
          <p:cNvPr id="128" name="Arrow: Left 127">
            <a:extLst>
              <a:ext uri="{FF2B5EF4-FFF2-40B4-BE49-F238E27FC236}">
                <a16:creationId xmlns:a16="http://schemas.microsoft.com/office/drawing/2014/main" id="{A311A0A4-5E78-2567-A952-080848C26F27}"/>
              </a:ext>
            </a:extLst>
          </p:cNvPr>
          <p:cNvSpPr/>
          <p:nvPr/>
        </p:nvSpPr>
        <p:spPr>
          <a:xfrm rot="10800000">
            <a:off x="9595595" y="3908984"/>
            <a:ext cx="505795" cy="258979"/>
          </a:xfrm>
          <a:prstGeom prst="lef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D5EFDDD-B3A2-7362-CC76-2E3559FB9241}"/>
              </a:ext>
            </a:extLst>
          </p:cNvPr>
          <p:cNvCxnSpPr>
            <a:cxnSpLocks/>
          </p:cNvCxnSpPr>
          <p:nvPr/>
        </p:nvCxnSpPr>
        <p:spPr>
          <a:xfrm flipV="1">
            <a:off x="9595594" y="4241894"/>
            <a:ext cx="504644" cy="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CCD21F2-6769-590A-4C03-56CB089B2CB2}"/>
              </a:ext>
            </a:extLst>
          </p:cNvPr>
          <p:cNvCxnSpPr>
            <a:cxnSpLocks/>
          </p:cNvCxnSpPr>
          <p:nvPr/>
        </p:nvCxnSpPr>
        <p:spPr>
          <a:xfrm>
            <a:off x="9591060" y="4450078"/>
            <a:ext cx="49901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CBF07336-CEB3-21B5-FBD8-7B03E6D44B90}"/>
              </a:ext>
            </a:extLst>
          </p:cNvPr>
          <p:cNvSpPr txBox="1"/>
          <p:nvPr/>
        </p:nvSpPr>
        <p:spPr>
          <a:xfrm>
            <a:off x="10051256" y="3872562"/>
            <a:ext cx="1643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>
                <a:latin typeface="Calibri" panose="020F0502020204030204"/>
              </a:rPr>
              <a:t>Optical (Free Space)</a:t>
            </a:r>
          </a:p>
          <a:p>
            <a:pPr>
              <a:defRPr/>
            </a:pPr>
            <a:r>
              <a:rPr lang="en-US" sz="1400">
                <a:latin typeface="Calibri" panose="020F0502020204030204"/>
              </a:rPr>
              <a:t>Optical (Fiber)</a:t>
            </a:r>
          </a:p>
          <a:p>
            <a:pPr>
              <a:defRPr/>
            </a:pPr>
            <a:r>
              <a:rPr lang="en-US" sz="1400">
                <a:latin typeface="Calibri" panose="020F0502020204030204"/>
              </a:rPr>
              <a:t>Electrical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698FAE2-AEF7-5F31-6E3E-507BBA8D3B4A}"/>
              </a:ext>
            </a:extLst>
          </p:cNvPr>
          <p:cNvSpPr/>
          <p:nvPr/>
        </p:nvSpPr>
        <p:spPr>
          <a:xfrm>
            <a:off x="5090367" y="1885386"/>
            <a:ext cx="804748" cy="1035910"/>
          </a:xfrm>
          <a:prstGeom prst="rect">
            <a:avLst/>
          </a:prstGeom>
          <a:solidFill>
            <a:schemeClr val="tx1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66140FD-2363-9354-EE9C-F65787726A86}"/>
              </a:ext>
            </a:extLst>
          </p:cNvPr>
          <p:cNvSpPr/>
          <p:nvPr/>
        </p:nvSpPr>
        <p:spPr>
          <a:xfrm>
            <a:off x="5282404" y="2263078"/>
            <a:ext cx="389545" cy="34613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B6E8C13-96ED-C514-89BA-F52F4F0B3FA5}"/>
              </a:ext>
            </a:extLst>
          </p:cNvPr>
          <p:cNvCxnSpPr>
            <a:cxnSpLocks/>
          </p:cNvCxnSpPr>
          <p:nvPr/>
        </p:nvCxnSpPr>
        <p:spPr>
          <a:xfrm>
            <a:off x="5280106" y="2261280"/>
            <a:ext cx="392804" cy="346134"/>
          </a:xfrm>
          <a:prstGeom prst="line">
            <a:avLst/>
          </a:prstGeom>
          <a:ln w="95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7B8FDAD8-E2DA-AB79-8E86-20B83C9B7FB8}"/>
              </a:ext>
            </a:extLst>
          </p:cNvPr>
          <p:cNvSpPr txBox="1"/>
          <p:nvPr/>
        </p:nvSpPr>
        <p:spPr>
          <a:xfrm>
            <a:off x="5551175" y="2827115"/>
            <a:ext cx="700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λtune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E457CEDD-9DA3-A619-9904-738D27A17F1B}"/>
              </a:ext>
            </a:extLst>
          </p:cNvPr>
          <p:cNvSpPr/>
          <p:nvPr/>
        </p:nvSpPr>
        <p:spPr>
          <a:xfrm rot="5400000">
            <a:off x="5605158" y="3937464"/>
            <a:ext cx="206330" cy="507190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1496D25-908E-B36D-EDC0-5AC89711DD2A}"/>
              </a:ext>
            </a:extLst>
          </p:cNvPr>
          <p:cNvSpPr/>
          <p:nvPr/>
        </p:nvSpPr>
        <p:spPr>
          <a:xfrm>
            <a:off x="5400675" y="4086225"/>
            <a:ext cx="215017" cy="207996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33B083D-190A-64D7-8705-5280F7B1F16A}"/>
              </a:ext>
            </a:extLst>
          </p:cNvPr>
          <p:cNvCxnSpPr>
            <a:cxnSpLocks/>
          </p:cNvCxnSpPr>
          <p:nvPr/>
        </p:nvCxnSpPr>
        <p:spPr>
          <a:xfrm flipH="1" flipV="1">
            <a:off x="5404297" y="4093399"/>
            <a:ext cx="209366" cy="200822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842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9F7822-2873-02F9-C869-E2B9B1648D2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368062" y="1566296"/>
            <a:ext cx="2438400" cy="4827419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i="0" noProof="0" dirty="0">
                <a:solidFill>
                  <a:srgbClr val="D6D6D6"/>
                </a:solidFill>
                <a:effectLst/>
                <a:latin typeface="Segoe Sans"/>
              </a:rPr>
              <a:t>Accuracy</a:t>
            </a: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0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0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dirty="0">
                <a:solidFill>
                  <a:srgbClr val="D6D6D6"/>
                </a:solidFill>
                <a:latin typeface="Segoe Sans"/>
              </a:rPr>
              <a:t>Timing</a:t>
            </a:r>
            <a:endParaRPr lang="en-US" sz="2400" b="0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dirty="0">
                <a:solidFill>
                  <a:srgbClr val="D6D6D6"/>
                </a:solidFill>
                <a:latin typeface="Segoe Sans"/>
              </a:rPr>
              <a:t>Bandwidth</a:t>
            </a:r>
            <a:endParaRPr lang="en-US" sz="2400" b="0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0" i="0" noProof="0" dirty="0">
              <a:solidFill>
                <a:srgbClr val="D6D6D6"/>
              </a:solidFill>
              <a:effectLst/>
              <a:latin typeface="Segoe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79689-8204-9F70-7E21-0B95BB6EB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pic>
        <p:nvPicPr>
          <p:cNvPr id="5" name="Graphic 4" descr="Dollar with solid fill">
            <a:extLst>
              <a:ext uri="{FF2B5EF4-FFF2-40B4-BE49-F238E27FC236}">
                <a16:creationId xmlns:a16="http://schemas.microsoft.com/office/drawing/2014/main" id="{0C8A5DF8-7792-986A-1FA5-662F0727F1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3478" y="4560641"/>
            <a:ext cx="1440000" cy="1440000"/>
          </a:xfrm>
          <a:prstGeom prst="rect">
            <a:avLst/>
          </a:prstGeom>
        </p:spPr>
      </p:pic>
      <p:pic>
        <p:nvPicPr>
          <p:cNvPr id="7" name="Graphic 6" descr="Cloud with solid fill">
            <a:extLst>
              <a:ext uri="{FF2B5EF4-FFF2-40B4-BE49-F238E27FC236}">
                <a16:creationId xmlns:a16="http://schemas.microsoft.com/office/drawing/2014/main" id="{5173797F-C75B-C942-06A8-E2ABDFEA05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8798" y="4560641"/>
            <a:ext cx="1440000" cy="1440000"/>
          </a:xfrm>
          <a:prstGeom prst="rect">
            <a:avLst/>
          </a:prstGeom>
        </p:spPr>
      </p:pic>
      <p:pic>
        <p:nvPicPr>
          <p:cNvPr id="9" name="Graphic 8" descr="Stopwatch 33% with solid fill">
            <a:extLst>
              <a:ext uri="{FF2B5EF4-FFF2-40B4-BE49-F238E27FC236}">
                <a16:creationId xmlns:a16="http://schemas.microsoft.com/office/drawing/2014/main" id="{0B8FD6A6-88C3-3075-B8EB-773B10B157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984" y="2853093"/>
            <a:ext cx="1440000" cy="1440000"/>
          </a:xfrm>
          <a:prstGeom prst="rect">
            <a:avLst/>
          </a:prstGeom>
        </p:spPr>
      </p:pic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83A308A2-BD63-B6D6-372E-6428BB439E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798" y="1145545"/>
            <a:ext cx="1440000" cy="14400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5D658D3-6766-FC68-D1A6-1A366A495F7A}"/>
              </a:ext>
            </a:extLst>
          </p:cNvPr>
          <p:cNvSpPr txBox="1">
            <a:spLocks/>
          </p:cNvSpPr>
          <p:nvPr/>
        </p:nvSpPr>
        <p:spPr>
          <a:xfrm>
            <a:off x="7866192" y="1566297"/>
            <a:ext cx="2438400" cy="482741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2pPr>
            <a:lvl3pPr marL="56832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0425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D6D6D6"/>
                </a:solidFill>
                <a:latin typeface="Segoe Sans"/>
              </a:rPr>
              <a:t>Resilience</a:t>
            </a: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D6D6D6"/>
                </a:solidFill>
                <a:latin typeface="Segoe Sans"/>
              </a:rPr>
              <a:t>Inter-Satellite Links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D6D6D6"/>
                </a:solidFill>
                <a:latin typeface="Segoe Sans"/>
              </a:rPr>
              <a:t>Cost</a:t>
            </a: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b="1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dirty="0">
              <a:solidFill>
                <a:srgbClr val="D6D6D6"/>
              </a:solidFill>
              <a:latin typeface="Segoe Sans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13" name="Graphic 12" descr="Satellite with solid fill">
            <a:extLst>
              <a:ext uri="{FF2B5EF4-FFF2-40B4-BE49-F238E27FC236}">
                <a16:creationId xmlns:a16="http://schemas.microsoft.com/office/drawing/2014/main" id="{E0A551C7-98D9-01D5-C35D-8DB5619151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63478" y="2853093"/>
            <a:ext cx="1440000" cy="1440000"/>
          </a:xfrm>
          <a:prstGeom prst="rect">
            <a:avLst/>
          </a:prstGeom>
        </p:spPr>
      </p:pic>
      <p:pic>
        <p:nvPicPr>
          <p:cNvPr id="14" name="Graphic 13" descr="Full Brick Wall with solid fill">
            <a:extLst>
              <a:ext uri="{FF2B5EF4-FFF2-40B4-BE49-F238E27FC236}">
                <a16:creationId xmlns:a16="http://schemas.microsoft.com/office/drawing/2014/main" id="{CFEA5523-925E-3E8D-42DB-272076F6A6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863478" y="114554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B41A0-AE16-8776-4813-E1974938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34962" r="837" b="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A4993-D9F9-A83D-E3D9-B80ED67F968A}"/>
              </a:ext>
            </a:extLst>
          </p:cNvPr>
          <p:cNvSpPr txBox="1"/>
          <p:nvPr/>
        </p:nvSpPr>
        <p:spPr>
          <a:xfrm>
            <a:off x="1581589" y="6075143"/>
            <a:ext cx="9326780" cy="280218"/>
          </a:xfrm>
          <a:prstGeom prst="rect">
            <a:avLst/>
          </a:prstGeom>
          <a:noFill/>
          <a:ln w="635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THANK YOU FOR YOUR ATTENTION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515BAC-95DF-3E4E-132C-4A17A9117DC6}"/>
              </a:ext>
            </a:extLst>
          </p:cNvPr>
          <p:cNvCxnSpPr>
            <a:cxnSpLocks/>
          </p:cNvCxnSpPr>
          <p:nvPr/>
        </p:nvCxnSpPr>
        <p:spPr>
          <a:xfrm>
            <a:off x="640842" y="6216208"/>
            <a:ext cx="2722042" cy="0"/>
          </a:xfrm>
          <a:prstGeom prst="line">
            <a:avLst/>
          </a:prstGeom>
          <a:ln w="952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9D90DB-3C54-647B-9F94-2357642B9CCF}"/>
              </a:ext>
            </a:extLst>
          </p:cNvPr>
          <p:cNvCxnSpPr>
            <a:cxnSpLocks/>
          </p:cNvCxnSpPr>
          <p:nvPr/>
        </p:nvCxnSpPr>
        <p:spPr>
          <a:xfrm>
            <a:off x="8930238" y="6216208"/>
            <a:ext cx="2608982" cy="0"/>
          </a:xfrm>
          <a:prstGeom prst="line">
            <a:avLst/>
          </a:prstGeom>
          <a:ln w="95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3">
            <a:extLst>
              <a:ext uri="{FF2B5EF4-FFF2-40B4-BE49-F238E27FC236}">
                <a16:creationId xmlns:a16="http://schemas.microsoft.com/office/drawing/2014/main" id="{02A6B6FB-AEE4-255E-0110-47EEE0C46BA1}"/>
              </a:ext>
            </a:extLst>
          </p:cNvPr>
          <p:cNvSpPr txBox="1">
            <a:spLocks/>
          </p:cNvSpPr>
          <p:nvPr/>
        </p:nvSpPr>
        <p:spPr>
          <a:xfrm>
            <a:off x="2020566" y="342686"/>
            <a:ext cx="8150867" cy="2180175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 i="0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Thank you &amp; Questions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A6BF790-C207-E01A-702C-AE1910D66D6A}"/>
              </a:ext>
            </a:extLst>
          </p:cNvPr>
          <p:cNvSpPr txBox="1">
            <a:spLocks/>
          </p:cNvSpPr>
          <p:nvPr/>
        </p:nvSpPr>
        <p:spPr>
          <a:xfrm>
            <a:off x="2322053" y="4590205"/>
            <a:ext cx="7424726" cy="6720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1"/>
                </a:solidFill>
                <a:latin typeface="Noto Sans" panose="020B0502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Joachim Horwath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CTO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90BA50-677E-69EC-B66A-05262E4430DE}"/>
              </a:ext>
            </a:extLst>
          </p:cNvPr>
          <p:cNvSpPr txBox="1"/>
          <p:nvPr/>
        </p:nvSpPr>
        <p:spPr>
          <a:xfrm>
            <a:off x="4412973" y="5262238"/>
            <a:ext cx="364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Joachim.horwath@mynaric.com</a:t>
            </a:r>
          </a:p>
        </p:txBody>
      </p:sp>
    </p:spTree>
    <p:extLst>
      <p:ext uri="{BB962C8B-B14F-4D97-AF65-F5344CB8AC3E}">
        <p14:creationId xmlns:p14="http://schemas.microsoft.com/office/powerpoint/2010/main" val="352800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8F3A747-2BE6-CDD3-5057-4845EE816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605" y="623407"/>
            <a:ext cx="3647814" cy="871761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9A5C0-75FA-D09B-EC19-68084F24F5A6}"/>
              </a:ext>
            </a:extLst>
          </p:cNvPr>
          <p:cNvSpPr txBox="1"/>
          <p:nvPr/>
        </p:nvSpPr>
        <p:spPr>
          <a:xfrm>
            <a:off x="926757" y="1913631"/>
            <a:ext cx="5066270" cy="335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Proliferated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Lasercom</a:t>
            </a:r>
            <a:endParaRPr lang="en-US" sz="24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Domains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Communications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PNT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Transfer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24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Optical Terminal considerations</a:t>
            </a:r>
            <a:endParaRPr lang="en-US" sz="2400" noProof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15AED-0112-3CE9-73CD-75F2052E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14" y="1071577"/>
            <a:ext cx="4714845" cy="47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73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F536-C829-7B24-4CD1-7A629AC7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DD734D2-0214-5E17-E92F-7CF82EB1AAB5}"/>
              </a:ext>
            </a:extLst>
          </p:cNvPr>
          <p:cNvSpPr txBox="1">
            <a:spLocks/>
          </p:cNvSpPr>
          <p:nvPr/>
        </p:nvSpPr>
        <p:spPr bwMode="white">
          <a:xfrm>
            <a:off x="478798" y="464285"/>
            <a:ext cx="11601442" cy="7573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Arial" panose="020B0604020202020204" pitchFamily="34" charset="0"/>
              </a:rPr>
              <a:t>Our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Arial" panose="020B0604020202020204" pitchFamily="34" charset="0"/>
              </a:rPr>
              <a:t>Facilites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Arial" panose="020B0604020202020204" pitchFamily="34" charset="0"/>
              </a:rPr>
              <a:t>Mynarica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Arial" panose="020B0604020202020204" pitchFamily="34" charset="0"/>
              </a:rPr>
              <a:t>”</a:t>
            </a:r>
          </a:p>
          <a:p>
            <a:pPr marL="45720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Large investment in serial manufacturing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A large building with many roofs&#10;&#10;Description automatically generated with medium confidence">
            <a:extLst>
              <a:ext uri="{FF2B5EF4-FFF2-40B4-BE49-F238E27FC236}">
                <a16:creationId xmlns:a16="http://schemas.microsoft.com/office/drawing/2014/main" id="{DFD428A3-564E-11FC-2D99-2532841C2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15120" r="11104" b="6458"/>
          <a:stretch/>
        </p:blipFill>
        <p:spPr>
          <a:xfrm>
            <a:off x="276315" y="2052235"/>
            <a:ext cx="4305477" cy="32737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3704E3-5577-B01E-D167-228A4D629C3C}"/>
              </a:ext>
            </a:extLst>
          </p:cNvPr>
          <p:cNvSpPr/>
          <p:nvPr/>
        </p:nvSpPr>
        <p:spPr>
          <a:xfrm>
            <a:off x="850723" y="5400300"/>
            <a:ext cx="10862478" cy="97361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(Body)"/>
                <a:ea typeface="+mn-ea"/>
                <a:cs typeface="+mn-cs"/>
                <a:sym typeface="Wingdings" panose="05000000000000000000" pitchFamily="2" charset="2"/>
              </a:rPr>
              <a:t>Product development, qualification testing SMT line and final assembly line: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 (Body)"/>
                <a:ea typeface="+mn-ea"/>
                <a:cs typeface="+mn-cs"/>
                <a:sym typeface="Wingdings" panose="05000000000000000000" pitchFamily="2" charset="2"/>
              </a:rPr>
              <a:t>11,000 sq meters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(118,400 sq ft)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(Body)"/>
                <a:ea typeface="+mn-ea"/>
                <a:cs typeface="+mn-cs"/>
                <a:sym typeface="Wingdings" panose="05000000000000000000" pitchFamily="2" charset="2"/>
              </a:rPr>
              <a:t>  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Optics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Production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: Total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size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1,600 sqm (17,200 sq ft)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Los Angeles US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facility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: Optical Communications Controller (OCC)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production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Testbeds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(20,200 sq ft)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(Body)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558E1-DF1D-AD08-670F-119A39D81816}"/>
              </a:ext>
            </a:extLst>
          </p:cNvPr>
          <p:cNvSpPr txBox="1"/>
          <p:nvPr/>
        </p:nvSpPr>
        <p:spPr>
          <a:xfrm>
            <a:off x="829522" y="1530572"/>
            <a:ext cx="477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Future-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proof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manufactoring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facility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output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up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to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2,000 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units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/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year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FF644B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52DDE-B732-9906-8C9A-749CE3F333EA}"/>
              </a:ext>
            </a:extLst>
          </p:cNvPr>
          <p:cNvSpPr txBox="1"/>
          <p:nvPr/>
        </p:nvSpPr>
        <p:spPr>
          <a:xfrm>
            <a:off x="6429955" y="1561961"/>
            <a:ext cx="475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0100" algn="l"/>
              </a:tabLst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Nearly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400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employees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site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&gt;150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dedicated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engineering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FF644B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E979E-1504-5A15-05BE-9EFC7C0B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890" y="103689"/>
            <a:ext cx="2419350" cy="1438275"/>
          </a:xfrm>
          <a:prstGeom prst="rect">
            <a:avLst/>
          </a:prstGeom>
        </p:spPr>
      </p:pic>
      <p:pic>
        <p:nvPicPr>
          <p:cNvPr id="2050" name="Picture 2" descr="Ein Bild, das draußen, Himmel, Gras, Flugzeug enthält.&#10;&#10;Automatisch generierte Beschreibung">
            <a:extLst>
              <a:ext uri="{FF2B5EF4-FFF2-40B4-BE49-F238E27FC236}">
                <a16:creationId xmlns:a16="http://schemas.microsoft.com/office/drawing/2014/main" id="{F41DC412-65D1-A3D9-CB9D-08AD15674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13356" r="27505" b="39074"/>
          <a:stretch/>
        </p:blipFill>
        <p:spPr bwMode="auto">
          <a:xfrm>
            <a:off x="4711700" y="2060408"/>
            <a:ext cx="4196059" cy="32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2B0DEE-AD7E-2260-3C35-729FD181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99" y="2067214"/>
            <a:ext cx="2908762" cy="32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CADF48FE-61AE-3DAF-6C0D-9DB10CD07660}"/>
              </a:ext>
            </a:extLst>
          </p:cNvPr>
          <p:cNvSpPr/>
          <p:nvPr/>
        </p:nvSpPr>
        <p:spPr>
          <a:xfrm rot="10800000">
            <a:off x="3152026" y="2055419"/>
            <a:ext cx="1481881" cy="483661"/>
          </a:xfrm>
          <a:prstGeom prst="trapezoid">
            <a:avLst>
              <a:gd name="adj" fmla="val 65995"/>
            </a:avLst>
          </a:prstGeom>
          <a:solidFill>
            <a:srgbClr val="FF6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EE87914D-BFEC-DD11-2A04-2AC91714AECC}"/>
              </a:ext>
            </a:extLst>
          </p:cNvPr>
          <p:cNvSpPr txBox="1">
            <a:spLocks/>
          </p:cNvSpPr>
          <p:nvPr/>
        </p:nvSpPr>
        <p:spPr>
          <a:xfrm>
            <a:off x="2459581" y="2083240"/>
            <a:ext cx="2743200" cy="370027"/>
          </a:xfrm>
          <a:prstGeom prst="rect">
            <a:avLst/>
          </a:prstGeom>
          <a:noFill/>
          <a:ln>
            <a:noFill/>
          </a:ln>
        </p:spPr>
        <p:txBody>
          <a:bodyPr wrap="none" lIns="213840" tIns="4680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Munich,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Germany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B046D9BC-6277-6C4D-6258-3548B5DAF90F}"/>
              </a:ext>
            </a:extLst>
          </p:cNvPr>
          <p:cNvSpPr/>
          <p:nvPr/>
        </p:nvSpPr>
        <p:spPr>
          <a:xfrm rot="10800000">
            <a:off x="9215441" y="2067777"/>
            <a:ext cx="2743200" cy="483661"/>
          </a:xfrm>
          <a:prstGeom prst="trapezoid">
            <a:avLst>
              <a:gd name="adj" fmla="val 65995"/>
            </a:avLst>
          </a:prstGeom>
          <a:solidFill>
            <a:srgbClr val="FF6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DD8C00AD-A6FB-F6FD-BA1A-9C2DCB2C8B0C}"/>
              </a:ext>
            </a:extLst>
          </p:cNvPr>
          <p:cNvSpPr txBox="1">
            <a:spLocks/>
          </p:cNvSpPr>
          <p:nvPr/>
        </p:nvSpPr>
        <p:spPr>
          <a:xfrm>
            <a:off x="9201399" y="2113437"/>
            <a:ext cx="2743200" cy="370027"/>
          </a:xfrm>
          <a:prstGeom prst="rect">
            <a:avLst/>
          </a:prstGeom>
          <a:noFill/>
          <a:ln>
            <a:noFill/>
          </a:ln>
        </p:spPr>
        <p:txBody>
          <a:bodyPr wrap="none" lIns="213840" tIns="4680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Hawthorne, C.A.,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USA</a:t>
            </a: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6F23EB1B-6BAF-A84E-918B-C0FE6C0ED998}"/>
              </a:ext>
            </a:extLst>
          </p:cNvPr>
          <p:cNvSpPr/>
          <p:nvPr/>
        </p:nvSpPr>
        <p:spPr>
          <a:xfrm rot="10800000">
            <a:off x="5313139" y="2062295"/>
            <a:ext cx="2743200" cy="483661"/>
          </a:xfrm>
          <a:prstGeom prst="trapezoid">
            <a:avLst>
              <a:gd name="adj" fmla="val 65995"/>
            </a:avLst>
          </a:prstGeom>
          <a:solidFill>
            <a:srgbClr val="FF6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1CC466-A7F2-7BD9-13E0-6B002B6B3611}"/>
              </a:ext>
            </a:extLst>
          </p:cNvPr>
          <p:cNvSpPr txBox="1">
            <a:spLocks/>
          </p:cNvSpPr>
          <p:nvPr/>
        </p:nvSpPr>
        <p:spPr>
          <a:xfrm>
            <a:off x="5237312" y="2107955"/>
            <a:ext cx="2743200" cy="370027"/>
          </a:xfrm>
          <a:prstGeom prst="rect">
            <a:avLst/>
          </a:prstGeom>
          <a:noFill/>
          <a:ln>
            <a:noFill/>
          </a:ln>
        </p:spPr>
        <p:txBody>
          <a:bodyPr wrap="none" lIns="213840" tIns="4680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Oberpfaffenhofen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417903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CE5A-1980-EADE-BEA8-BAD4733C6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21D4158-DBF8-7B00-8B9C-EFCA2F71F245}"/>
              </a:ext>
            </a:extLst>
          </p:cNvPr>
          <p:cNvSpPr txBox="1">
            <a:spLocks/>
          </p:cNvSpPr>
          <p:nvPr/>
        </p:nvSpPr>
        <p:spPr>
          <a:xfrm>
            <a:off x="490056" y="531979"/>
            <a:ext cx="9920769" cy="1019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oto Sans" panose="020B0502040504020204" pitchFamily="34" charset="0"/>
                <a:ea typeface="+mj-ea"/>
                <a:cs typeface="Noto Sans" panose="020B050204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oto Sans" panose="020B0502040504020204" pitchFamily="34" charset="0"/>
                <a:ea typeface="+mj-ea"/>
                <a:cs typeface="Noto Sans" panose="020B0502040504020204" pitchFamily="34" charset="0"/>
              </a:rPr>
              <a:t>SCALABILITY: INSOURCED OPTICS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CE70FE-BDE5-9D4D-ADBA-C2EA2EF3DA75}"/>
              </a:ext>
            </a:extLst>
          </p:cNvPr>
          <p:cNvSpPr txBox="1"/>
          <p:nvPr/>
        </p:nvSpPr>
        <p:spPr>
          <a:xfrm>
            <a:off x="641350" y="1218148"/>
            <a:ext cx="10867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Utilization of metal telescopes over typical (but more expensive)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C8488A-8353-1E6A-864B-F546D0F8E149}"/>
              </a:ext>
            </a:extLst>
          </p:cNvPr>
          <p:cNvGrpSpPr/>
          <p:nvPr/>
        </p:nvGrpSpPr>
        <p:grpSpPr>
          <a:xfrm>
            <a:off x="1246150" y="1725402"/>
            <a:ext cx="9267669" cy="2347102"/>
            <a:chOff x="1694766" y="2265484"/>
            <a:chExt cx="9612419" cy="2434414"/>
          </a:xfrm>
        </p:grpSpPr>
        <p:pic>
          <p:nvPicPr>
            <p:cNvPr id="22" name="Picture 21" descr="A close-up of a drum set&#10;&#10;Description automatically generated with low confidence">
              <a:extLst>
                <a:ext uri="{FF2B5EF4-FFF2-40B4-BE49-F238E27FC236}">
                  <a16:creationId xmlns:a16="http://schemas.microsoft.com/office/drawing/2014/main" id="{FEEC7E3A-CDB7-11F4-5C70-458716041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 r="18331" b="7906"/>
            <a:stretch/>
          </p:blipFill>
          <p:spPr>
            <a:xfrm>
              <a:off x="9182142" y="2265484"/>
              <a:ext cx="2125043" cy="2434414"/>
            </a:xfrm>
            <a:prstGeom prst="rect">
              <a:avLst/>
            </a:prstGeom>
            <a:ln w="1905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contourClr>
                <a:srgbClr val="C0C0C0"/>
              </a:contourClr>
            </a:sp3d>
          </p:spPr>
        </p:pic>
        <p:pic>
          <p:nvPicPr>
            <p:cNvPr id="26" name="Picture 25" descr="A baby in a crib&#10;&#10;Description automatically generated with medium confidence">
              <a:extLst>
                <a:ext uri="{FF2B5EF4-FFF2-40B4-BE49-F238E27FC236}">
                  <a16:creationId xmlns:a16="http://schemas.microsoft.com/office/drawing/2014/main" id="{3254A64D-5440-95F9-A3D3-3607FC9CE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" t="5046" r="5859" b="5403"/>
            <a:stretch/>
          </p:blipFill>
          <p:spPr>
            <a:xfrm>
              <a:off x="5367866" y="2265484"/>
              <a:ext cx="3729764" cy="2434414"/>
            </a:xfrm>
            <a:prstGeom prst="rect">
              <a:avLst/>
            </a:prstGeom>
            <a:ln w="1905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contourClr>
                <a:srgbClr val="C0C0C0"/>
              </a:contourClr>
            </a:sp3d>
          </p:spPr>
        </p:pic>
        <p:pic>
          <p:nvPicPr>
            <p:cNvPr id="28" name="Picture 27" descr="A picture containing indoor, sink, counter&#10;&#10;Description automatically generated">
              <a:extLst>
                <a:ext uri="{FF2B5EF4-FFF2-40B4-BE49-F238E27FC236}">
                  <a16:creationId xmlns:a16="http://schemas.microsoft.com/office/drawing/2014/main" id="{49DE6E2C-E8A5-E59F-D437-893F5F208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6" t="7090"/>
            <a:stretch/>
          </p:blipFill>
          <p:spPr>
            <a:xfrm>
              <a:off x="1694766" y="2265484"/>
              <a:ext cx="3545402" cy="2414686"/>
            </a:xfrm>
            <a:prstGeom prst="rect">
              <a:avLst/>
            </a:prstGeom>
            <a:ln w="1905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contourClr>
                <a:srgbClr val="C0C0C0"/>
              </a:contourClr>
            </a:sp3d>
          </p:spPr>
        </p:pic>
      </p:grpSp>
      <p:sp>
        <p:nvSpPr>
          <p:cNvPr id="29" name="Inhaltsplatzhalter 1">
            <a:extLst>
              <a:ext uri="{FF2B5EF4-FFF2-40B4-BE49-F238E27FC236}">
                <a16:creationId xmlns:a16="http://schemas.microsoft.com/office/drawing/2014/main" id="{18413F31-74D0-52A9-D64D-EB6017750986}"/>
              </a:ext>
            </a:extLst>
          </p:cNvPr>
          <p:cNvSpPr txBox="1">
            <a:spLocks/>
          </p:cNvSpPr>
          <p:nvPr/>
        </p:nvSpPr>
        <p:spPr>
          <a:xfrm>
            <a:off x="1003996" y="5843145"/>
            <a:ext cx="10662974" cy="7395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2pPr>
            <a:lvl3pPr marL="715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  <a:sym typeface="Wingdings" panose="05000000000000000000" pitchFamily="2" charset="2"/>
              </a:rPr>
              <a:t>Significant cost-savings compared to external sourcing and other telescope materials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+mn-ea"/>
              <a:cs typeface="+mn-cs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845C95D-874B-0B46-A6B8-C48E445B6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95"/>
          <a:stretch/>
        </p:blipFill>
        <p:spPr bwMode="auto">
          <a:xfrm>
            <a:off x="1246149" y="4138928"/>
            <a:ext cx="2843529" cy="1534393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AA5E11AB-524C-B2B0-8F23-B5F9759025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75" y="4138928"/>
            <a:ext cx="2005908" cy="1537756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39" name="Picture 38" descr="A picture containing indoor, metalware, miller&#10;&#10;Description automatically generated">
            <a:extLst>
              <a:ext uri="{FF2B5EF4-FFF2-40B4-BE49-F238E27FC236}">
                <a16:creationId xmlns:a16="http://schemas.microsoft.com/office/drawing/2014/main" id="{12B0985A-9FCE-9D31-4CB9-0E0CA097BE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8"/>
          <a:stretch/>
        </p:blipFill>
        <p:spPr>
          <a:xfrm rot="5400000">
            <a:off x="6312676" y="4319283"/>
            <a:ext cx="1537756" cy="1177047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C6E39CC-EFCC-C53E-464D-58BFD6B7F2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435"/>
                    </a14:imgEffect>
                    <a14:imgEffect>
                      <a14:brightnessContrast bright="-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3"/>
          <a:stretch/>
        </p:blipFill>
        <p:spPr bwMode="auto">
          <a:xfrm>
            <a:off x="7772161" y="4138928"/>
            <a:ext cx="2741657" cy="1539425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7243F0F-0F90-2E95-E369-CC52A2BA6F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18950" b="44348"/>
          <a:stretch/>
        </p:blipFill>
        <p:spPr>
          <a:xfrm>
            <a:off x="1260306" y="4140618"/>
            <a:ext cx="2829372" cy="1532704"/>
          </a:xfrm>
          <a:prstGeom prst="rect">
            <a:avLst/>
          </a:prstGeom>
          <a:ln w="1905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29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A1A05-4A94-D06D-0006-484C70E51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Serial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09BE0-117C-8DBB-B3BA-BE89DF43A8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veral white robots in a factory&#10;&#10;Description automatically generated">
            <a:extLst>
              <a:ext uri="{FF2B5EF4-FFF2-40B4-BE49-F238E27FC236}">
                <a16:creationId xmlns:a16="http://schemas.microsoft.com/office/drawing/2014/main" id="{6133C9A3-FD14-2E80-274C-05227F6CE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6471" r="4968" b="17019"/>
          <a:stretch/>
        </p:blipFill>
        <p:spPr>
          <a:xfrm>
            <a:off x="478798" y="1429558"/>
            <a:ext cx="3455710" cy="4561242"/>
          </a:xfrm>
          <a:prstGeom prst="rect">
            <a:avLst/>
          </a:prstGeom>
        </p:spPr>
      </p:pic>
      <p:pic>
        <p:nvPicPr>
          <p:cNvPr id="6" name="Picture 5" descr="A row of white chairs&#10;&#10;Description automatically generated">
            <a:extLst>
              <a:ext uri="{FF2B5EF4-FFF2-40B4-BE49-F238E27FC236}">
                <a16:creationId xmlns:a16="http://schemas.microsoft.com/office/drawing/2014/main" id="{792E9528-F777-97E0-F6D0-7B6A821B4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16381" r="11909" b="23483"/>
          <a:stretch/>
        </p:blipFill>
        <p:spPr>
          <a:xfrm>
            <a:off x="4124184" y="1429558"/>
            <a:ext cx="3656618" cy="1665365"/>
          </a:xfrm>
          <a:prstGeom prst="rect">
            <a:avLst/>
          </a:prstGeom>
        </p:spPr>
      </p:pic>
      <p:pic>
        <p:nvPicPr>
          <p:cNvPr id="7" name="Content Placeholder 6" descr="Several machines in a room&#10;&#10;Description automatically generated">
            <a:extLst>
              <a:ext uri="{FF2B5EF4-FFF2-40B4-BE49-F238E27FC236}">
                <a16:creationId xmlns:a16="http://schemas.microsoft.com/office/drawing/2014/main" id="{75C418E4-FD71-0DA3-41D0-86052121A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14654" b="18747"/>
          <a:stretch/>
        </p:blipFill>
        <p:spPr>
          <a:xfrm>
            <a:off x="7876590" y="1429558"/>
            <a:ext cx="3479231" cy="166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room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44240F33-E773-9E85-4CCA-7D2495CBB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09" y="3429000"/>
            <a:ext cx="3754812" cy="250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erson in a white coat working in a factory&#10;&#10;Description automatically generated">
            <a:extLst>
              <a:ext uri="{FF2B5EF4-FFF2-40B4-BE49-F238E27FC236}">
                <a16:creationId xmlns:a16="http://schemas.microsoft.com/office/drawing/2014/main" id="{EEDC581A-C8D0-4C00-FCF4-E889D6DF2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/>
          <a:stretch/>
        </p:blipFill>
        <p:spPr>
          <a:xfrm>
            <a:off x="4129237" y="3429000"/>
            <a:ext cx="3277043" cy="250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17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hteck: abgerundete Ecken 134">
            <a:extLst>
              <a:ext uri="{FF2B5EF4-FFF2-40B4-BE49-F238E27FC236}">
                <a16:creationId xmlns:a16="http://schemas.microsoft.com/office/drawing/2014/main" id="{7BC37B2F-4C1C-F2B1-3C34-2416418A1E50}"/>
              </a:ext>
            </a:extLst>
          </p:cNvPr>
          <p:cNvSpPr/>
          <p:nvPr/>
        </p:nvSpPr>
        <p:spPr>
          <a:xfrm>
            <a:off x="2369573" y="5082596"/>
            <a:ext cx="9173891" cy="754212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130" name="Rechteck: abgerundete Ecken 129">
            <a:extLst>
              <a:ext uri="{FF2B5EF4-FFF2-40B4-BE49-F238E27FC236}">
                <a16:creationId xmlns:a16="http://schemas.microsoft.com/office/drawing/2014/main" id="{46010A58-8D59-9FC7-AD59-67E1456E04F3}"/>
              </a:ext>
            </a:extLst>
          </p:cNvPr>
          <p:cNvSpPr/>
          <p:nvPr/>
        </p:nvSpPr>
        <p:spPr>
          <a:xfrm>
            <a:off x="2364011" y="4216029"/>
            <a:ext cx="9173891" cy="754212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128" name="Rechteck: abgerundete Ecken 127">
            <a:extLst>
              <a:ext uri="{FF2B5EF4-FFF2-40B4-BE49-F238E27FC236}">
                <a16:creationId xmlns:a16="http://schemas.microsoft.com/office/drawing/2014/main" id="{F8165C3B-3744-A95D-B451-0ECA9676284B}"/>
              </a:ext>
            </a:extLst>
          </p:cNvPr>
          <p:cNvSpPr/>
          <p:nvPr/>
        </p:nvSpPr>
        <p:spPr>
          <a:xfrm>
            <a:off x="2385146" y="3356137"/>
            <a:ext cx="9173891" cy="754212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126" name="Rechteck: abgerundete Ecken 125">
            <a:extLst>
              <a:ext uri="{FF2B5EF4-FFF2-40B4-BE49-F238E27FC236}">
                <a16:creationId xmlns:a16="http://schemas.microsoft.com/office/drawing/2014/main" id="{9A96E1AD-F774-60AE-1103-993E69BE653A}"/>
              </a:ext>
            </a:extLst>
          </p:cNvPr>
          <p:cNvSpPr/>
          <p:nvPr/>
        </p:nvSpPr>
        <p:spPr>
          <a:xfrm>
            <a:off x="2411845" y="1674176"/>
            <a:ext cx="9173891" cy="754212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125" name="Rechteck: abgerundete Ecken 124">
            <a:extLst>
              <a:ext uri="{FF2B5EF4-FFF2-40B4-BE49-F238E27FC236}">
                <a16:creationId xmlns:a16="http://schemas.microsoft.com/office/drawing/2014/main" id="{96629DD3-18EB-47B1-6459-CDD6A4100550}"/>
              </a:ext>
            </a:extLst>
          </p:cNvPr>
          <p:cNvSpPr/>
          <p:nvPr/>
        </p:nvSpPr>
        <p:spPr>
          <a:xfrm>
            <a:off x="2406283" y="2509594"/>
            <a:ext cx="9173891" cy="754212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B9E412-CD05-47FB-8132-8CAABF22CB0D}"/>
              </a:ext>
            </a:extLst>
          </p:cNvPr>
          <p:cNvSpPr txBox="1"/>
          <p:nvPr/>
        </p:nvSpPr>
        <p:spPr>
          <a:xfrm>
            <a:off x="9141029" y="3468683"/>
            <a:ext cx="169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Broadband Constellations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D8DCEA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Isosceles Triangle 331">
            <a:extLst>
              <a:ext uri="{FF2B5EF4-FFF2-40B4-BE49-F238E27FC236}">
                <a16:creationId xmlns:a16="http://schemas.microsoft.com/office/drawing/2014/main" id="{CE2C73B4-190F-489E-B2EF-93A19D3CAA9F}"/>
              </a:ext>
            </a:extLst>
          </p:cNvPr>
          <p:cNvSpPr/>
          <p:nvPr/>
        </p:nvSpPr>
        <p:spPr>
          <a:xfrm>
            <a:off x="2399071" y="2876689"/>
            <a:ext cx="3425122" cy="2924343"/>
          </a:xfrm>
          <a:custGeom>
            <a:avLst/>
            <a:gdLst>
              <a:gd name="connsiteX0" fmla="*/ 0 w 4998567"/>
              <a:gd name="connsiteY0" fmla="*/ 3380891 h 3380891"/>
              <a:gd name="connsiteX1" fmla="*/ 1497121 w 4998567"/>
              <a:gd name="connsiteY1" fmla="*/ 0 h 3380891"/>
              <a:gd name="connsiteX2" fmla="*/ 4998567 w 4998567"/>
              <a:gd name="connsiteY2" fmla="*/ 3380891 h 3380891"/>
              <a:gd name="connsiteX3" fmla="*/ 0 w 4998567"/>
              <a:gd name="connsiteY3" fmla="*/ 3380891 h 3380891"/>
              <a:gd name="connsiteX0" fmla="*/ 0 w 4998567"/>
              <a:gd name="connsiteY0" fmla="*/ 3200681 h 3200681"/>
              <a:gd name="connsiteX1" fmla="*/ 2271357 w 4998567"/>
              <a:gd name="connsiteY1" fmla="*/ 0 h 3200681"/>
              <a:gd name="connsiteX2" fmla="*/ 4998567 w 4998567"/>
              <a:gd name="connsiteY2" fmla="*/ 3200681 h 3200681"/>
              <a:gd name="connsiteX3" fmla="*/ 0 w 4998567"/>
              <a:gd name="connsiteY3" fmla="*/ 3200681 h 3200681"/>
              <a:gd name="connsiteX0" fmla="*/ 0 w 3456769"/>
              <a:gd name="connsiteY0" fmla="*/ 3220704 h 3220704"/>
              <a:gd name="connsiteX1" fmla="*/ 729559 w 3456769"/>
              <a:gd name="connsiteY1" fmla="*/ 0 h 3220704"/>
              <a:gd name="connsiteX2" fmla="*/ 3456769 w 3456769"/>
              <a:gd name="connsiteY2" fmla="*/ 3200681 h 3220704"/>
              <a:gd name="connsiteX3" fmla="*/ 0 w 3456769"/>
              <a:gd name="connsiteY3" fmla="*/ 3220704 h 3220704"/>
              <a:gd name="connsiteX0" fmla="*/ 0 w 3456769"/>
              <a:gd name="connsiteY0" fmla="*/ 2940377 h 2940377"/>
              <a:gd name="connsiteX1" fmla="*/ 762931 w 3456769"/>
              <a:gd name="connsiteY1" fmla="*/ 0 h 2940377"/>
              <a:gd name="connsiteX2" fmla="*/ 3456769 w 3456769"/>
              <a:gd name="connsiteY2" fmla="*/ 2920354 h 2940377"/>
              <a:gd name="connsiteX3" fmla="*/ 0 w 3456769"/>
              <a:gd name="connsiteY3" fmla="*/ 2940377 h 2940377"/>
              <a:gd name="connsiteX0" fmla="*/ 0 w 3029604"/>
              <a:gd name="connsiteY0" fmla="*/ 2940377 h 2940377"/>
              <a:gd name="connsiteX1" fmla="*/ 762931 w 3029604"/>
              <a:gd name="connsiteY1" fmla="*/ 0 h 2940377"/>
              <a:gd name="connsiteX2" fmla="*/ 3029604 w 3029604"/>
              <a:gd name="connsiteY2" fmla="*/ 2940377 h 2940377"/>
              <a:gd name="connsiteX3" fmla="*/ 0 w 3029604"/>
              <a:gd name="connsiteY3" fmla="*/ 2940377 h 2940377"/>
              <a:gd name="connsiteX0" fmla="*/ 0 w 3516839"/>
              <a:gd name="connsiteY0" fmla="*/ 2940377 h 2953726"/>
              <a:gd name="connsiteX1" fmla="*/ 762931 w 3516839"/>
              <a:gd name="connsiteY1" fmla="*/ 0 h 2953726"/>
              <a:gd name="connsiteX2" fmla="*/ 3516839 w 3516839"/>
              <a:gd name="connsiteY2" fmla="*/ 2953726 h 2953726"/>
              <a:gd name="connsiteX3" fmla="*/ 0 w 3516839"/>
              <a:gd name="connsiteY3" fmla="*/ 2940377 h 295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839" h="2953726">
                <a:moveTo>
                  <a:pt x="0" y="2940377"/>
                </a:moveTo>
                <a:lnTo>
                  <a:pt x="762931" y="0"/>
                </a:lnTo>
                <a:lnTo>
                  <a:pt x="3516839" y="2953726"/>
                </a:lnTo>
                <a:lnTo>
                  <a:pt x="0" y="2940377"/>
                </a:lnTo>
                <a:close/>
              </a:path>
            </a:pathLst>
          </a:cu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38">
            <a:extLst>
              <a:ext uri="{FF2B5EF4-FFF2-40B4-BE49-F238E27FC236}">
                <a16:creationId xmlns:a16="http://schemas.microsoft.com/office/drawing/2014/main" id="{4BFC2D21-85C6-4431-82CC-2276ECC4787F}"/>
              </a:ext>
            </a:extLst>
          </p:cNvPr>
          <p:cNvCxnSpPr>
            <a:cxnSpLocks/>
          </p:cNvCxnSpPr>
          <p:nvPr/>
        </p:nvCxnSpPr>
        <p:spPr>
          <a:xfrm>
            <a:off x="422584" y="5812216"/>
            <a:ext cx="11110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>
            <a:extLst>
              <a:ext uri="{FF2B5EF4-FFF2-40B4-BE49-F238E27FC236}">
                <a16:creationId xmlns:a16="http://schemas.microsoft.com/office/drawing/2014/main" id="{AB6CA8CD-50B4-4C8B-883C-816E8110E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19878" y="5312862"/>
            <a:ext cx="544839" cy="496962"/>
          </a:xfrm>
          <a:prstGeom prst="rect">
            <a:avLst/>
          </a:prstGeom>
        </p:spPr>
      </p:pic>
      <p:pic>
        <p:nvPicPr>
          <p:cNvPr id="36" name="Grafik 76">
            <a:extLst>
              <a:ext uri="{FF2B5EF4-FFF2-40B4-BE49-F238E27FC236}">
                <a16:creationId xmlns:a16="http://schemas.microsoft.com/office/drawing/2014/main" id="{DFE42B6C-23B7-4C71-84F1-185EFFD5C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96097">
            <a:off x="2851288" y="2594138"/>
            <a:ext cx="439637" cy="439636"/>
          </a:xfrm>
          <a:prstGeom prst="rect">
            <a:avLst/>
          </a:prstGeom>
        </p:spPr>
      </p:pic>
      <p:pic>
        <p:nvPicPr>
          <p:cNvPr id="37" name="Grafik 76">
            <a:extLst>
              <a:ext uri="{FF2B5EF4-FFF2-40B4-BE49-F238E27FC236}">
                <a16:creationId xmlns:a16="http://schemas.microsoft.com/office/drawing/2014/main" id="{0B028454-253A-4A89-8AE4-5990E03C4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7640552" y="3473508"/>
            <a:ext cx="440677" cy="440676"/>
          </a:xfrm>
          <a:prstGeom prst="rect">
            <a:avLst/>
          </a:prstGeom>
        </p:spPr>
      </p:pic>
      <p:pic>
        <p:nvPicPr>
          <p:cNvPr id="38" name="Grafik 72">
            <a:extLst>
              <a:ext uri="{FF2B5EF4-FFF2-40B4-BE49-F238E27FC236}">
                <a16:creationId xmlns:a16="http://schemas.microsoft.com/office/drawing/2014/main" id="{4A4E3727-F5F9-4FE6-A636-24D1133E7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4745">
            <a:off x="8890444" y="3471532"/>
            <a:ext cx="431329" cy="431328"/>
          </a:xfrm>
          <a:prstGeom prst="rect">
            <a:avLst/>
          </a:prstGeom>
        </p:spPr>
      </p:pic>
      <p:cxnSp>
        <p:nvCxnSpPr>
          <p:cNvPr id="40" name="Gerader Verbinder 77">
            <a:extLst>
              <a:ext uri="{FF2B5EF4-FFF2-40B4-BE49-F238E27FC236}">
                <a16:creationId xmlns:a16="http://schemas.microsoft.com/office/drawing/2014/main" id="{84F3B2C0-DD95-4E97-8320-98D8CB3478AD}"/>
              </a:ext>
            </a:extLst>
          </p:cNvPr>
          <p:cNvCxnSpPr>
            <a:cxnSpLocks/>
          </p:cNvCxnSpPr>
          <p:nvPr/>
        </p:nvCxnSpPr>
        <p:spPr>
          <a:xfrm>
            <a:off x="6694476" y="1988119"/>
            <a:ext cx="1394960" cy="0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F8F983AF-0C4F-455D-8853-D5C49DA0C051}"/>
              </a:ext>
            </a:extLst>
          </p:cNvPr>
          <p:cNvSpPr/>
          <p:nvPr/>
        </p:nvSpPr>
        <p:spPr>
          <a:xfrm>
            <a:off x="3764875" y="1271437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07E25BB-941B-4399-BB74-A6D0AE162A6D}"/>
              </a:ext>
            </a:extLst>
          </p:cNvPr>
          <p:cNvSpPr/>
          <p:nvPr/>
        </p:nvSpPr>
        <p:spPr>
          <a:xfrm>
            <a:off x="1906948" y="1719021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6B04E5-1E76-4F93-A347-4E5C1EE82ABA}"/>
              </a:ext>
            </a:extLst>
          </p:cNvPr>
          <p:cNvSpPr/>
          <p:nvPr/>
        </p:nvSpPr>
        <p:spPr>
          <a:xfrm>
            <a:off x="5256160" y="1489595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6C05236-6A27-4F79-9AE7-6299E6A6BE33}"/>
              </a:ext>
            </a:extLst>
          </p:cNvPr>
          <p:cNvSpPr/>
          <p:nvPr/>
        </p:nvSpPr>
        <p:spPr>
          <a:xfrm>
            <a:off x="6747445" y="1271437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831917-345A-476B-83CB-D18B37FD0CD9}"/>
              </a:ext>
            </a:extLst>
          </p:cNvPr>
          <p:cNvSpPr/>
          <p:nvPr/>
        </p:nvSpPr>
        <p:spPr>
          <a:xfrm>
            <a:off x="8521609" y="1719021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377D702-5FCA-4624-A7CF-854060749869}"/>
              </a:ext>
            </a:extLst>
          </p:cNvPr>
          <p:cNvSpPr/>
          <p:nvPr/>
        </p:nvSpPr>
        <p:spPr>
          <a:xfrm>
            <a:off x="5232059" y="2031755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8E0F31F-4418-4973-86E1-59D9C548AC83}"/>
              </a:ext>
            </a:extLst>
          </p:cNvPr>
          <p:cNvSpPr/>
          <p:nvPr/>
        </p:nvSpPr>
        <p:spPr>
          <a:xfrm>
            <a:off x="7167796" y="2307171"/>
            <a:ext cx="592382" cy="592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36CF87-6586-4D41-8460-11461A782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267926" y="1711725"/>
            <a:ext cx="539229" cy="5392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9CB3481-B893-481E-9203-1FABAE08DF36}"/>
              </a:ext>
            </a:extLst>
          </p:cNvPr>
          <p:cNvSpPr txBox="1"/>
          <p:nvPr/>
        </p:nvSpPr>
        <p:spPr>
          <a:xfrm>
            <a:off x="5219825" y="2677168"/>
            <a:ext cx="112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observation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D8DCEA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612A46-C327-4EF4-B254-25333882866D}"/>
              </a:ext>
            </a:extLst>
          </p:cNvPr>
          <p:cNvSpPr txBox="1"/>
          <p:nvPr/>
        </p:nvSpPr>
        <p:spPr>
          <a:xfrm>
            <a:off x="6227258" y="2070553"/>
            <a:ext cx="2349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relay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CE6D70-B14E-42FA-B04C-EC436A9AB511}"/>
              </a:ext>
            </a:extLst>
          </p:cNvPr>
          <p:cNvSpPr txBox="1"/>
          <p:nvPr/>
        </p:nvSpPr>
        <p:spPr>
          <a:xfrm>
            <a:off x="2643210" y="4383308"/>
            <a:ext cx="178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37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37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1EB952-E210-4694-B499-EDF44FB2296D}"/>
              </a:ext>
            </a:extLst>
          </p:cNvPr>
          <p:cNvSpPr txBox="1"/>
          <p:nvPr/>
        </p:nvSpPr>
        <p:spPr>
          <a:xfrm>
            <a:off x="4887877" y="3467187"/>
            <a:ext cx="207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001A4907-CCFA-204B-1FD0-952C96137A49}"/>
              </a:ext>
            </a:extLst>
          </p:cNvPr>
          <p:cNvGrpSpPr/>
          <p:nvPr/>
        </p:nvGrpSpPr>
        <p:grpSpPr>
          <a:xfrm>
            <a:off x="2743200" y="5461428"/>
            <a:ext cx="694144" cy="372662"/>
            <a:chOff x="2645359" y="5168623"/>
            <a:chExt cx="791985" cy="425189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5ED5ACB-1B18-414C-AD84-A60E8BF5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5994" y="5258766"/>
              <a:ext cx="335046" cy="335046"/>
            </a:xfrm>
            <a:prstGeom prst="rect">
              <a:avLst/>
            </a:prstGeom>
          </p:spPr>
        </p:pic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4A85AA51-8E62-41E3-B38B-D59F9D9B4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359" y="5370153"/>
              <a:ext cx="215658" cy="21565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704E940-0DB8-4C34-8409-A598095D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558" y="5168623"/>
              <a:ext cx="401786" cy="401786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9B7EE040-FD2D-467B-B56A-F5F9A0BA6E20}"/>
              </a:ext>
            </a:extLst>
          </p:cNvPr>
          <p:cNvSpPr txBox="1"/>
          <p:nvPr/>
        </p:nvSpPr>
        <p:spPr>
          <a:xfrm>
            <a:off x="8867485" y="5859685"/>
            <a:ext cx="1071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Maritime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CE9ED3-C2F2-A0C3-2CE0-A8CC14DFCB98}"/>
              </a:ext>
            </a:extLst>
          </p:cNvPr>
          <p:cNvSpPr txBox="1"/>
          <p:nvPr/>
        </p:nvSpPr>
        <p:spPr>
          <a:xfrm>
            <a:off x="7415793" y="5839895"/>
            <a:ext cx="107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 Vehicles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5F9D3F-0D8D-B500-73C8-CA5034D66468}"/>
              </a:ext>
            </a:extLst>
          </p:cNvPr>
          <p:cNvSpPr txBox="1"/>
          <p:nvPr/>
        </p:nvSpPr>
        <p:spPr>
          <a:xfrm>
            <a:off x="4108598" y="5846051"/>
            <a:ext cx="107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of Things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692927-CF8D-C2A6-7598-BDD86AD10DD0}"/>
              </a:ext>
            </a:extLst>
          </p:cNvPr>
          <p:cNvSpPr txBox="1"/>
          <p:nvPr/>
        </p:nvSpPr>
        <p:spPr>
          <a:xfrm>
            <a:off x="2477042" y="5867054"/>
            <a:ext cx="1213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F6F40B-02DC-BA2E-0C48-B161D61E4EA8}"/>
              </a:ext>
            </a:extLst>
          </p:cNvPr>
          <p:cNvSpPr txBox="1"/>
          <p:nvPr/>
        </p:nvSpPr>
        <p:spPr>
          <a:xfrm>
            <a:off x="5595409" y="5840985"/>
            <a:ext cx="1419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 Stations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9FE558F-33FD-CC50-46C0-E3ECA14E1B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08993" y="5316981"/>
            <a:ext cx="535513" cy="535513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B21A3E9A-CB5F-EE85-9ECA-4ADF016C07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73868" y="5405988"/>
            <a:ext cx="440033" cy="440033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3D1E4D7-71A6-D0CA-CA2A-2CFBB29137AE}"/>
              </a:ext>
            </a:extLst>
          </p:cNvPr>
          <p:cNvGrpSpPr/>
          <p:nvPr/>
        </p:nvGrpSpPr>
        <p:grpSpPr>
          <a:xfrm>
            <a:off x="7300728" y="4278743"/>
            <a:ext cx="1145534" cy="593339"/>
            <a:chOff x="8288545" y="3077345"/>
            <a:chExt cx="1145534" cy="59333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6DB749A-2621-4196-8BA6-004259189AEE}"/>
                </a:ext>
              </a:extLst>
            </p:cNvPr>
            <p:cNvSpPr txBox="1"/>
            <p:nvPr/>
          </p:nvSpPr>
          <p:spPr>
            <a:xfrm>
              <a:off x="8288545" y="3393685"/>
              <a:ext cx="1145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D8DCEA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Intelligence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C223613A-3B7C-3975-29C2-E5761EFC8350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47143" y="3077345"/>
              <a:ext cx="775398" cy="465239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9D898FF-02C2-3BE3-DF06-4A12C1CD5B97}"/>
              </a:ext>
            </a:extLst>
          </p:cNvPr>
          <p:cNvGrpSpPr/>
          <p:nvPr/>
        </p:nvGrpSpPr>
        <p:grpSpPr>
          <a:xfrm>
            <a:off x="4415769" y="4299951"/>
            <a:ext cx="1071335" cy="595881"/>
            <a:chOff x="5864125" y="3232037"/>
            <a:chExt cx="1071335" cy="5958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9FB9B6F-4AC4-4022-9942-B9C1FA107960}"/>
                </a:ext>
              </a:extLst>
            </p:cNvPr>
            <p:cNvSpPr txBox="1"/>
            <p:nvPr/>
          </p:nvSpPr>
          <p:spPr>
            <a:xfrm>
              <a:off x="5864125" y="3550919"/>
              <a:ext cx="1071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D8DCEA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Aviation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Grafik 113">
              <a:extLst>
                <a:ext uri="{FF2B5EF4-FFF2-40B4-BE49-F238E27FC236}">
                  <a16:creationId xmlns:a16="http://schemas.microsoft.com/office/drawing/2014/main" id="{836913B3-4CE6-8371-94F2-1C956476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560840" flipV="1">
              <a:off x="6125397" y="3232037"/>
              <a:ext cx="576718" cy="552306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CB32C5-9779-1C1C-8652-1EEC2AF7CB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j-lt"/>
                <a:cs typeface="Arial" panose="020B0604020202020204" pitchFamily="34" charset="0"/>
              </a:rPr>
              <a:t>Areas of Communication</a:t>
            </a:r>
          </a:p>
          <a:p>
            <a:r>
              <a:rPr lang="en-US" sz="2000" b="0">
                <a:solidFill>
                  <a:srgbClr val="FF644B"/>
                </a:solidFill>
                <a:latin typeface="+mn-lt"/>
                <a:cs typeface="Arial" panose="020B0604020202020204" pitchFamily="34" charset="0"/>
              </a:rPr>
              <a:t>Multi-Orbit Satellite Networks</a:t>
            </a:r>
          </a:p>
        </p:txBody>
      </p:sp>
      <p:cxnSp>
        <p:nvCxnSpPr>
          <p:cNvPr id="13" name="Gerader Verbinder 149">
            <a:extLst>
              <a:ext uri="{FF2B5EF4-FFF2-40B4-BE49-F238E27FC236}">
                <a16:creationId xmlns:a16="http://schemas.microsoft.com/office/drawing/2014/main" id="{465EB6D6-DE4A-4BEB-6A6E-2F168087ADE1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6274389" y="2315201"/>
            <a:ext cx="1430699" cy="1222842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77">
            <a:extLst>
              <a:ext uri="{FF2B5EF4-FFF2-40B4-BE49-F238E27FC236}">
                <a16:creationId xmlns:a16="http://schemas.microsoft.com/office/drawing/2014/main" id="{14ECB96E-270D-63A4-F201-5A17D4A67677}"/>
              </a:ext>
            </a:extLst>
          </p:cNvPr>
          <p:cNvCxnSpPr>
            <a:cxnSpLocks/>
          </p:cNvCxnSpPr>
          <p:nvPr/>
        </p:nvCxnSpPr>
        <p:spPr>
          <a:xfrm flipH="1" flipV="1">
            <a:off x="5306190" y="3056899"/>
            <a:ext cx="300350" cy="667446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drinnen, Spielzeug enthält.&#10;&#10;Automatisch generierte Beschreibung">
            <a:extLst>
              <a:ext uri="{FF2B5EF4-FFF2-40B4-BE49-F238E27FC236}">
                <a16:creationId xmlns:a16="http://schemas.microsoft.com/office/drawing/2014/main" id="{BD28E11C-162C-619C-306A-8A9752CFF5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038" y="4411816"/>
            <a:ext cx="668007" cy="445561"/>
          </a:xfrm>
          <a:prstGeom prst="rect">
            <a:avLst/>
          </a:prstGeom>
        </p:spPr>
      </p:pic>
      <p:pic>
        <p:nvPicPr>
          <p:cNvPr id="32" name="Picture 24">
            <a:extLst>
              <a:ext uri="{FF2B5EF4-FFF2-40B4-BE49-F238E27FC236}">
                <a16:creationId xmlns:a16="http://schemas.microsoft.com/office/drawing/2014/main" id="{1AC5B92E-A958-2961-876B-BFA387C8FB5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0" y="5120057"/>
            <a:ext cx="521540" cy="6379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68852C-7F49-4278-78AF-A00B5E7B616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27334"/>
          <a:stretch/>
        </p:blipFill>
        <p:spPr>
          <a:xfrm rot="21384931">
            <a:off x="456308" y="3361932"/>
            <a:ext cx="628221" cy="727746"/>
          </a:xfrm>
          <a:prstGeom prst="rect">
            <a:avLst/>
          </a:prstGeom>
        </p:spPr>
      </p:pic>
      <p:cxnSp>
        <p:nvCxnSpPr>
          <p:cNvPr id="79" name="Straight Connector 19">
            <a:extLst>
              <a:ext uri="{FF2B5EF4-FFF2-40B4-BE49-F238E27FC236}">
                <a16:creationId xmlns:a16="http://schemas.microsoft.com/office/drawing/2014/main" id="{7E0BE181-7B79-ECA8-5EF0-3CD0A0D53612}"/>
              </a:ext>
            </a:extLst>
          </p:cNvPr>
          <p:cNvCxnSpPr>
            <a:cxnSpLocks/>
          </p:cNvCxnSpPr>
          <p:nvPr/>
        </p:nvCxnSpPr>
        <p:spPr>
          <a:xfrm>
            <a:off x="527282" y="2470187"/>
            <a:ext cx="11035453" cy="0"/>
          </a:xfrm>
          <a:prstGeom prst="line">
            <a:avLst/>
          </a:prstGeom>
          <a:ln w="12700">
            <a:solidFill>
              <a:schemeClr val="accent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9">
            <a:extLst>
              <a:ext uri="{FF2B5EF4-FFF2-40B4-BE49-F238E27FC236}">
                <a16:creationId xmlns:a16="http://schemas.microsoft.com/office/drawing/2014/main" id="{B0A7D9CD-77EA-0B7D-108A-736496E45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964129" y="1711724"/>
            <a:ext cx="539229" cy="539230"/>
          </a:xfrm>
          <a:prstGeom prst="rect">
            <a:avLst/>
          </a:prstGeom>
        </p:spPr>
      </p:pic>
      <p:sp>
        <p:nvSpPr>
          <p:cNvPr id="62" name="TextBox 58">
            <a:extLst>
              <a:ext uri="{FF2B5EF4-FFF2-40B4-BE49-F238E27FC236}">
                <a16:creationId xmlns:a16="http://schemas.microsoft.com/office/drawing/2014/main" id="{B56C72A9-6622-EBEC-0BF3-108E93586D9A}"/>
              </a:ext>
            </a:extLst>
          </p:cNvPr>
          <p:cNvSpPr txBox="1"/>
          <p:nvPr/>
        </p:nvSpPr>
        <p:spPr>
          <a:xfrm>
            <a:off x="10585683" y="1942626"/>
            <a:ext cx="1404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4" name="Straight Connector 19">
            <a:extLst>
              <a:ext uri="{FF2B5EF4-FFF2-40B4-BE49-F238E27FC236}">
                <a16:creationId xmlns:a16="http://schemas.microsoft.com/office/drawing/2014/main" id="{666BF990-CAC2-5874-3010-1FB5ED2C6DDF}"/>
              </a:ext>
            </a:extLst>
          </p:cNvPr>
          <p:cNvCxnSpPr>
            <a:cxnSpLocks/>
          </p:cNvCxnSpPr>
          <p:nvPr/>
        </p:nvCxnSpPr>
        <p:spPr>
          <a:xfrm>
            <a:off x="527282" y="3303382"/>
            <a:ext cx="11035453" cy="0"/>
          </a:xfrm>
          <a:prstGeom prst="line">
            <a:avLst/>
          </a:prstGeom>
          <a:ln w="12700">
            <a:solidFill>
              <a:schemeClr val="accent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58">
            <a:extLst>
              <a:ext uri="{FF2B5EF4-FFF2-40B4-BE49-F238E27FC236}">
                <a16:creationId xmlns:a16="http://schemas.microsoft.com/office/drawing/2014/main" id="{34F7F5AE-6693-0A32-8E44-3BEBC93E4FD2}"/>
              </a:ext>
            </a:extLst>
          </p:cNvPr>
          <p:cNvSpPr txBox="1"/>
          <p:nvPr/>
        </p:nvSpPr>
        <p:spPr>
          <a:xfrm>
            <a:off x="10585683" y="2775821"/>
            <a:ext cx="1404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MEO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6" name="Straight Connector 19">
            <a:extLst>
              <a:ext uri="{FF2B5EF4-FFF2-40B4-BE49-F238E27FC236}">
                <a16:creationId xmlns:a16="http://schemas.microsoft.com/office/drawing/2014/main" id="{AA730A62-C07E-507A-CC20-DC0D77033BA9}"/>
              </a:ext>
            </a:extLst>
          </p:cNvPr>
          <p:cNvCxnSpPr>
            <a:cxnSpLocks/>
          </p:cNvCxnSpPr>
          <p:nvPr/>
        </p:nvCxnSpPr>
        <p:spPr>
          <a:xfrm>
            <a:off x="527282" y="4164387"/>
            <a:ext cx="11035453" cy="0"/>
          </a:xfrm>
          <a:prstGeom prst="line">
            <a:avLst/>
          </a:prstGeom>
          <a:ln w="12700">
            <a:solidFill>
              <a:schemeClr val="accent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58">
            <a:extLst>
              <a:ext uri="{FF2B5EF4-FFF2-40B4-BE49-F238E27FC236}">
                <a16:creationId xmlns:a16="http://schemas.microsoft.com/office/drawing/2014/main" id="{195090F7-BDF1-13FB-8C63-007EC6ECD34C}"/>
              </a:ext>
            </a:extLst>
          </p:cNvPr>
          <p:cNvSpPr txBox="1"/>
          <p:nvPr/>
        </p:nvSpPr>
        <p:spPr>
          <a:xfrm>
            <a:off x="10585683" y="3636826"/>
            <a:ext cx="1404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58">
            <a:extLst>
              <a:ext uri="{FF2B5EF4-FFF2-40B4-BE49-F238E27FC236}">
                <a16:creationId xmlns:a16="http://schemas.microsoft.com/office/drawing/2014/main" id="{C81417C0-FB22-04D7-9CE9-C27061C08881}"/>
              </a:ext>
            </a:extLst>
          </p:cNvPr>
          <p:cNvSpPr txBox="1"/>
          <p:nvPr/>
        </p:nvSpPr>
        <p:spPr>
          <a:xfrm>
            <a:off x="10398799" y="4496722"/>
            <a:ext cx="1404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AIRSPACE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58">
            <a:extLst>
              <a:ext uri="{FF2B5EF4-FFF2-40B4-BE49-F238E27FC236}">
                <a16:creationId xmlns:a16="http://schemas.microsoft.com/office/drawing/2014/main" id="{DF72CCC3-136A-BC51-B642-D5E58E5D4D8F}"/>
              </a:ext>
            </a:extLst>
          </p:cNvPr>
          <p:cNvSpPr txBox="1"/>
          <p:nvPr/>
        </p:nvSpPr>
        <p:spPr>
          <a:xfrm>
            <a:off x="10417710" y="5336590"/>
            <a:ext cx="1404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7" name="Grafik 76">
            <a:extLst>
              <a:ext uri="{FF2B5EF4-FFF2-40B4-BE49-F238E27FC236}">
                <a16:creationId xmlns:a16="http://schemas.microsoft.com/office/drawing/2014/main" id="{71C05B59-3538-A003-6520-F3A099928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8306885" y="2611394"/>
            <a:ext cx="440677" cy="440676"/>
          </a:xfrm>
          <a:prstGeom prst="rect">
            <a:avLst/>
          </a:prstGeom>
        </p:spPr>
      </p:pic>
      <p:cxnSp>
        <p:nvCxnSpPr>
          <p:cNvPr id="101" name="Gerader Verbinder 149">
            <a:extLst>
              <a:ext uri="{FF2B5EF4-FFF2-40B4-BE49-F238E27FC236}">
                <a16:creationId xmlns:a16="http://schemas.microsoft.com/office/drawing/2014/main" id="{98BC603C-8E10-1B8E-7861-CA6C546A7FFA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8016693" y="3123644"/>
            <a:ext cx="493234" cy="414399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49">
            <a:extLst>
              <a:ext uri="{FF2B5EF4-FFF2-40B4-BE49-F238E27FC236}">
                <a16:creationId xmlns:a16="http://schemas.microsoft.com/office/drawing/2014/main" id="{567716BC-EE28-38E1-63AD-DBB3B29D8E9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8563323" y="3150342"/>
            <a:ext cx="387857" cy="386827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77">
            <a:extLst>
              <a:ext uri="{FF2B5EF4-FFF2-40B4-BE49-F238E27FC236}">
                <a16:creationId xmlns:a16="http://schemas.microsoft.com/office/drawing/2014/main" id="{204927E1-F09D-07DA-50C2-824F3F7101DB}"/>
              </a:ext>
            </a:extLst>
          </p:cNvPr>
          <p:cNvCxnSpPr>
            <a:cxnSpLocks/>
          </p:cNvCxnSpPr>
          <p:nvPr/>
        </p:nvCxnSpPr>
        <p:spPr>
          <a:xfrm>
            <a:off x="8089440" y="3809133"/>
            <a:ext cx="786047" cy="0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49">
            <a:extLst>
              <a:ext uri="{FF2B5EF4-FFF2-40B4-BE49-F238E27FC236}">
                <a16:creationId xmlns:a16="http://schemas.microsoft.com/office/drawing/2014/main" id="{829A7C91-F7CA-07B5-9D97-29678E303486}"/>
              </a:ext>
            </a:extLst>
          </p:cNvPr>
          <p:cNvCxnSpPr>
            <a:cxnSpLocks/>
          </p:cNvCxnSpPr>
          <p:nvPr/>
        </p:nvCxnSpPr>
        <p:spPr>
          <a:xfrm>
            <a:off x="7862505" y="4945769"/>
            <a:ext cx="0" cy="367095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77">
            <a:extLst>
              <a:ext uri="{FF2B5EF4-FFF2-40B4-BE49-F238E27FC236}">
                <a16:creationId xmlns:a16="http://schemas.microsoft.com/office/drawing/2014/main" id="{2A7972AA-BFA3-5FB0-39C2-54FE6E5CF8D6}"/>
              </a:ext>
            </a:extLst>
          </p:cNvPr>
          <p:cNvCxnSpPr>
            <a:cxnSpLocks/>
          </p:cNvCxnSpPr>
          <p:nvPr/>
        </p:nvCxnSpPr>
        <p:spPr>
          <a:xfrm flipH="1" flipV="1">
            <a:off x="6213915" y="2349407"/>
            <a:ext cx="73419" cy="1361589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77">
            <a:extLst>
              <a:ext uri="{FF2B5EF4-FFF2-40B4-BE49-F238E27FC236}">
                <a16:creationId xmlns:a16="http://schemas.microsoft.com/office/drawing/2014/main" id="{2952264F-A444-DDF4-7B49-1FF0EFB4D9E3}"/>
              </a:ext>
            </a:extLst>
          </p:cNvPr>
          <p:cNvCxnSpPr>
            <a:cxnSpLocks/>
          </p:cNvCxnSpPr>
          <p:nvPr/>
        </p:nvCxnSpPr>
        <p:spPr>
          <a:xfrm flipV="1">
            <a:off x="3317203" y="2314055"/>
            <a:ext cx="2828430" cy="495890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9">
            <a:extLst>
              <a:ext uri="{FF2B5EF4-FFF2-40B4-BE49-F238E27FC236}">
                <a16:creationId xmlns:a16="http://schemas.microsoft.com/office/drawing/2014/main" id="{A8CE932B-E71E-4B46-2FDB-5E53FE527992}"/>
              </a:ext>
            </a:extLst>
          </p:cNvPr>
          <p:cNvCxnSpPr>
            <a:cxnSpLocks/>
          </p:cNvCxnSpPr>
          <p:nvPr/>
        </p:nvCxnSpPr>
        <p:spPr>
          <a:xfrm>
            <a:off x="506146" y="5024278"/>
            <a:ext cx="11035453" cy="0"/>
          </a:xfrm>
          <a:prstGeom prst="line">
            <a:avLst/>
          </a:prstGeom>
          <a:ln w="12700">
            <a:solidFill>
              <a:schemeClr val="accent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49">
            <a:extLst>
              <a:ext uri="{FF2B5EF4-FFF2-40B4-BE49-F238E27FC236}">
                <a16:creationId xmlns:a16="http://schemas.microsoft.com/office/drawing/2014/main" id="{FB5DB788-A2FF-DB44-83FB-84879B376AFE}"/>
              </a:ext>
            </a:extLst>
          </p:cNvPr>
          <p:cNvCxnSpPr>
            <a:cxnSpLocks/>
          </p:cNvCxnSpPr>
          <p:nvPr/>
        </p:nvCxnSpPr>
        <p:spPr>
          <a:xfrm>
            <a:off x="7866955" y="4015795"/>
            <a:ext cx="0" cy="335948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Isosceles Triangle 331">
            <a:extLst>
              <a:ext uri="{FF2B5EF4-FFF2-40B4-BE49-F238E27FC236}">
                <a16:creationId xmlns:a16="http://schemas.microsoft.com/office/drawing/2014/main" id="{7A919DB7-AC97-4CFD-B3AF-2D772305EDCA}"/>
              </a:ext>
            </a:extLst>
          </p:cNvPr>
          <p:cNvSpPr/>
          <p:nvPr/>
        </p:nvSpPr>
        <p:spPr>
          <a:xfrm>
            <a:off x="7539012" y="3923467"/>
            <a:ext cx="2168600" cy="1899162"/>
          </a:xfrm>
          <a:custGeom>
            <a:avLst/>
            <a:gdLst>
              <a:gd name="connsiteX0" fmla="*/ 0 w 4998567"/>
              <a:gd name="connsiteY0" fmla="*/ 3380891 h 3380891"/>
              <a:gd name="connsiteX1" fmla="*/ 1497121 w 4998567"/>
              <a:gd name="connsiteY1" fmla="*/ 0 h 3380891"/>
              <a:gd name="connsiteX2" fmla="*/ 4998567 w 4998567"/>
              <a:gd name="connsiteY2" fmla="*/ 3380891 h 3380891"/>
              <a:gd name="connsiteX3" fmla="*/ 0 w 4998567"/>
              <a:gd name="connsiteY3" fmla="*/ 3380891 h 3380891"/>
              <a:gd name="connsiteX0" fmla="*/ 0 w 4998567"/>
              <a:gd name="connsiteY0" fmla="*/ 3200681 h 3200681"/>
              <a:gd name="connsiteX1" fmla="*/ 2271357 w 4998567"/>
              <a:gd name="connsiteY1" fmla="*/ 0 h 3200681"/>
              <a:gd name="connsiteX2" fmla="*/ 4998567 w 4998567"/>
              <a:gd name="connsiteY2" fmla="*/ 3200681 h 3200681"/>
              <a:gd name="connsiteX3" fmla="*/ 0 w 4998567"/>
              <a:gd name="connsiteY3" fmla="*/ 3200681 h 3200681"/>
              <a:gd name="connsiteX0" fmla="*/ 0 w 3456769"/>
              <a:gd name="connsiteY0" fmla="*/ 3220704 h 3220704"/>
              <a:gd name="connsiteX1" fmla="*/ 729559 w 3456769"/>
              <a:gd name="connsiteY1" fmla="*/ 0 h 3220704"/>
              <a:gd name="connsiteX2" fmla="*/ 3456769 w 3456769"/>
              <a:gd name="connsiteY2" fmla="*/ 3200681 h 3220704"/>
              <a:gd name="connsiteX3" fmla="*/ 0 w 3456769"/>
              <a:gd name="connsiteY3" fmla="*/ 3220704 h 3220704"/>
              <a:gd name="connsiteX0" fmla="*/ 0 w 3456769"/>
              <a:gd name="connsiteY0" fmla="*/ 1899162 h 1899162"/>
              <a:gd name="connsiteX1" fmla="*/ 1950984 w 3456769"/>
              <a:gd name="connsiteY1" fmla="*/ 0 h 1899162"/>
              <a:gd name="connsiteX2" fmla="*/ 3456769 w 3456769"/>
              <a:gd name="connsiteY2" fmla="*/ 1879139 h 1899162"/>
              <a:gd name="connsiteX3" fmla="*/ 0 w 3456769"/>
              <a:gd name="connsiteY3" fmla="*/ 1899162 h 1899162"/>
              <a:gd name="connsiteX0" fmla="*/ 0 w 2889440"/>
              <a:gd name="connsiteY0" fmla="*/ 1899162 h 1899162"/>
              <a:gd name="connsiteX1" fmla="*/ 1950984 w 2889440"/>
              <a:gd name="connsiteY1" fmla="*/ 0 h 1899162"/>
              <a:gd name="connsiteX2" fmla="*/ 2889440 w 2889440"/>
              <a:gd name="connsiteY2" fmla="*/ 1892488 h 1899162"/>
              <a:gd name="connsiteX3" fmla="*/ 0 w 2889440"/>
              <a:gd name="connsiteY3" fmla="*/ 1899162 h 1899162"/>
              <a:gd name="connsiteX0" fmla="*/ 0 w 2468950"/>
              <a:gd name="connsiteY0" fmla="*/ 1872464 h 1892488"/>
              <a:gd name="connsiteX1" fmla="*/ 1530494 w 2468950"/>
              <a:gd name="connsiteY1" fmla="*/ 0 h 1892488"/>
              <a:gd name="connsiteX2" fmla="*/ 2468950 w 2468950"/>
              <a:gd name="connsiteY2" fmla="*/ 1892488 h 1892488"/>
              <a:gd name="connsiteX3" fmla="*/ 0 w 2468950"/>
              <a:gd name="connsiteY3" fmla="*/ 1872464 h 1892488"/>
              <a:gd name="connsiteX0" fmla="*/ 0 w 2168600"/>
              <a:gd name="connsiteY0" fmla="*/ 1872464 h 1899162"/>
              <a:gd name="connsiteX1" fmla="*/ 1530494 w 2168600"/>
              <a:gd name="connsiteY1" fmla="*/ 0 h 1899162"/>
              <a:gd name="connsiteX2" fmla="*/ 2168600 w 2168600"/>
              <a:gd name="connsiteY2" fmla="*/ 1899162 h 1899162"/>
              <a:gd name="connsiteX3" fmla="*/ 0 w 2168600"/>
              <a:gd name="connsiteY3" fmla="*/ 1872464 h 18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600" h="1899162">
                <a:moveTo>
                  <a:pt x="0" y="1872464"/>
                </a:moveTo>
                <a:lnTo>
                  <a:pt x="1530494" y="0"/>
                </a:lnTo>
                <a:lnTo>
                  <a:pt x="2168600" y="1899162"/>
                </a:lnTo>
                <a:lnTo>
                  <a:pt x="0" y="1872464"/>
                </a:lnTo>
                <a:close/>
              </a:path>
            </a:pathLst>
          </a:cu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8" name="Gerader Verbinder 149">
            <a:extLst>
              <a:ext uri="{FF2B5EF4-FFF2-40B4-BE49-F238E27FC236}">
                <a16:creationId xmlns:a16="http://schemas.microsoft.com/office/drawing/2014/main" id="{28E8D926-E6F8-D227-FDC4-F0817D5633FA}"/>
              </a:ext>
            </a:extLst>
          </p:cNvPr>
          <p:cNvCxnSpPr>
            <a:cxnSpLocks/>
          </p:cNvCxnSpPr>
          <p:nvPr/>
        </p:nvCxnSpPr>
        <p:spPr>
          <a:xfrm>
            <a:off x="8543299" y="2269314"/>
            <a:ext cx="0" cy="353746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58">
            <a:extLst>
              <a:ext uri="{FF2B5EF4-FFF2-40B4-BE49-F238E27FC236}">
                <a16:creationId xmlns:a16="http://schemas.microsoft.com/office/drawing/2014/main" id="{BCDB8E65-64A3-8EB9-A90F-DC75D04F94DB}"/>
              </a:ext>
            </a:extLst>
          </p:cNvPr>
          <p:cNvSpPr txBox="1"/>
          <p:nvPr/>
        </p:nvSpPr>
        <p:spPr>
          <a:xfrm>
            <a:off x="8275204" y="2636770"/>
            <a:ext cx="234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In-orbit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processing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D8DCEA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5" name="Gerader Verbinder 77">
            <a:extLst>
              <a:ext uri="{FF2B5EF4-FFF2-40B4-BE49-F238E27FC236}">
                <a16:creationId xmlns:a16="http://schemas.microsoft.com/office/drawing/2014/main" id="{97085BE6-2306-1741-A98E-09C3FA2D37EF}"/>
              </a:ext>
            </a:extLst>
          </p:cNvPr>
          <p:cNvCxnSpPr>
            <a:cxnSpLocks/>
          </p:cNvCxnSpPr>
          <p:nvPr/>
        </p:nvCxnSpPr>
        <p:spPr>
          <a:xfrm>
            <a:off x="3263807" y="3043550"/>
            <a:ext cx="1561822" cy="1394961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30">
            <a:extLst>
              <a:ext uri="{FF2B5EF4-FFF2-40B4-BE49-F238E27FC236}">
                <a16:creationId xmlns:a16="http://schemas.microsoft.com/office/drawing/2014/main" id="{3CE7E215-5B1C-60A4-E482-05604152008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00000">
            <a:off x="4575869" y="1798237"/>
            <a:ext cx="379778" cy="379777"/>
          </a:xfrm>
          <a:prstGeom prst="rect">
            <a:avLst/>
          </a:prstGeom>
        </p:spPr>
      </p:pic>
      <p:cxnSp>
        <p:nvCxnSpPr>
          <p:cNvPr id="3" name="Gerader Verbinder 77">
            <a:extLst>
              <a:ext uri="{FF2B5EF4-FFF2-40B4-BE49-F238E27FC236}">
                <a16:creationId xmlns:a16="http://schemas.microsoft.com/office/drawing/2014/main" id="{A6755909-F658-6CD6-853C-6D17F7DFFF4E}"/>
              </a:ext>
            </a:extLst>
          </p:cNvPr>
          <p:cNvCxnSpPr>
            <a:cxnSpLocks/>
          </p:cNvCxnSpPr>
          <p:nvPr/>
        </p:nvCxnSpPr>
        <p:spPr>
          <a:xfrm>
            <a:off x="4984704" y="1987007"/>
            <a:ext cx="848768" cy="0"/>
          </a:xfrm>
          <a:prstGeom prst="line">
            <a:avLst/>
          </a:prstGeom>
          <a:ln w="12700" cap="rnd">
            <a:solidFill>
              <a:schemeClr val="accent1"/>
            </a:solidFill>
            <a:headEnd type="triangle"/>
            <a:tailEnd type="triangle"/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8">
            <a:extLst>
              <a:ext uri="{FF2B5EF4-FFF2-40B4-BE49-F238E27FC236}">
                <a16:creationId xmlns:a16="http://schemas.microsoft.com/office/drawing/2014/main" id="{177585B6-39F3-DD6A-05C1-15361F961C3B}"/>
              </a:ext>
            </a:extLst>
          </p:cNvPr>
          <p:cNvSpPr txBox="1"/>
          <p:nvPr/>
        </p:nvSpPr>
        <p:spPr>
          <a:xfrm>
            <a:off x="2695361" y="1795788"/>
            <a:ext cx="234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t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ransfer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8DCEA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4FD7235-2E34-1C40-2635-208DED4E385A}"/>
              </a:ext>
            </a:extLst>
          </p:cNvPr>
          <p:cNvGrpSpPr/>
          <p:nvPr/>
        </p:nvGrpSpPr>
        <p:grpSpPr>
          <a:xfrm>
            <a:off x="9301316" y="4278330"/>
            <a:ext cx="1140542" cy="607805"/>
            <a:chOff x="6544767" y="3170366"/>
            <a:chExt cx="1140542" cy="60780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71C51B1-19DB-C699-F76A-BC640CF7F1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851942" y="3170366"/>
              <a:ext cx="426146" cy="4261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4E221F-A6E9-7B74-1115-D12A22C9F473}"/>
                </a:ext>
              </a:extLst>
            </p:cNvPr>
            <p:cNvSpPr txBox="1"/>
            <p:nvPr/>
          </p:nvSpPr>
          <p:spPr>
            <a:xfrm>
              <a:off x="6544767" y="3501172"/>
              <a:ext cx="1140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D8DCEA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HALE/HAPS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D8DCEA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21" name="Gerader Verbinder 149">
            <a:extLst>
              <a:ext uri="{FF2B5EF4-FFF2-40B4-BE49-F238E27FC236}">
                <a16:creationId xmlns:a16="http://schemas.microsoft.com/office/drawing/2014/main" id="{409B7CAE-98B9-5360-7E40-09B256E87DFC}"/>
              </a:ext>
            </a:extLst>
          </p:cNvPr>
          <p:cNvCxnSpPr>
            <a:cxnSpLocks/>
          </p:cNvCxnSpPr>
          <p:nvPr/>
        </p:nvCxnSpPr>
        <p:spPr>
          <a:xfrm>
            <a:off x="9170698" y="3971299"/>
            <a:ext cx="634073" cy="340397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49">
            <a:extLst>
              <a:ext uri="{FF2B5EF4-FFF2-40B4-BE49-F238E27FC236}">
                <a16:creationId xmlns:a16="http://schemas.microsoft.com/office/drawing/2014/main" id="{7C83E2DF-01D3-0E09-0B9F-CA1F04E2EE78}"/>
              </a:ext>
            </a:extLst>
          </p:cNvPr>
          <p:cNvCxnSpPr>
            <a:cxnSpLocks/>
          </p:cNvCxnSpPr>
          <p:nvPr/>
        </p:nvCxnSpPr>
        <p:spPr>
          <a:xfrm>
            <a:off x="9123977" y="4064742"/>
            <a:ext cx="53395" cy="1168029"/>
          </a:xfrm>
          <a:prstGeom prst="line">
            <a:avLst/>
          </a:prstGeom>
          <a:ln w="12700" cap="rnd">
            <a:solidFill>
              <a:srgbClr val="FF644B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c 74">
            <a:extLst>
              <a:ext uri="{FF2B5EF4-FFF2-40B4-BE49-F238E27FC236}">
                <a16:creationId xmlns:a16="http://schemas.microsoft.com/office/drawing/2014/main" id="{02D7F7BA-0921-44E3-A0B2-454213AA45E3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63194" y="5226097"/>
            <a:ext cx="670379" cy="67037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8CADCF9-A576-47CF-8DD6-F3F698C392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-2700000">
            <a:off x="4970773" y="2693729"/>
            <a:ext cx="379778" cy="379777"/>
          </a:xfrm>
          <a:prstGeom prst="rect">
            <a:avLst/>
          </a:prstGeom>
        </p:spPr>
      </p:pic>
      <p:cxnSp>
        <p:nvCxnSpPr>
          <p:cNvPr id="8" name="Gerader Verbinder 77">
            <a:extLst>
              <a:ext uri="{FF2B5EF4-FFF2-40B4-BE49-F238E27FC236}">
                <a16:creationId xmlns:a16="http://schemas.microsoft.com/office/drawing/2014/main" id="{2B772132-3512-8540-877F-60E51699856F}"/>
              </a:ext>
            </a:extLst>
          </p:cNvPr>
          <p:cNvCxnSpPr>
            <a:cxnSpLocks/>
          </p:cNvCxnSpPr>
          <p:nvPr/>
        </p:nvCxnSpPr>
        <p:spPr>
          <a:xfrm>
            <a:off x="3329439" y="2928104"/>
            <a:ext cx="1589633" cy="0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77">
            <a:extLst>
              <a:ext uri="{FF2B5EF4-FFF2-40B4-BE49-F238E27FC236}">
                <a16:creationId xmlns:a16="http://schemas.microsoft.com/office/drawing/2014/main" id="{45F6F805-B31A-1161-1CA8-1D11F31BFECF}"/>
              </a:ext>
            </a:extLst>
          </p:cNvPr>
          <p:cNvCxnSpPr>
            <a:cxnSpLocks/>
          </p:cNvCxnSpPr>
          <p:nvPr/>
        </p:nvCxnSpPr>
        <p:spPr>
          <a:xfrm flipH="1" flipV="1">
            <a:off x="5698871" y="3970187"/>
            <a:ext cx="601812" cy="1409422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77">
            <a:extLst>
              <a:ext uri="{FF2B5EF4-FFF2-40B4-BE49-F238E27FC236}">
                <a16:creationId xmlns:a16="http://schemas.microsoft.com/office/drawing/2014/main" id="{BAF94A64-2D50-B6B8-BB82-DA0AB9C58DC5}"/>
              </a:ext>
            </a:extLst>
          </p:cNvPr>
          <p:cNvCxnSpPr>
            <a:cxnSpLocks/>
          </p:cNvCxnSpPr>
          <p:nvPr/>
        </p:nvCxnSpPr>
        <p:spPr>
          <a:xfrm flipH="1" flipV="1">
            <a:off x="6299575" y="3970187"/>
            <a:ext cx="67857" cy="1389399"/>
          </a:xfrm>
          <a:prstGeom prst="line">
            <a:avLst/>
          </a:prstGeom>
          <a:ln w="12700" cap="rnd">
            <a:solidFill>
              <a:schemeClr val="accent1"/>
            </a:solidFill>
          </a:ln>
          <a:effectLst>
            <a:glow rad="63500">
              <a:schemeClr val="accent1"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6">
            <a:extLst>
              <a:ext uri="{FF2B5EF4-FFF2-40B4-BE49-F238E27FC236}">
                <a16:creationId xmlns:a16="http://schemas.microsoft.com/office/drawing/2014/main" id="{1A340909-022E-4224-E1E8-381FDA9BDDE3}"/>
              </a:ext>
            </a:extLst>
          </p:cNvPr>
          <p:cNvSpPr txBox="1">
            <a:spLocks/>
          </p:cNvSpPr>
          <p:nvPr/>
        </p:nvSpPr>
        <p:spPr>
          <a:xfrm>
            <a:off x="1314098" y="3489385"/>
            <a:ext cx="1897028" cy="475957"/>
          </a:xfrm>
          <a:prstGeom prst="rect">
            <a:avLst/>
          </a:prstGeom>
          <a:noFill/>
          <a:ln>
            <a:noFill/>
          </a:ln>
        </p:spPr>
        <p:txBody>
          <a:bodyPr wrap="none" lIns="0" tIns="46800" rIns="91440" bIns="4572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CONDOR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Mk3 / Mk3.1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EECC042-73CE-E189-B570-BF166411C533}"/>
              </a:ext>
            </a:extLst>
          </p:cNvPr>
          <p:cNvSpPr txBox="1">
            <a:spLocks/>
          </p:cNvSpPr>
          <p:nvPr/>
        </p:nvSpPr>
        <p:spPr>
          <a:xfrm>
            <a:off x="1314098" y="5253452"/>
            <a:ext cx="1375019" cy="475957"/>
          </a:xfrm>
          <a:prstGeom prst="rect">
            <a:avLst/>
          </a:prstGeom>
          <a:noFill/>
          <a:ln>
            <a:noFill/>
          </a:ln>
        </p:spPr>
        <p:txBody>
          <a:bodyPr wrap="none" lIns="0" tIns="46800" rIns="91440" bIns="4572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RHINO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 under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development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C9F3E-BEE0-F0C8-65CF-7A50E3100CB4}"/>
              </a:ext>
            </a:extLst>
          </p:cNvPr>
          <p:cNvSpPr txBox="1">
            <a:spLocks/>
          </p:cNvSpPr>
          <p:nvPr/>
        </p:nvSpPr>
        <p:spPr>
          <a:xfrm>
            <a:off x="1314098" y="1839686"/>
            <a:ext cx="1953390" cy="475957"/>
          </a:xfrm>
          <a:prstGeom prst="rect">
            <a:avLst/>
          </a:prstGeom>
          <a:noFill/>
          <a:ln>
            <a:noFill/>
          </a:ln>
        </p:spPr>
        <p:txBody>
          <a:bodyPr wrap="none" lIns="0" tIns="46800" rIns="91440" bIns="4572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CONDOR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PLUS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 under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development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644B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35E666D3-EA7B-9833-45BE-131966C8ABEF}"/>
              </a:ext>
            </a:extLst>
          </p:cNvPr>
          <p:cNvSpPr txBox="1">
            <a:spLocks/>
          </p:cNvSpPr>
          <p:nvPr/>
        </p:nvSpPr>
        <p:spPr>
          <a:xfrm>
            <a:off x="1314098" y="2672884"/>
            <a:ext cx="1953390" cy="475957"/>
          </a:xfrm>
          <a:prstGeom prst="rect">
            <a:avLst/>
          </a:prstGeom>
          <a:noFill/>
          <a:ln>
            <a:noFill/>
          </a:ln>
        </p:spPr>
        <p:txBody>
          <a:bodyPr wrap="none" lIns="0" tIns="46800" rIns="91440" bIns="4572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CONDOR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PLUS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 under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development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644B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B7344F22-3B17-7C6A-C833-7ABF7322B8A1}"/>
              </a:ext>
            </a:extLst>
          </p:cNvPr>
          <p:cNvSpPr txBox="1">
            <a:spLocks/>
          </p:cNvSpPr>
          <p:nvPr/>
        </p:nvSpPr>
        <p:spPr>
          <a:xfrm>
            <a:off x="1329338" y="4478390"/>
            <a:ext cx="1375019" cy="475957"/>
          </a:xfrm>
          <a:prstGeom prst="rect">
            <a:avLst/>
          </a:prstGeom>
          <a:noFill/>
          <a:ln>
            <a:noFill/>
          </a:ln>
        </p:spPr>
        <p:txBody>
          <a:bodyPr wrap="none" lIns="0" tIns="46800" rIns="91440" bIns="45720" anchor="ctr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HAWK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Pre-series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emonstrator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44B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DAFE3C-9F54-1B5D-1117-11C141F3384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8" y="1712780"/>
            <a:ext cx="1041757" cy="641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B7C49A-E6A4-0B73-E420-E4F4070D72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5" y="2552716"/>
            <a:ext cx="1012183" cy="6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C3261A-C314-7AA0-5127-5805CFDBAC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Timing Domains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45C324-78B6-519D-4E5B-4720CC75E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96" y="4255327"/>
            <a:ext cx="2688940" cy="1792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E40439-E287-E992-9860-99907F65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73" y="1237782"/>
            <a:ext cx="2788505" cy="185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46AF3-98C7-101F-75AE-2FB4953E3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192" y="1221653"/>
            <a:ext cx="3276290" cy="18347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4C517A-4F29-BCF4-1AB8-AAA3DC6E5717}"/>
              </a:ext>
            </a:extLst>
          </p:cNvPr>
          <p:cNvSpPr txBox="1"/>
          <p:nvPr/>
        </p:nvSpPr>
        <p:spPr>
          <a:xfrm>
            <a:off x="7023385" y="4475591"/>
            <a:ext cx="2099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 stability &lt; 10</a:t>
            </a:r>
            <a:r>
              <a:rPr kumimoji="0" lang="de-DE" sz="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-12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10</a:t>
            </a:r>
            <a:r>
              <a:rPr kumimoji="0" lang="de-DE" sz="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-14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Clock synchronization between platforms ps to fs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cancel path delays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Phase‑coherent LO distribution or phase‑locking across nodes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DBD4D-3B4F-6048-6377-B8DA9D4A1BA1}"/>
              </a:ext>
            </a:extLst>
          </p:cNvPr>
          <p:cNvSpPr txBox="1"/>
          <p:nvPr/>
        </p:nvSpPr>
        <p:spPr>
          <a:xfrm>
            <a:off x="1215679" y="3042386"/>
            <a:ext cx="1816396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level coordination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scheduling contacts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routing data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coordinating cross‑links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downlink windows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synchronizing protocol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7AE609-C604-A836-C1D0-99AF273B1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3" y="1229712"/>
            <a:ext cx="2688940" cy="1792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EA3F5D-3241-3DA4-67E7-19F546F42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7" y="4246818"/>
            <a:ext cx="2688939" cy="1792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C890A-BDCB-BB66-56F8-3F5F1652A24F}"/>
              </a:ext>
            </a:extLst>
          </p:cNvPr>
          <p:cNvSpPr txBox="1"/>
          <p:nvPr/>
        </p:nvSpPr>
        <p:spPr>
          <a:xfrm>
            <a:off x="4562182" y="4475591"/>
            <a:ext cx="16493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Sensor Synchronisation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transmitters/receivers in different positions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observing the same target area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A073C0-5CA9-5979-7534-63713C952540}"/>
              </a:ext>
            </a:extLst>
          </p:cNvPr>
          <p:cNvCxnSpPr>
            <a:cxnSpLocks/>
          </p:cNvCxnSpPr>
          <p:nvPr/>
        </p:nvCxnSpPr>
        <p:spPr>
          <a:xfrm>
            <a:off x="650502" y="3960749"/>
            <a:ext cx="1095326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B6CBCA-F5B8-BBF1-E7B0-0A1B06E96D7A}"/>
              </a:ext>
            </a:extLst>
          </p:cNvPr>
          <p:cNvSpPr txBox="1"/>
          <p:nvPr/>
        </p:nvSpPr>
        <p:spPr>
          <a:xfrm>
            <a:off x="10678527" y="2870331"/>
            <a:ext cx="141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timing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accuracy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994C8B-2781-3AB1-8E00-D842CEFD4788}"/>
              </a:ext>
            </a:extLst>
          </p:cNvPr>
          <p:cNvCxnSpPr>
            <a:cxnSpLocks/>
          </p:cNvCxnSpPr>
          <p:nvPr/>
        </p:nvCxnSpPr>
        <p:spPr>
          <a:xfrm>
            <a:off x="1186243" y="3022338"/>
            <a:ext cx="0" cy="3416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1303B-2D5B-1691-2443-3379BA2E1272}"/>
              </a:ext>
            </a:extLst>
          </p:cNvPr>
          <p:cNvCxnSpPr>
            <a:cxnSpLocks/>
          </p:cNvCxnSpPr>
          <p:nvPr/>
        </p:nvCxnSpPr>
        <p:spPr>
          <a:xfrm>
            <a:off x="2134315" y="3950957"/>
            <a:ext cx="0" cy="30134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F8E852-A6BC-A2FD-88EA-3EB32C454205}"/>
              </a:ext>
            </a:extLst>
          </p:cNvPr>
          <p:cNvCxnSpPr>
            <a:cxnSpLocks/>
          </p:cNvCxnSpPr>
          <p:nvPr/>
        </p:nvCxnSpPr>
        <p:spPr>
          <a:xfrm>
            <a:off x="4195104" y="3056376"/>
            <a:ext cx="0" cy="938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3299CC-95E2-92AE-C2C9-B10EDF6ECAF7}"/>
              </a:ext>
            </a:extLst>
          </p:cNvPr>
          <p:cNvCxnSpPr/>
          <p:nvPr/>
        </p:nvCxnSpPr>
        <p:spPr>
          <a:xfrm>
            <a:off x="7759231" y="3030409"/>
            <a:ext cx="0" cy="938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E36698-C95B-8B1D-E6CD-0964EFE27684}"/>
              </a:ext>
            </a:extLst>
          </p:cNvPr>
          <p:cNvCxnSpPr>
            <a:cxnSpLocks/>
          </p:cNvCxnSpPr>
          <p:nvPr/>
        </p:nvCxnSpPr>
        <p:spPr>
          <a:xfrm>
            <a:off x="9138128" y="3958542"/>
            <a:ext cx="0" cy="29678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E4BEB8-E851-145D-927D-81AF950CD246}"/>
              </a:ext>
            </a:extLst>
          </p:cNvPr>
          <p:cNvSpPr txBox="1"/>
          <p:nvPr/>
        </p:nvSpPr>
        <p:spPr>
          <a:xfrm>
            <a:off x="4184100" y="1229712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SDA PWSA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353C4E-CD34-13C0-EE9D-C91C78EDA718}"/>
              </a:ext>
            </a:extLst>
          </p:cNvPr>
          <p:cNvSpPr txBox="1"/>
          <p:nvPr/>
        </p:nvSpPr>
        <p:spPr>
          <a:xfrm>
            <a:off x="7427134" y="1237782"/>
            <a:ext cx="10550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GNSS Systems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8A3878-0D48-A7A9-4D46-50E23198BEF1}"/>
              </a:ext>
            </a:extLst>
          </p:cNvPr>
          <p:cNvSpPr txBox="1"/>
          <p:nvPr/>
        </p:nvSpPr>
        <p:spPr>
          <a:xfrm>
            <a:off x="8894896" y="4252299"/>
            <a:ext cx="1544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Interferometric Sensing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1CDC45-418B-A2AF-CBD0-A64FB9D72A08}"/>
              </a:ext>
            </a:extLst>
          </p:cNvPr>
          <p:cNvSpPr txBox="1"/>
          <p:nvPr/>
        </p:nvSpPr>
        <p:spPr>
          <a:xfrm>
            <a:off x="4195104" y="3096786"/>
            <a:ext cx="25558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GPS-independent navigation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Resilient PNT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Domain Awareness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Navigation Warfare resilience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67BD9-734D-AADD-C85C-12ED1C472EA8}"/>
              </a:ext>
            </a:extLst>
          </p:cNvPr>
          <p:cNvSpPr txBox="1"/>
          <p:nvPr/>
        </p:nvSpPr>
        <p:spPr>
          <a:xfrm>
            <a:off x="570390" y="3932161"/>
            <a:ext cx="1043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hours to ms          0.1ms to 100 ns       1 ns (30 cm, 1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                                         ps (mm)            ps to fs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F5DB1EC-7074-F57F-B22E-49970FD2E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62235"/>
              </p:ext>
            </p:extLst>
          </p:nvPr>
        </p:nvGraphicFramePr>
        <p:xfrm>
          <a:off x="6462407" y="5526852"/>
          <a:ext cx="3107070" cy="99250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916321">
                  <a:extLst>
                    <a:ext uri="{9D8B030D-6E8A-4147-A177-3AD203B41FA5}">
                      <a16:colId xmlns:a16="http://schemas.microsoft.com/office/drawing/2014/main" val="22531832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092851835"/>
                    </a:ext>
                  </a:extLst>
                </a:gridCol>
                <a:gridCol w="1200149">
                  <a:extLst>
                    <a:ext uri="{9D8B030D-6E8A-4147-A177-3AD203B41FA5}">
                      <a16:colId xmlns:a16="http://schemas.microsoft.com/office/drawing/2014/main" val="3705817619"/>
                    </a:ext>
                  </a:extLst>
                </a:gridCol>
              </a:tblGrid>
              <a:tr h="3692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900" u="none" strike="noStrike" dirty="0">
                          <a:effectLst/>
                        </a:rPr>
                        <a:t>Requirement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900" u="none" strike="noStrike" dirty="0">
                          <a:effectLst/>
                        </a:rPr>
                        <a:t>Radar Interferometry (RF)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900" u="none" strike="noStrike" dirty="0">
                          <a:effectLst/>
                        </a:rPr>
                        <a:t>Optical Interferometry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4064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800" u="none" strike="noStrike" dirty="0">
                          <a:effectLst/>
                        </a:rPr>
                        <a:t>Carrier frequency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 dirty="0">
                          <a:effectLst/>
                        </a:rPr>
                        <a:t>1–40  GHz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 dirty="0">
                          <a:effectLst/>
                        </a:rPr>
                        <a:t>200–300  </a:t>
                      </a:r>
                      <a:r>
                        <a:rPr lang="de-DE" sz="800" u="none" strike="noStrike" dirty="0" err="1">
                          <a:effectLst/>
                        </a:rPr>
                        <a:t>THz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1423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800" u="none" strike="noStrike">
                          <a:effectLst/>
                        </a:rPr>
                        <a:t>Phase period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>
                          <a:effectLst/>
                        </a:rPr>
                        <a:t>25–100     ps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 dirty="0">
                          <a:effectLst/>
                        </a:rPr>
                        <a:t>3–5     fs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9478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800" u="none" strike="noStrike">
                          <a:effectLst/>
                        </a:rPr>
                        <a:t>TWTT clock sync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>
                          <a:effectLst/>
                        </a:rPr>
                        <a:t>1–10     ps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800" u="none" strike="noStrike" dirty="0">
                          <a:effectLst/>
                        </a:rPr>
                        <a:t>10–100     fs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625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64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023DF-79CC-ED5B-954E-3F694464AD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Two Way Time Transfer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6400F3-B523-46F6-9C5A-B1528BA93474}"/>
              </a:ext>
            </a:extLst>
          </p:cNvPr>
          <p:cNvCxnSpPr/>
          <p:nvPr/>
        </p:nvCxnSpPr>
        <p:spPr>
          <a:xfrm>
            <a:off x="1311349" y="2122164"/>
            <a:ext cx="0" cy="3615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9F7DEA-A3B5-0D2B-B876-B9328838F165}"/>
              </a:ext>
            </a:extLst>
          </p:cNvPr>
          <p:cNvCxnSpPr/>
          <p:nvPr/>
        </p:nvCxnSpPr>
        <p:spPr>
          <a:xfrm>
            <a:off x="3887972" y="2127480"/>
            <a:ext cx="0" cy="3615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09B62-2FA6-0178-EF5C-148863421D58}"/>
              </a:ext>
            </a:extLst>
          </p:cNvPr>
          <p:cNvCxnSpPr>
            <a:cxnSpLocks/>
          </p:cNvCxnSpPr>
          <p:nvPr/>
        </p:nvCxnSpPr>
        <p:spPr>
          <a:xfrm flipH="1">
            <a:off x="1325525" y="3722557"/>
            <a:ext cx="2548271" cy="502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BDC89C2-F065-69E9-63F7-EF2222B6C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1" y="1986647"/>
            <a:ext cx="476691" cy="47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891ED-F36A-F0EA-072D-E1AB15F8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05" y="2367436"/>
            <a:ext cx="476691" cy="476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7AE7C3-E751-B4AE-8B0A-3F6FD8C22C94}"/>
              </a:ext>
            </a:extLst>
          </p:cNvPr>
          <p:cNvSpPr txBox="1"/>
          <p:nvPr/>
        </p:nvSpPr>
        <p:spPr>
          <a:xfrm>
            <a:off x="5244172" y="1210490"/>
            <a:ext cx="563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IEEE 1588 Standard: works for laser-links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218F5-764C-2F57-25C6-CDAF7B7CFA74}"/>
              </a:ext>
            </a:extLst>
          </p:cNvPr>
          <p:cNvSpPr txBox="1"/>
          <p:nvPr/>
        </p:nvSpPr>
        <p:spPr>
          <a:xfrm>
            <a:off x="972543" y="200466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333038-BD34-6C1B-30C9-7D2B7E62A358}"/>
              </a:ext>
            </a:extLst>
          </p:cNvPr>
          <p:cNvSpPr txBox="1"/>
          <p:nvPr/>
        </p:nvSpPr>
        <p:spPr>
          <a:xfrm>
            <a:off x="3964998" y="274735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t’</a:t>
            </a:r>
            <a:r>
              <a:rPr lang="en-US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B033EE-FCED-BC8E-9B58-7D8FCBBD1877}"/>
                  </a:ext>
                </a:extLst>
              </p:cNvPr>
              <p:cNvSpPr txBox="1"/>
              <p:nvPr/>
            </p:nvSpPr>
            <p:spPr>
              <a:xfrm>
                <a:off x="7901313" y="3897817"/>
                <a:ext cx="2724149" cy="631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B033EE-FCED-BC8E-9B58-7D8FCBBD1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313" y="3897817"/>
                <a:ext cx="2724149" cy="631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5FCC195-E454-C85A-1AAF-F70864FBCBEC}"/>
                  </a:ext>
                </a:extLst>
              </p:cNvPr>
              <p:cNvSpPr txBox="1"/>
              <p:nvPr/>
            </p:nvSpPr>
            <p:spPr>
              <a:xfrm>
                <a:off x="7807222" y="4827787"/>
                <a:ext cx="2343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5FCC195-E454-C85A-1AAF-F70864FB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222" y="4827787"/>
                <a:ext cx="2343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9EDA1CFA-DBE1-E177-4EB3-09FD188D3EBF}"/>
              </a:ext>
            </a:extLst>
          </p:cNvPr>
          <p:cNvSpPr txBox="1"/>
          <p:nvPr/>
        </p:nvSpPr>
        <p:spPr>
          <a:xfrm>
            <a:off x="4883449" y="189816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t₁  — when A sends</a:t>
            </a:r>
          </a:p>
          <a:p>
            <a:r>
              <a:rPr lang="en-US" dirty="0"/>
              <a:t>t₂′ — when B receives</a:t>
            </a:r>
          </a:p>
          <a:p>
            <a:r>
              <a:rPr lang="en-US" dirty="0"/>
              <a:t>t₃′ — when B sends the return message</a:t>
            </a:r>
          </a:p>
          <a:p>
            <a:r>
              <a:rPr lang="en-US" dirty="0"/>
              <a:t>t₄  — when A receives the return message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7F9E4-4D75-C1E2-2FE7-24DF664407B1}"/>
              </a:ext>
            </a:extLst>
          </p:cNvPr>
          <p:cNvSpPr txBox="1"/>
          <p:nvPr/>
        </p:nvSpPr>
        <p:spPr>
          <a:xfrm>
            <a:off x="876523" y="1102798"/>
            <a:ext cx="898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A</a:t>
            </a:r>
          </a:p>
          <a:p>
            <a:pPr algn="ctr"/>
            <a:r>
              <a:rPr lang="en-US" sz="1100" dirty="0"/>
              <a:t>Leader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CB3763C-A2DC-2C95-C78F-DC44592CFCAA}"/>
              </a:ext>
            </a:extLst>
          </p:cNvPr>
          <p:cNvCxnSpPr/>
          <p:nvPr/>
        </p:nvCxnSpPr>
        <p:spPr>
          <a:xfrm>
            <a:off x="1311349" y="4674221"/>
            <a:ext cx="2562447" cy="51036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DE6E47-499E-2DB3-F957-70C48EB8421B}"/>
              </a:ext>
            </a:extLst>
          </p:cNvPr>
          <p:cNvSpPr txBox="1"/>
          <p:nvPr/>
        </p:nvSpPr>
        <p:spPr>
          <a:xfrm>
            <a:off x="904857" y="396227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3E2D6B-DA31-CB86-D3D7-4F662C936310}"/>
              </a:ext>
            </a:extLst>
          </p:cNvPr>
          <p:cNvSpPr txBox="1"/>
          <p:nvPr/>
        </p:nvSpPr>
        <p:spPr>
          <a:xfrm>
            <a:off x="3964998" y="353789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t’</a:t>
            </a:r>
            <a:r>
              <a:rPr lang="en-US" baseline="-25000" dirty="0"/>
              <a:t>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60F5FF-5347-5EDA-65AB-956E24FDA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6" y="3722557"/>
            <a:ext cx="476691" cy="4766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0910D9-2DB8-A727-B566-E4DF37DD3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93" y="3289929"/>
            <a:ext cx="476691" cy="47669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C85F597-9887-851D-7708-21A57A5D1DC3}"/>
              </a:ext>
            </a:extLst>
          </p:cNvPr>
          <p:cNvSpPr txBox="1"/>
          <p:nvPr/>
        </p:nvSpPr>
        <p:spPr>
          <a:xfrm>
            <a:off x="5015017" y="4060553"/>
            <a:ext cx="6096000" cy="30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+mj-lt"/>
              </a:rPr>
              <a:t>Estimated Channel Delay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1AED37-8A35-DA28-7150-9136C93A7D35}"/>
              </a:ext>
            </a:extLst>
          </p:cNvPr>
          <p:cNvSpPr txBox="1"/>
          <p:nvPr/>
        </p:nvSpPr>
        <p:spPr>
          <a:xfrm>
            <a:off x="4870271" y="4871647"/>
            <a:ext cx="3303795" cy="30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+mj-lt"/>
              </a:rPr>
              <a:t>Estimated Clock Offset </a:t>
            </a:r>
          </a:p>
        </p:txBody>
      </p:sp>
      <p:pic>
        <p:nvPicPr>
          <p:cNvPr id="57" name="Grafik 3">
            <a:extLst>
              <a:ext uri="{FF2B5EF4-FFF2-40B4-BE49-F238E27FC236}">
                <a16:creationId xmlns:a16="http://schemas.microsoft.com/office/drawing/2014/main" id="{B0D59973-321F-4143-7926-7FF2F80538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27334"/>
          <a:stretch/>
        </p:blipFill>
        <p:spPr>
          <a:xfrm rot="21384931">
            <a:off x="1019304" y="1486176"/>
            <a:ext cx="507109" cy="587447"/>
          </a:xfrm>
          <a:prstGeom prst="rect">
            <a:avLst/>
          </a:prstGeom>
        </p:spPr>
      </p:pic>
      <p:pic>
        <p:nvPicPr>
          <p:cNvPr id="58" name="Grafik 3">
            <a:extLst>
              <a:ext uri="{FF2B5EF4-FFF2-40B4-BE49-F238E27FC236}">
                <a16:creationId xmlns:a16="http://schemas.microsoft.com/office/drawing/2014/main" id="{DB02BCE8-B191-DAE8-6A49-9A10548199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27334"/>
          <a:stretch/>
        </p:blipFill>
        <p:spPr>
          <a:xfrm rot="272572" flipH="1">
            <a:off x="3647420" y="1526649"/>
            <a:ext cx="507668" cy="58744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87E2D62-EF77-AE32-75FF-C79B264386B4}"/>
              </a:ext>
            </a:extLst>
          </p:cNvPr>
          <p:cNvSpPr txBox="1"/>
          <p:nvPr/>
        </p:nvSpPr>
        <p:spPr>
          <a:xfrm>
            <a:off x="3443549" y="1106060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B</a:t>
            </a:r>
          </a:p>
          <a:p>
            <a:pPr algn="ctr"/>
            <a:r>
              <a:rPr lang="en-US" sz="1100" dirty="0"/>
              <a:t>Follower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7E04DA4-99C1-D54A-B495-C50A5F55038B}"/>
              </a:ext>
            </a:extLst>
          </p:cNvPr>
          <p:cNvCxnSpPr>
            <a:cxnSpLocks/>
          </p:cNvCxnSpPr>
          <p:nvPr/>
        </p:nvCxnSpPr>
        <p:spPr>
          <a:xfrm>
            <a:off x="7082013" y="5177500"/>
            <a:ext cx="66379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0BF3C840-F466-D4A6-B70C-E7D27E080A75}"/>
              </a:ext>
            </a:extLst>
          </p:cNvPr>
          <p:cNvSpPr txBox="1"/>
          <p:nvPr/>
        </p:nvSpPr>
        <p:spPr>
          <a:xfrm>
            <a:off x="5503027" y="5390908"/>
            <a:ext cx="24531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sz="1100" dirty="0">
                <a:latin typeface="+mj-lt"/>
              </a:rPr>
              <a:t>Adjust follower clock frequency </a:t>
            </a:r>
          </a:p>
          <a:p>
            <a:pPr algn="ctr" fontAlgn="t">
              <a:lnSpc>
                <a:spcPts val="1500"/>
              </a:lnSpc>
              <a:buNone/>
            </a:pPr>
            <a:r>
              <a:rPr lang="en-US" sz="1100" dirty="0">
                <a:latin typeface="+mj-lt"/>
              </a:rPr>
              <a:t>to align clocks</a:t>
            </a:r>
            <a:endParaRPr lang="en-US" sz="1100" b="0" i="0" dirty="0">
              <a:effectLst/>
              <a:latin typeface="+mj-lt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1D4CE87-8C5D-43D6-43AD-4C405BE69AD9}"/>
              </a:ext>
            </a:extLst>
          </p:cNvPr>
          <p:cNvGrpSpPr/>
          <p:nvPr/>
        </p:nvGrpSpPr>
        <p:grpSpPr>
          <a:xfrm>
            <a:off x="7807222" y="5495762"/>
            <a:ext cx="2505074" cy="499545"/>
            <a:chOff x="8062411" y="5633991"/>
            <a:chExt cx="2505074" cy="49954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DA59050-12C7-22B8-B93E-A9F21FB292CF}"/>
                </a:ext>
              </a:extLst>
            </p:cNvPr>
            <p:cNvGrpSpPr/>
            <p:nvPr/>
          </p:nvGrpSpPr>
          <p:grpSpPr>
            <a:xfrm>
              <a:off x="8062411" y="5633991"/>
              <a:ext cx="2384576" cy="499545"/>
              <a:chOff x="5730724" y="3267075"/>
              <a:chExt cx="2384576" cy="499545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D72E00A-A2E2-D454-DEAB-2D2083CD2952}"/>
                  </a:ext>
                </a:extLst>
              </p:cNvPr>
              <p:cNvCxnSpPr>
                <a:cxnSpLocks/>
                <a:stCxn id="64" idx="3"/>
              </p:cNvCxnSpPr>
              <p:nvPr/>
            </p:nvCxnSpPr>
            <p:spPr>
              <a:xfrm flipV="1">
                <a:off x="6550024" y="3420001"/>
                <a:ext cx="1565276" cy="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BC6F714A-DDAE-2920-E6F7-332056E1385D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V="1">
                <a:off x="6292849" y="3572928"/>
                <a:ext cx="1" cy="193692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F54F5267-05B5-1F09-BEDE-FC7DA049C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49" y="3766620"/>
                <a:ext cx="1638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039BA8E-34FE-68DF-979E-DE1F46CA28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31449" y="3424117"/>
                <a:ext cx="0" cy="34250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2AF6394-6790-8B36-CC6E-0BA47B2F6915}"/>
                  </a:ext>
                </a:extLst>
              </p:cNvPr>
              <p:cNvSpPr/>
              <p:nvPr/>
            </p:nvSpPr>
            <p:spPr>
              <a:xfrm>
                <a:off x="7245350" y="3271191"/>
                <a:ext cx="514349" cy="30585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VCO</a:t>
                </a:r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C13BF21-A46C-D091-CB64-740C15A0D4D8}"/>
                  </a:ext>
                </a:extLst>
              </p:cNvPr>
              <p:cNvSpPr/>
              <p:nvPr/>
            </p:nvSpPr>
            <p:spPr>
              <a:xfrm>
                <a:off x="6651625" y="3267075"/>
                <a:ext cx="514349" cy="30585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LPF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736130-0AE5-57DC-846B-F0783BD97528}"/>
                  </a:ext>
                </a:extLst>
              </p:cNvPr>
              <p:cNvSpPr/>
              <p:nvPr/>
            </p:nvSpPr>
            <p:spPr>
              <a:xfrm>
                <a:off x="6035675" y="3267075"/>
                <a:ext cx="514349" cy="30585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Phase Detector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5205C0A6-C3F7-5B02-64C9-36C622EE2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0724" y="3416831"/>
                <a:ext cx="297989" cy="427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B591359-26D3-021E-9C4A-EACA0329DC20}"/>
                </a:ext>
              </a:extLst>
            </p:cNvPr>
            <p:cNvCxnSpPr>
              <a:cxnSpLocks/>
            </p:cNvCxnSpPr>
            <p:nvPr/>
          </p:nvCxnSpPr>
          <p:spPr>
            <a:xfrm>
              <a:off x="10243635" y="5784683"/>
              <a:ext cx="32385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CE35194-9561-F6BF-5FF2-9DB7050CB184}"/>
              </a:ext>
            </a:extLst>
          </p:cNvPr>
          <p:cNvCxnSpPr/>
          <p:nvPr/>
        </p:nvCxnSpPr>
        <p:spPr>
          <a:xfrm>
            <a:off x="1311349" y="2441362"/>
            <a:ext cx="2562447" cy="510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75310B78-4598-43AA-58DE-FBFC2FB6A55C}"/>
              </a:ext>
            </a:extLst>
          </p:cNvPr>
          <p:cNvCxnSpPr/>
          <p:nvPr/>
        </p:nvCxnSpPr>
        <p:spPr>
          <a:xfrm>
            <a:off x="1311349" y="2781615"/>
            <a:ext cx="2562447" cy="51036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E1B4677-985B-159D-6BF3-49BE73481821}"/>
              </a:ext>
            </a:extLst>
          </p:cNvPr>
          <p:cNvSpPr/>
          <p:nvPr/>
        </p:nvSpPr>
        <p:spPr>
          <a:xfrm>
            <a:off x="2461808" y="2909193"/>
            <a:ext cx="270758" cy="28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19B3C7-B954-455E-BB22-847974715000}"/>
              </a:ext>
            </a:extLst>
          </p:cNvPr>
          <p:cNvSpPr txBox="1"/>
          <p:nvPr/>
        </p:nvSpPr>
        <p:spPr>
          <a:xfrm>
            <a:off x="3963868" y="3137162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83F2CF8-8B90-1947-4E5F-D02A4E95729D}"/>
              </a:ext>
            </a:extLst>
          </p:cNvPr>
          <p:cNvSpPr txBox="1"/>
          <p:nvPr/>
        </p:nvSpPr>
        <p:spPr>
          <a:xfrm>
            <a:off x="3935207" y="498989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0396B471-8530-4325-2B7E-AB6BEE7B3FA7}"/>
              </a:ext>
            </a:extLst>
          </p:cNvPr>
          <p:cNvSpPr/>
          <p:nvPr/>
        </p:nvSpPr>
        <p:spPr>
          <a:xfrm>
            <a:off x="4303798" y="2739083"/>
            <a:ext cx="336107" cy="2571916"/>
          </a:xfrm>
          <a:prstGeom prst="rightBrace">
            <a:avLst>
              <a:gd name="adj1" fmla="val 65275"/>
              <a:gd name="adj2" fmla="val 6648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602F076-01F3-DBAF-80DE-5FD1FF075E14}"/>
              </a:ext>
            </a:extLst>
          </p:cNvPr>
          <p:cNvSpPr txBox="1"/>
          <p:nvPr/>
        </p:nvSpPr>
        <p:spPr>
          <a:xfrm>
            <a:off x="2451176" y="2855563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3F82D74-267D-0EDC-93CF-DE173CC419DF}"/>
              </a:ext>
            </a:extLst>
          </p:cNvPr>
          <p:cNvSpPr/>
          <p:nvPr/>
        </p:nvSpPr>
        <p:spPr>
          <a:xfrm>
            <a:off x="2475980" y="4762809"/>
            <a:ext cx="270758" cy="28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DAC083-441C-E4BD-8651-140607AC796C}"/>
              </a:ext>
            </a:extLst>
          </p:cNvPr>
          <p:cNvSpPr txBox="1"/>
          <p:nvPr/>
        </p:nvSpPr>
        <p:spPr>
          <a:xfrm>
            <a:off x="2434868" y="4716633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314FAF0-60FE-037C-7600-2115C89A8369}"/>
              </a:ext>
            </a:extLst>
          </p:cNvPr>
          <p:cNvSpPr/>
          <p:nvPr/>
        </p:nvSpPr>
        <p:spPr>
          <a:xfrm>
            <a:off x="4870271" y="3584328"/>
            <a:ext cx="6017460" cy="2571917"/>
          </a:xfrm>
          <a:prstGeom prst="rect">
            <a:avLst/>
          </a:prstGeom>
          <a:noFill/>
          <a:ln w="19050">
            <a:solidFill>
              <a:srgbClr val="FF6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2CDE946-5C02-FBE0-2CD7-F73C8614B2CE}"/>
              </a:ext>
            </a:extLst>
          </p:cNvPr>
          <p:cNvSpPr txBox="1"/>
          <p:nvPr/>
        </p:nvSpPr>
        <p:spPr>
          <a:xfrm>
            <a:off x="1096594" y="5926276"/>
            <a:ext cx="3006131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sz="1400" dirty="0">
                <a:latin typeface="+mj-lt"/>
              </a:rPr>
              <a:t>Stationary link assumes </a:t>
            </a:r>
            <a:r>
              <a:rPr lang="en-US" sz="1400" dirty="0" err="1"/>
              <a:t>d</a:t>
            </a:r>
            <a:r>
              <a:rPr lang="en-US" sz="1400" baseline="-50000" dirty="0" err="1"/>
              <a:t>AB</a:t>
            </a:r>
            <a:r>
              <a:rPr lang="en-US" sz="1400" baseline="-50000" dirty="0"/>
              <a:t> </a:t>
            </a:r>
            <a:r>
              <a:rPr lang="en-US" sz="1400" dirty="0">
                <a:latin typeface="+mj-lt"/>
              </a:rPr>
              <a:t>=d</a:t>
            </a:r>
            <a:r>
              <a:rPr lang="en-US" sz="1400" baseline="-50000" dirty="0">
                <a:latin typeface="+mj-lt"/>
              </a:rPr>
              <a:t>BA</a:t>
            </a:r>
            <a:endParaRPr lang="en-US" sz="1400" b="0" i="0" baseline="-50000" dirty="0">
              <a:effectLst/>
              <a:latin typeface="+mj-lt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E62B6DE-91A5-7E61-38B1-DE0C954046F5}"/>
              </a:ext>
            </a:extLst>
          </p:cNvPr>
          <p:cNvCxnSpPr>
            <a:cxnSpLocks/>
          </p:cNvCxnSpPr>
          <p:nvPr/>
        </p:nvCxnSpPr>
        <p:spPr>
          <a:xfrm>
            <a:off x="1297161" y="5801615"/>
            <a:ext cx="25908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79AC162-4B72-416E-F9AF-4A0EA98EFA05}"/>
              </a:ext>
            </a:extLst>
          </p:cNvPr>
          <p:cNvSpPr txBox="1"/>
          <p:nvPr/>
        </p:nvSpPr>
        <p:spPr>
          <a:xfrm>
            <a:off x="2351470" y="5486497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56BE5BA-AF3C-424D-FBAD-20518F57A51E}"/>
              </a:ext>
            </a:extLst>
          </p:cNvPr>
          <p:cNvSpPr txBox="1"/>
          <p:nvPr/>
        </p:nvSpPr>
        <p:spPr>
          <a:xfrm rot="16200000">
            <a:off x="913728" y="5028395"/>
            <a:ext cx="4972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95FA1-8619-EA6B-3EB5-F0EE4779F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023" y1="41699" x2="74023" y2="41699"/>
                        <a14:foregroundMark x1="74023" y1="42188" x2="74023" y2="42188"/>
                        <a14:foregroundMark x1="73633" y1="40918" x2="73633" y2="40918"/>
                        <a14:foregroundMark x1="72852" y1="39844" x2="74414" y2="43750"/>
                        <a14:foregroundMark x1="68262" y1="39551" x2="69141" y2="39551"/>
                        <a14:foregroundMark x1="60156" y1="31641" x2="61133" y2="31641"/>
                        <a14:foregroundMark x1="50879" y1="49805" x2="50879" y2="49805"/>
                        <a14:foregroundMark x1="60840" y1="68945" x2="60840" y2="68945"/>
                        <a14:foregroundMark x1="68555" y1="61230" x2="68555" y2="61230"/>
                        <a14:foregroundMark x1="72266" y1="50195" x2="72266" y2="50195"/>
                        <a14:foregroundMark x1="49902" y1="29883" x2="49902" y2="29883"/>
                        <a14:foregroundMark x1="39551" y1="32520" x2="39551" y2="32520"/>
                        <a14:foregroundMark x1="31055" y1="39648" x2="31055" y2="39648"/>
                        <a14:foregroundMark x1="28125" y1="50195" x2="28125" y2="50195"/>
                        <a14:foregroundMark x1="31152" y1="61133" x2="31152" y2="61133"/>
                        <a14:foregroundMark x1="39453" y1="68848" x2="39453" y2="68848"/>
                        <a14:foregroundMark x1="49512" y1="71484" x2="49512" y2="71484"/>
                        <a14:backgroundMark x1="37402" y1="48242" x2="37402" y2="48242"/>
                        <a14:backgroundMark x1="37500" y1="48242" x2="37500" y2="48242"/>
                        <a14:backgroundMark x1="34277" y1="48047" x2="34277" y2="48047"/>
                        <a14:backgroundMark x1="31348" y1="45703" x2="31348" y2="45703"/>
                        <a14:backgroundMark x1="42969" y1="24219" x2="42969" y2="24219"/>
                        <a14:backgroundMark x1="43945" y1="30078" x2="43945" y2="30078"/>
                        <a14:backgroundMark x1="44629" y1="29297" x2="44629" y2="29297"/>
                        <a14:backgroundMark x1="44531" y1="29297" x2="44531" y2="29297"/>
                        <a14:backgroundMark x1="44336" y1="30273" x2="46094" y2="36914"/>
                        <a14:backgroundMark x1="50586" y1="34766" x2="50293" y2="39258"/>
                        <a14:backgroundMark x1="40039" y1="36426" x2="36816" y2="40137"/>
                        <a14:backgroundMark x1="43555" y1="39258" x2="47461" y2="42969"/>
                        <a14:backgroundMark x1="42090" y1="52539" x2="47949" y2="60449"/>
                        <a14:backgroundMark x1="52734" y1="59180" x2="60645" y2="57227"/>
                        <a14:backgroundMark x1="60645" y1="57227" x2="63867" y2="55371"/>
                        <a14:backgroundMark x1="62305" y1="49805" x2="63574" y2="45117"/>
                        <a14:backgroundMark x1="60449" y1="45410" x2="62695" y2="42676"/>
                        <a14:backgroundMark x1="66113" y1="35840" x2="65625" y2="42969"/>
                        <a14:backgroundMark x1="65625" y1="42969" x2="65332" y2="43750"/>
                        <a14:backgroundMark x1="70117" y1="42969" x2="65918" y2="44336"/>
                        <a14:backgroundMark x1="69824" y1="56250" x2="63477" y2="53027"/>
                        <a14:backgroundMark x1="65625" y1="65723" x2="63477" y2="60742"/>
                        <a14:backgroundMark x1="58496" y1="71191" x2="58984" y2="64355"/>
                        <a14:backgroundMark x1="44629" y1="72070" x2="49609" y2="62793"/>
                        <a14:backgroundMark x1="36816" y1="66016" x2="43457" y2="59375"/>
                        <a14:backgroundMark x1="43457" y1="59375" x2="43457" y2="59375"/>
                        <a14:backgroundMark x1="28711" y1="54688" x2="42188" y2="55957"/>
                        <a14:backgroundMark x1="29199" y1="44824" x2="36133" y2="46680"/>
                        <a14:backgroundMark x1="32617" y1="36621" x2="38770" y2="39844"/>
                        <a14:backgroundMark x1="43164" y1="30078" x2="46973" y2="34570"/>
                        <a14:backgroundMark x1="53711" y1="29492" x2="51367" y2="37012"/>
                        <a14:backgroundMark x1="57715" y1="33789" x2="48828" y2="40820"/>
                        <a14:backgroundMark x1="58594" y1="38574" x2="51953" y2="44141"/>
                        <a14:backgroundMark x1="66992" y1="33984" x2="72644" y2="39922"/>
                        <a14:backgroundMark x1="73658" y1="44038" x2="71973" y2="4716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7" y="5593212"/>
            <a:ext cx="749582" cy="74958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708134F-1459-B896-E74A-2DA76AF25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023" y1="41699" x2="74023" y2="41699"/>
                        <a14:foregroundMark x1="74023" y1="42188" x2="74023" y2="42188"/>
                        <a14:foregroundMark x1="73633" y1="40918" x2="73633" y2="40918"/>
                        <a14:foregroundMark x1="72852" y1="39844" x2="74414" y2="43750"/>
                        <a14:foregroundMark x1="68262" y1="39551" x2="69141" y2="39551"/>
                        <a14:foregroundMark x1="60156" y1="31641" x2="61133" y2="31641"/>
                        <a14:foregroundMark x1="50879" y1="49805" x2="50879" y2="49805"/>
                        <a14:foregroundMark x1="60840" y1="68945" x2="60840" y2="68945"/>
                        <a14:foregroundMark x1="68555" y1="61230" x2="68555" y2="61230"/>
                        <a14:foregroundMark x1="72266" y1="50195" x2="72266" y2="50195"/>
                        <a14:foregroundMark x1="49902" y1="29883" x2="49902" y2="29883"/>
                        <a14:foregroundMark x1="39551" y1="32520" x2="39551" y2="32520"/>
                        <a14:foregroundMark x1="31055" y1="39648" x2="31055" y2="39648"/>
                        <a14:foregroundMark x1="28125" y1="50195" x2="28125" y2="50195"/>
                        <a14:foregroundMark x1="31152" y1="61133" x2="31152" y2="61133"/>
                        <a14:foregroundMark x1="39453" y1="68848" x2="39453" y2="68848"/>
                        <a14:foregroundMark x1="49512" y1="71484" x2="49512" y2="71484"/>
                        <a14:backgroundMark x1="37402" y1="48242" x2="37402" y2="48242"/>
                        <a14:backgroundMark x1="37500" y1="48242" x2="37500" y2="48242"/>
                        <a14:backgroundMark x1="34277" y1="48047" x2="34277" y2="48047"/>
                        <a14:backgroundMark x1="31348" y1="45703" x2="31348" y2="45703"/>
                        <a14:backgroundMark x1="42969" y1="24219" x2="42969" y2="24219"/>
                        <a14:backgroundMark x1="43945" y1="30078" x2="43945" y2="30078"/>
                        <a14:backgroundMark x1="44629" y1="29297" x2="44629" y2="29297"/>
                        <a14:backgroundMark x1="44531" y1="29297" x2="44531" y2="29297"/>
                        <a14:backgroundMark x1="44336" y1="30273" x2="46094" y2="36914"/>
                        <a14:backgroundMark x1="50586" y1="34766" x2="50293" y2="39258"/>
                        <a14:backgroundMark x1="40039" y1="36426" x2="36816" y2="40137"/>
                        <a14:backgroundMark x1="43555" y1="39258" x2="47461" y2="42969"/>
                        <a14:backgroundMark x1="42090" y1="52539" x2="47949" y2="60449"/>
                        <a14:backgroundMark x1="52734" y1="59180" x2="60645" y2="57227"/>
                        <a14:backgroundMark x1="60645" y1="57227" x2="63867" y2="55371"/>
                        <a14:backgroundMark x1="62305" y1="49805" x2="63574" y2="45117"/>
                        <a14:backgroundMark x1="60449" y1="45410" x2="62695" y2="42676"/>
                        <a14:backgroundMark x1="66113" y1="35840" x2="65625" y2="42969"/>
                        <a14:backgroundMark x1="65625" y1="42969" x2="65332" y2="43750"/>
                        <a14:backgroundMark x1="70117" y1="42969" x2="65918" y2="44336"/>
                        <a14:backgroundMark x1="69824" y1="56250" x2="63477" y2="53027"/>
                        <a14:backgroundMark x1="65625" y1="65723" x2="63477" y2="60742"/>
                        <a14:backgroundMark x1="58496" y1="71191" x2="58984" y2="64355"/>
                        <a14:backgroundMark x1="44629" y1="72070" x2="49609" y2="62793"/>
                        <a14:backgroundMark x1="36816" y1="66016" x2="43457" y2="59375"/>
                        <a14:backgroundMark x1="43457" y1="59375" x2="43457" y2="59375"/>
                        <a14:backgroundMark x1="28711" y1="54688" x2="42188" y2="55957"/>
                        <a14:backgroundMark x1="29199" y1="44824" x2="36133" y2="46680"/>
                        <a14:backgroundMark x1="32617" y1="36621" x2="38770" y2="39844"/>
                        <a14:backgroundMark x1="43164" y1="30078" x2="46973" y2="34570"/>
                        <a14:backgroundMark x1="53711" y1="29492" x2="51367" y2="37012"/>
                        <a14:backgroundMark x1="57715" y1="33789" x2="48828" y2="40820"/>
                        <a14:backgroundMark x1="58594" y1="38574" x2="51953" y2="44141"/>
                        <a14:backgroundMark x1="66992" y1="33984" x2="72644" y2="39922"/>
                        <a14:backgroundMark x1="73658" y1="44038" x2="71973" y2="4716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98" y="5576627"/>
            <a:ext cx="749582" cy="749582"/>
          </a:xfrm>
          <a:prstGeom prst="rect">
            <a:avLst/>
          </a:prstGeom>
        </p:spPr>
      </p:pic>
      <p:cxnSp>
        <p:nvCxnSpPr>
          <p:cNvPr id="126" name="Connector: Curved 125">
            <a:extLst>
              <a:ext uri="{FF2B5EF4-FFF2-40B4-BE49-F238E27FC236}">
                <a16:creationId xmlns:a16="http://schemas.microsoft.com/office/drawing/2014/main" id="{157B25BC-75CD-C905-3471-0F9C8F54D4AE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H="1" flipV="1">
            <a:off x="972542" y="2189333"/>
            <a:ext cx="226905" cy="592282"/>
          </a:xfrm>
          <a:prstGeom prst="curvedConnector4">
            <a:avLst>
              <a:gd name="adj1" fmla="val -100747"/>
              <a:gd name="adj2" fmla="val 96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: Curved 132">
            <a:extLst>
              <a:ext uri="{FF2B5EF4-FFF2-40B4-BE49-F238E27FC236}">
                <a16:creationId xmlns:a16="http://schemas.microsoft.com/office/drawing/2014/main" id="{BD1CDFBC-3366-AF8C-1313-FA0EB22276B5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12795" y="4105915"/>
            <a:ext cx="226905" cy="592282"/>
          </a:xfrm>
          <a:prstGeom prst="curvedConnector4">
            <a:avLst>
              <a:gd name="adj1" fmla="val -100747"/>
              <a:gd name="adj2" fmla="val 96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8421F47-C376-C26C-4C61-5434BE52ADA4}"/>
                  </a:ext>
                </a:extLst>
              </p:cNvPr>
              <p:cNvSpPr txBox="1"/>
              <p:nvPr/>
            </p:nvSpPr>
            <p:spPr>
              <a:xfrm>
                <a:off x="2687738" y="1575952"/>
                <a:ext cx="1056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t’=t+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</m:t>
                        </m:r>
                      </m:sub>
                    </m:sSub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8421F47-C376-C26C-4C61-5434BE52A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38" y="1575952"/>
                <a:ext cx="1056058" cy="369332"/>
              </a:xfrm>
              <a:prstGeom prst="rect">
                <a:avLst/>
              </a:prstGeom>
              <a:blipFill>
                <a:blip r:embed="rId11"/>
                <a:stretch>
                  <a:fillRect l="-520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Picture 134">
            <a:extLst>
              <a:ext uri="{FF2B5EF4-FFF2-40B4-BE49-F238E27FC236}">
                <a16:creationId xmlns:a16="http://schemas.microsoft.com/office/drawing/2014/main" id="{7A2F9329-D92A-15DB-0511-770035AD2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470" y="1945369"/>
            <a:ext cx="476691" cy="476691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C7871C32-2ED6-8C83-79E0-B1438FF36A61}"/>
              </a:ext>
            </a:extLst>
          </p:cNvPr>
          <p:cNvSpPr/>
          <p:nvPr/>
        </p:nvSpPr>
        <p:spPr>
          <a:xfrm>
            <a:off x="10105811" y="2453215"/>
            <a:ext cx="270758" cy="28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C47CC17-C6BA-5E8E-3062-AE7E95B4B333}"/>
              </a:ext>
            </a:extLst>
          </p:cNvPr>
          <p:cNvSpPr txBox="1"/>
          <p:nvPr/>
        </p:nvSpPr>
        <p:spPr>
          <a:xfrm>
            <a:off x="10095179" y="2399585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8A8A58F-B398-632C-3A06-34350B0AA345}"/>
              </a:ext>
            </a:extLst>
          </p:cNvPr>
          <p:cNvSpPr txBox="1"/>
          <p:nvPr/>
        </p:nvSpPr>
        <p:spPr>
          <a:xfrm>
            <a:off x="10440367" y="2099868"/>
            <a:ext cx="13051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Time stamp here</a:t>
            </a:r>
          </a:p>
          <a:p>
            <a:pPr algn="ctr"/>
            <a:endParaRPr lang="en-US" sz="1100" dirty="0"/>
          </a:p>
          <a:p>
            <a:r>
              <a:rPr lang="en-US" sz="1100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67418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DBFA4-3994-6EB8-BE7D-CEFDBF0F5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2881B-5258-F081-0BD5-8B314240CE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Satellite Two Way Time Transfer: velocity difference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D3A517-C729-1597-2A9C-785F73D878E8}"/>
              </a:ext>
            </a:extLst>
          </p:cNvPr>
          <p:cNvCxnSpPr>
            <a:cxnSpLocks/>
          </p:cNvCxnSpPr>
          <p:nvPr/>
        </p:nvCxnSpPr>
        <p:spPr>
          <a:xfrm>
            <a:off x="1311349" y="2122164"/>
            <a:ext cx="866214" cy="3615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4E7B24-9CAA-CAA9-E26C-0F102FDD848C}"/>
              </a:ext>
            </a:extLst>
          </p:cNvPr>
          <p:cNvCxnSpPr/>
          <p:nvPr/>
        </p:nvCxnSpPr>
        <p:spPr>
          <a:xfrm>
            <a:off x="3887972" y="2127480"/>
            <a:ext cx="0" cy="3615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602BAB-9D83-4FC2-0A63-1D42D002BFBB}"/>
              </a:ext>
            </a:extLst>
          </p:cNvPr>
          <p:cNvCxnSpPr>
            <a:cxnSpLocks/>
          </p:cNvCxnSpPr>
          <p:nvPr/>
        </p:nvCxnSpPr>
        <p:spPr>
          <a:xfrm flipH="1">
            <a:off x="1325525" y="3722557"/>
            <a:ext cx="2548271" cy="502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44E4B19-9729-16C4-E9A8-615DE9C00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1" y="1986647"/>
            <a:ext cx="476691" cy="47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04215-9B86-DA89-557E-62901A62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05" y="2367436"/>
            <a:ext cx="476691" cy="476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E27F4F-10A2-69A8-A19C-A02CD3F10E29}"/>
              </a:ext>
            </a:extLst>
          </p:cNvPr>
          <p:cNvSpPr txBox="1"/>
          <p:nvPr/>
        </p:nvSpPr>
        <p:spPr>
          <a:xfrm>
            <a:off x="972543" y="200466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C067D-8873-813B-1DB0-C5181C77092D}"/>
              </a:ext>
            </a:extLst>
          </p:cNvPr>
          <p:cNvSpPr txBox="1"/>
          <p:nvPr/>
        </p:nvSpPr>
        <p:spPr>
          <a:xfrm>
            <a:off x="3964998" y="274735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t’</a:t>
            </a:r>
            <a:r>
              <a:rPr lang="en-US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A1313A-8760-2BC9-7742-241B7629EE8E}"/>
                  </a:ext>
                </a:extLst>
              </p:cNvPr>
              <p:cNvSpPr txBox="1"/>
              <p:nvPr/>
            </p:nvSpPr>
            <p:spPr>
              <a:xfrm>
                <a:off x="7901313" y="3897817"/>
                <a:ext cx="2955503" cy="631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A1313A-8760-2BC9-7742-241B7629E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313" y="3897817"/>
                <a:ext cx="2955503" cy="631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B78296-2B3B-B804-E276-8CD285BAFC64}"/>
                  </a:ext>
                </a:extLst>
              </p:cNvPr>
              <p:cNvSpPr txBox="1"/>
              <p:nvPr/>
            </p:nvSpPr>
            <p:spPr>
              <a:xfrm>
                <a:off x="7807222" y="4827787"/>
                <a:ext cx="2343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B78296-2B3B-B804-E276-8CD285BAF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222" y="4827787"/>
                <a:ext cx="2343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4834D86-735A-AD4C-21D1-DC861B760DC3}"/>
              </a:ext>
            </a:extLst>
          </p:cNvPr>
          <p:cNvSpPr txBox="1"/>
          <p:nvPr/>
        </p:nvSpPr>
        <p:spPr>
          <a:xfrm>
            <a:off x="4909002" y="1839417"/>
            <a:ext cx="67900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Follower wants Leader to appear Stationary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Control loop in follower’s reference frame needs corrected offset </a:t>
            </a:r>
          </a:p>
          <a:p>
            <a:r>
              <a:rPr lang="en-US" sz="1600" dirty="0"/>
              <a:t>t’₄ — when A would have received return message if there would be no motion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FFFF00"/>
                </a:solidFill>
              </a:rPr>
              <a:t>V</a:t>
            </a:r>
            <a:r>
              <a:rPr lang="en-US" sz="1600" baseline="-25000" dirty="0">
                <a:solidFill>
                  <a:srgbClr val="FFFF00"/>
                </a:solidFill>
              </a:rPr>
              <a:t>est</a:t>
            </a:r>
            <a:r>
              <a:rPr lang="en-US" sz="1600" dirty="0"/>
              <a:t> — estimated velocity between follower and leader</a:t>
            </a:r>
          </a:p>
          <a:p>
            <a:r>
              <a:rPr lang="en-US" sz="1600" dirty="0"/>
              <a:t>c — speed of light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B980ED-10BB-082A-83DC-9B14CE6C05CF}"/>
              </a:ext>
            </a:extLst>
          </p:cNvPr>
          <p:cNvSpPr txBox="1"/>
          <p:nvPr/>
        </p:nvSpPr>
        <p:spPr>
          <a:xfrm>
            <a:off x="876523" y="1102798"/>
            <a:ext cx="898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A</a:t>
            </a:r>
          </a:p>
          <a:p>
            <a:pPr algn="ctr"/>
            <a:r>
              <a:rPr lang="en-US" sz="1100" dirty="0"/>
              <a:t>Leader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B5FB1F2-4189-FCB1-055A-325329BFE29C}"/>
              </a:ext>
            </a:extLst>
          </p:cNvPr>
          <p:cNvCxnSpPr/>
          <p:nvPr/>
        </p:nvCxnSpPr>
        <p:spPr>
          <a:xfrm>
            <a:off x="1311349" y="4674221"/>
            <a:ext cx="2562447" cy="51036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3532A91-8843-C642-FCBA-32CC7DC6453E}"/>
              </a:ext>
            </a:extLst>
          </p:cNvPr>
          <p:cNvSpPr txBox="1"/>
          <p:nvPr/>
        </p:nvSpPr>
        <p:spPr>
          <a:xfrm>
            <a:off x="1518180" y="412157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218BF2-9343-2ECA-C44A-C4A3FB06AE31}"/>
              </a:ext>
            </a:extLst>
          </p:cNvPr>
          <p:cNvSpPr txBox="1"/>
          <p:nvPr/>
        </p:nvSpPr>
        <p:spPr>
          <a:xfrm>
            <a:off x="3964998" y="353789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t’</a:t>
            </a:r>
            <a:r>
              <a:rPr lang="en-US" baseline="-25000" dirty="0"/>
              <a:t>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7F3BB5B-FD18-29C8-B349-0D3B6E058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26" y="3604292"/>
            <a:ext cx="476691" cy="4766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A47B613-0F20-5064-EC69-9ACFB869F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83" y1="27197" x2="27783" y2="27197"/>
                        <a14:foregroundMark x1="33838" y1="35742" x2="33838" y2="35742"/>
                        <a14:foregroundMark x1="46387" y1="43311" x2="46387" y2="43311"/>
                        <a14:foregroundMark x1="69482" y1="43945" x2="69482" y2="43945"/>
                        <a14:foregroundMark x1="29785" y1="34033" x2="29785" y2="3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93" y="3289929"/>
            <a:ext cx="476691" cy="47669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84CF270-6015-4E7C-BD4E-915211067992}"/>
              </a:ext>
            </a:extLst>
          </p:cNvPr>
          <p:cNvSpPr txBox="1"/>
          <p:nvPr/>
        </p:nvSpPr>
        <p:spPr>
          <a:xfrm>
            <a:off x="5015017" y="4060553"/>
            <a:ext cx="2955503" cy="30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+mj-lt"/>
              </a:rPr>
              <a:t>Estimated Channel Delay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F812A7-77C1-58E9-A9D5-78E36626C2C7}"/>
              </a:ext>
            </a:extLst>
          </p:cNvPr>
          <p:cNvSpPr txBox="1"/>
          <p:nvPr/>
        </p:nvSpPr>
        <p:spPr>
          <a:xfrm>
            <a:off x="4870271" y="4871647"/>
            <a:ext cx="3303795" cy="30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+mj-lt"/>
              </a:rPr>
              <a:t>Estimated Clock Offset </a:t>
            </a:r>
          </a:p>
        </p:txBody>
      </p:sp>
      <p:pic>
        <p:nvPicPr>
          <p:cNvPr id="57" name="Grafik 3">
            <a:extLst>
              <a:ext uri="{FF2B5EF4-FFF2-40B4-BE49-F238E27FC236}">
                <a16:creationId xmlns:a16="http://schemas.microsoft.com/office/drawing/2014/main" id="{29DC3186-647F-E654-C240-8BC4EA9B94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27334"/>
          <a:stretch/>
        </p:blipFill>
        <p:spPr>
          <a:xfrm rot="21384931">
            <a:off x="1019304" y="1486176"/>
            <a:ext cx="507109" cy="587447"/>
          </a:xfrm>
          <a:prstGeom prst="rect">
            <a:avLst/>
          </a:prstGeom>
        </p:spPr>
      </p:pic>
      <p:pic>
        <p:nvPicPr>
          <p:cNvPr id="58" name="Grafik 3">
            <a:extLst>
              <a:ext uri="{FF2B5EF4-FFF2-40B4-BE49-F238E27FC236}">
                <a16:creationId xmlns:a16="http://schemas.microsoft.com/office/drawing/2014/main" id="{68A99013-139F-7D3F-2380-2B19D83255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27334"/>
          <a:stretch/>
        </p:blipFill>
        <p:spPr>
          <a:xfrm rot="272572" flipH="1">
            <a:off x="3647420" y="1526649"/>
            <a:ext cx="507668" cy="58744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81F7F15-FCE3-A1BC-D54F-3E410F81E5B9}"/>
              </a:ext>
            </a:extLst>
          </p:cNvPr>
          <p:cNvSpPr txBox="1"/>
          <p:nvPr/>
        </p:nvSpPr>
        <p:spPr>
          <a:xfrm>
            <a:off x="3443549" y="1106060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Terminal B</a:t>
            </a:r>
          </a:p>
          <a:p>
            <a:pPr algn="ctr"/>
            <a:r>
              <a:rPr lang="en-US" sz="1100" dirty="0"/>
              <a:t>Follower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8A3A5D8-C7D1-EBB7-60C0-CD158FA81D7D}"/>
              </a:ext>
            </a:extLst>
          </p:cNvPr>
          <p:cNvCxnSpPr/>
          <p:nvPr/>
        </p:nvCxnSpPr>
        <p:spPr>
          <a:xfrm>
            <a:off x="1311349" y="2441362"/>
            <a:ext cx="2562447" cy="510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7EE66C0-A1C8-5D15-6D0F-FB63DD5CDE4F}"/>
              </a:ext>
            </a:extLst>
          </p:cNvPr>
          <p:cNvCxnSpPr/>
          <p:nvPr/>
        </p:nvCxnSpPr>
        <p:spPr>
          <a:xfrm>
            <a:off x="1311349" y="2781615"/>
            <a:ext cx="2562447" cy="51036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9D37656-C283-0D64-3F74-1FA8A7491A54}"/>
              </a:ext>
            </a:extLst>
          </p:cNvPr>
          <p:cNvSpPr/>
          <p:nvPr/>
        </p:nvSpPr>
        <p:spPr>
          <a:xfrm>
            <a:off x="2461808" y="2909193"/>
            <a:ext cx="270758" cy="28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D7001D1-C47D-03B6-D6CB-75A2D3011E88}"/>
              </a:ext>
            </a:extLst>
          </p:cNvPr>
          <p:cNvSpPr txBox="1"/>
          <p:nvPr/>
        </p:nvSpPr>
        <p:spPr>
          <a:xfrm>
            <a:off x="3963868" y="3137162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4C3B732-BE36-95C3-E9D8-C34663AF4A04}"/>
              </a:ext>
            </a:extLst>
          </p:cNvPr>
          <p:cNvSpPr txBox="1"/>
          <p:nvPr/>
        </p:nvSpPr>
        <p:spPr>
          <a:xfrm>
            <a:off x="3935207" y="498989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DE5F7B0D-FB97-1C10-D609-E45CB0A98F9D}"/>
              </a:ext>
            </a:extLst>
          </p:cNvPr>
          <p:cNvSpPr/>
          <p:nvPr/>
        </p:nvSpPr>
        <p:spPr>
          <a:xfrm>
            <a:off x="4303798" y="2739083"/>
            <a:ext cx="336107" cy="2571916"/>
          </a:xfrm>
          <a:prstGeom prst="rightBrace">
            <a:avLst>
              <a:gd name="adj1" fmla="val 65275"/>
              <a:gd name="adj2" fmla="val 6648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C2D861E-4C29-F306-D6A0-C7EB007ABEFD}"/>
              </a:ext>
            </a:extLst>
          </p:cNvPr>
          <p:cNvSpPr txBox="1"/>
          <p:nvPr/>
        </p:nvSpPr>
        <p:spPr>
          <a:xfrm>
            <a:off x="2451176" y="2855563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67B230F-FD1A-43D9-25DE-BFE35FF2471C}"/>
              </a:ext>
            </a:extLst>
          </p:cNvPr>
          <p:cNvSpPr/>
          <p:nvPr/>
        </p:nvSpPr>
        <p:spPr>
          <a:xfrm>
            <a:off x="2475980" y="4762809"/>
            <a:ext cx="270758" cy="28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C1D1B54-198F-85BC-DC49-B6A6A6F52CA0}"/>
              </a:ext>
            </a:extLst>
          </p:cNvPr>
          <p:cNvSpPr txBox="1"/>
          <p:nvPr/>
        </p:nvSpPr>
        <p:spPr>
          <a:xfrm>
            <a:off x="2434868" y="4716633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4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AEA2F5F-007B-0C17-230A-3EFD9071A834}"/>
              </a:ext>
            </a:extLst>
          </p:cNvPr>
          <p:cNvSpPr/>
          <p:nvPr/>
        </p:nvSpPr>
        <p:spPr>
          <a:xfrm>
            <a:off x="4870271" y="3775000"/>
            <a:ext cx="6017460" cy="1628979"/>
          </a:xfrm>
          <a:prstGeom prst="rect">
            <a:avLst/>
          </a:prstGeom>
          <a:noFill/>
          <a:ln w="19050">
            <a:solidFill>
              <a:srgbClr val="FF6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9B076EF-4666-AB1C-F6EE-95FFAE9BF6C0}"/>
              </a:ext>
            </a:extLst>
          </p:cNvPr>
          <p:cNvSpPr txBox="1"/>
          <p:nvPr/>
        </p:nvSpPr>
        <p:spPr>
          <a:xfrm>
            <a:off x="1149034" y="6351313"/>
            <a:ext cx="3006131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sz="1400" dirty="0">
                <a:latin typeface="+mj-lt"/>
              </a:rPr>
              <a:t>Satellite link </a:t>
            </a:r>
            <a:r>
              <a:rPr lang="en-US" sz="1400" dirty="0" err="1"/>
              <a:t>d</a:t>
            </a:r>
            <a:r>
              <a:rPr lang="en-US" sz="1400" baseline="-50000" dirty="0" err="1"/>
              <a:t>AB</a:t>
            </a:r>
            <a:r>
              <a:rPr lang="en-US" sz="1400" baseline="-50000" dirty="0"/>
              <a:t> </a:t>
            </a:r>
            <a:r>
              <a:rPr lang="en-US" sz="1400" dirty="0">
                <a:latin typeface="+mj-lt"/>
              </a:rPr>
              <a:t>≠d</a:t>
            </a:r>
            <a:r>
              <a:rPr lang="en-US" sz="1400" baseline="-50000" dirty="0">
                <a:latin typeface="+mj-lt"/>
              </a:rPr>
              <a:t>BA</a:t>
            </a:r>
            <a:endParaRPr lang="en-US" sz="1400" b="0" i="0" baseline="-50000" dirty="0">
              <a:effectLst/>
              <a:latin typeface="+mj-lt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6A591DD-2079-14A5-F982-A6AACA86AE9F}"/>
              </a:ext>
            </a:extLst>
          </p:cNvPr>
          <p:cNvCxnSpPr>
            <a:cxnSpLocks/>
          </p:cNvCxnSpPr>
          <p:nvPr/>
        </p:nvCxnSpPr>
        <p:spPr>
          <a:xfrm>
            <a:off x="1297161" y="5855218"/>
            <a:ext cx="25908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323A7818-AF89-E3F4-CB30-E9ED34A7A7B3}"/>
              </a:ext>
            </a:extLst>
          </p:cNvPr>
          <p:cNvSpPr txBox="1"/>
          <p:nvPr/>
        </p:nvSpPr>
        <p:spPr>
          <a:xfrm>
            <a:off x="5015017" y="5765655"/>
            <a:ext cx="2794493" cy="30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dirty="0"/>
              <a:t>Velocity compensation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42D84C4-78CF-9A93-57C5-10FB0CECEEFA}"/>
              </a:ext>
            </a:extLst>
          </p:cNvPr>
          <p:cNvSpPr txBox="1"/>
          <p:nvPr/>
        </p:nvSpPr>
        <p:spPr>
          <a:xfrm rot="15294908">
            <a:off x="1647394" y="5181539"/>
            <a:ext cx="4972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  <p:cxnSp>
        <p:nvCxnSpPr>
          <p:cNvPr id="126" name="Connector: Curved 125">
            <a:extLst>
              <a:ext uri="{FF2B5EF4-FFF2-40B4-BE49-F238E27FC236}">
                <a16:creationId xmlns:a16="http://schemas.microsoft.com/office/drawing/2014/main" id="{793C1DBC-C4EE-07FD-37F3-C5B65CEB1FEE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H="1" flipV="1">
            <a:off x="972542" y="2189333"/>
            <a:ext cx="226905" cy="592282"/>
          </a:xfrm>
          <a:prstGeom prst="curvedConnector4">
            <a:avLst>
              <a:gd name="adj1" fmla="val -100747"/>
              <a:gd name="adj2" fmla="val 96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: Curved 132">
            <a:extLst>
              <a:ext uri="{FF2B5EF4-FFF2-40B4-BE49-F238E27FC236}">
                <a16:creationId xmlns:a16="http://schemas.microsoft.com/office/drawing/2014/main" id="{001F52B0-6946-838F-B184-14E3128676A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95524" y="4124351"/>
            <a:ext cx="226905" cy="592282"/>
          </a:xfrm>
          <a:prstGeom prst="curvedConnector4">
            <a:avLst>
              <a:gd name="adj1" fmla="val -100747"/>
              <a:gd name="adj2" fmla="val 96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EA679D0-D1A6-56E2-A3A1-8B5B08E6D512}"/>
                  </a:ext>
                </a:extLst>
              </p:cNvPr>
              <p:cNvSpPr txBox="1"/>
              <p:nvPr/>
            </p:nvSpPr>
            <p:spPr>
              <a:xfrm>
                <a:off x="2687738" y="1575952"/>
                <a:ext cx="1056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t’=t+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</m:t>
                        </m:r>
                      </m:sub>
                    </m:sSub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EA679D0-D1A6-56E2-A3A1-8B5B08E6D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38" y="1575952"/>
                <a:ext cx="1056058" cy="369332"/>
              </a:xfrm>
              <a:prstGeom prst="rect">
                <a:avLst/>
              </a:prstGeom>
              <a:blipFill>
                <a:blip r:embed="rId8"/>
                <a:stretch>
                  <a:fillRect l="-520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86A74-961D-7BD3-BC0A-7AB02D9DB7AF}"/>
              </a:ext>
            </a:extLst>
          </p:cNvPr>
          <p:cNvCxnSpPr>
            <a:cxnSpLocks/>
          </p:cNvCxnSpPr>
          <p:nvPr/>
        </p:nvCxnSpPr>
        <p:spPr>
          <a:xfrm>
            <a:off x="1311349" y="2122164"/>
            <a:ext cx="0" cy="361507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ar: 32 Points 8">
            <a:extLst>
              <a:ext uri="{FF2B5EF4-FFF2-40B4-BE49-F238E27FC236}">
                <a16:creationId xmlns:a16="http://schemas.microsoft.com/office/drawing/2014/main" id="{297FD103-AB74-E841-BA6D-5C38B6AF0BB9}"/>
              </a:ext>
            </a:extLst>
          </p:cNvPr>
          <p:cNvSpPr/>
          <p:nvPr/>
        </p:nvSpPr>
        <p:spPr>
          <a:xfrm>
            <a:off x="862388" y="3025651"/>
            <a:ext cx="1053448" cy="1044637"/>
          </a:xfrm>
          <a:prstGeom prst="star3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r>
              <a:rPr lang="en-US" baseline="-48000" dirty="0"/>
              <a:t>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564C5-3BA8-BEC5-30F3-56B68F9F92E6}"/>
              </a:ext>
            </a:extLst>
          </p:cNvPr>
          <p:cNvSpPr txBox="1"/>
          <p:nvPr/>
        </p:nvSpPr>
        <p:spPr>
          <a:xfrm>
            <a:off x="915371" y="413873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t’</a:t>
            </a:r>
            <a:r>
              <a:rPr lang="en-US" baseline="-25000" dirty="0">
                <a:solidFill>
                  <a:srgbClr val="FFFF0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3A3FEC-F3E1-59B7-9E05-56E1D4B86FA8}"/>
                  </a:ext>
                </a:extLst>
              </p:cNvPr>
              <p:cNvSpPr txBox="1"/>
              <p:nvPr/>
            </p:nvSpPr>
            <p:spPr>
              <a:xfrm>
                <a:off x="6161470" y="5575919"/>
                <a:ext cx="6097772" cy="629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𝑒𝑠𝑡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3A3FEC-F3E1-59B7-9E05-56E1D4B86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470" y="5575919"/>
                <a:ext cx="6097772" cy="629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D5E66CC-1F34-3379-06F8-0F924D983D12}"/>
              </a:ext>
            </a:extLst>
          </p:cNvPr>
          <p:cNvSpPr txBox="1"/>
          <p:nvPr/>
        </p:nvSpPr>
        <p:spPr>
          <a:xfrm>
            <a:off x="1085602" y="5783140"/>
            <a:ext cx="3006131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sz="1100" dirty="0">
                <a:solidFill>
                  <a:srgbClr val="FF644B"/>
                </a:solidFill>
              </a:rPr>
              <a:t>Compensated delay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4562DF-A170-E36B-9AFC-49043BA266A8}"/>
              </a:ext>
            </a:extLst>
          </p:cNvPr>
          <p:cNvCxnSpPr>
            <a:cxnSpLocks/>
          </p:cNvCxnSpPr>
          <p:nvPr/>
        </p:nvCxnSpPr>
        <p:spPr>
          <a:xfrm>
            <a:off x="2062716" y="6114697"/>
            <a:ext cx="18252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A6AA69A-8DAB-A710-267D-6A38AA700C54}"/>
              </a:ext>
            </a:extLst>
          </p:cNvPr>
          <p:cNvSpPr txBox="1"/>
          <p:nvPr/>
        </p:nvSpPr>
        <p:spPr>
          <a:xfrm>
            <a:off x="1915836" y="6042619"/>
            <a:ext cx="2175897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ts val="1500"/>
              </a:lnSpc>
              <a:buNone/>
            </a:pPr>
            <a:r>
              <a:rPr lang="en-US" sz="1100" dirty="0">
                <a:solidFill>
                  <a:srgbClr val="FF644B"/>
                </a:solidFill>
              </a:rPr>
              <a:t>Uncompensated delay</a:t>
            </a:r>
          </a:p>
        </p:txBody>
      </p:sp>
    </p:spTree>
    <p:extLst>
      <p:ext uri="{BB962C8B-B14F-4D97-AF65-F5344CB8AC3E}">
        <p14:creationId xmlns:p14="http://schemas.microsoft.com/office/powerpoint/2010/main" val="13053768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aric PPT Master" id="{D3A42723-496E-4D74-A218-5722574CB154}" vid="{F5D5E9AB-EF08-4A53-ADCA-6451E4F0F2C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aric PPT Master" id="{D3A42723-496E-4D74-A218-5722574CB154}" vid="{0E2EF419-A35E-4EA5-86AA-3B7A466C2D03}"/>
    </a:ext>
  </a:extLst>
</a:theme>
</file>

<file path=ppt/theme/theme3.xml><?xml version="1.0" encoding="utf-8"?>
<a:theme xmlns:a="http://schemas.openxmlformats.org/drawingml/2006/main" name="Seperator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aric PPT Master" id="{D3A42723-496E-4D74-A218-5722574CB154}" vid="{FB5DB63A-77BA-47BB-B763-33EE18DD5936}"/>
    </a:ext>
  </a:extLst>
</a:theme>
</file>

<file path=ppt/theme/theme4.xml><?xml version="1.0" encoding="utf-8"?>
<a:theme xmlns:a="http://schemas.openxmlformats.org/drawingml/2006/main" name="1_Content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9E48E5AA-F9CA-4E8E-AED4-8170AB47D133}" vid="{08EA5929-C431-4A53-8B8D-A508079DB531}"/>
    </a:ext>
  </a:extLst>
</a:theme>
</file>

<file path=ppt/theme/theme7.xml><?xml version="1.0" encoding="utf-8"?>
<a:theme xmlns:a="http://schemas.openxmlformats.org/drawingml/2006/main" name="4_Content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aric PPT Master" id="{D3A42723-496E-4D74-A218-5722574CB154}" vid="{0E2EF419-A35E-4EA5-86AA-3B7A466C2D03}"/>
    </a:ext>
  </a:extLst>
</a:theme>
</file>

<file path=ppt/theme/theme8.xml><?xml version="1.0" encoding="utf-8"?>
<a:theme xmlns:a="http://schemas.openxmlformats.org/drawingml/2006/main" name="5_Content slides">
  <a:themeElements>
    <a:clrScheme name="Mynaric colors">
      <a:dk1>
        <a:srgbClr val="000000"/>
      </a:dk1>
      <a:lt1>
        <a:sysClr val="window" lastClr="FFFFFF"/>
      </a:lt1>
      <a:dk2>
        <a:srgbClr val="0A193C"/>
      </a:dk2>
      <a:lt2>
        <a:srgbClr val="FFFFFF"/>
      </a:lt2>
      <a:accent1>
        <a:srgbClr val="FF644B"/>
      </a:accent1>
      <a:accent2>
        <a:srgbClr val="0A193C"/>
      </a:accent2>
      <a:accent3>
        <a:srgbClr val="EDF1FC"/>
      </a:accent3>
      <a:accent4>
        <a:srgbClr val="D8DCEA"/>
      </a:accent4>
      <a:accent5>
        <a:srgbClr val="B8BFCE"/>
      </a:accent5>
      <a:accent6>
        <a:srgbClr val="868A9C"/>
      </a:accent6>
      <a:hlink>
        <a:srgbClr val="FF644B"/>
      </a:hlink>
      <a:folHlink>
        <a:srgbClr val="FF644B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E9DEE0FC-C159-4258-A3B6-EFDDFBFE18C6}" vid="{769C4CF9-71E8-41B1-9DF3-27B31AA46AEC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960DA03673D46AA575D5DDBE587F7" ma:contentTypeVersion="13" ma:contentTypeDescription="Create a new document." ma:contentTypeScope="" ma:versionID="3d882003193694cb5eebba69455ad0d7">
  <xsd:schema xmlns:xsd="http://www.w3.org/2001/XMLSchema" xmlns:xs="http://www.w3.org/2001/XMLSchema" xmlns:p="http://schemas.microsoft.com/office/2006/metadata/properties" xmlns:ns2="a28d3822-edd1-40da-9a81-3856f7c6b5c2" xmlns:ns3="f3e9e471-e5f3-4a8d-bcc9-e42789f24365" targetNamespace="http://schemas.microsoft.com/office/2006/metadata/properties" ma:root="true" ma:fieldsID="d54e0c36af13841078055f94ca2f8927" ns2:_="" ns3:_="">
    <xsd:import namespace="a28d3822-edd1-40da-9a81-3856f7c6b5c2"/>
    <xsd:import namespace="f3e9e471-e5f3-4a8d-bcc9-e42789f243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d3822-edd1-40da-9a81-3856f7c6b5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712e4a9-4cd2-42aa-8ecd-667c35f1c2c3}" ma:internalName="TaxCatchAll" ma:showField="CatchAllData" ma:web="a28d3822-edd1-40da-9a81-3856f7c6b5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9e471-e5f3-4a8d-bcc9-e42789f24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0a6563e-0418-447d-a1e4-f8a5d27d4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8d3822-edd1-40da-9a81-3856f7c6b5c2" xsi:nil="true"/>
    <lcf76f155ced4ddcb4097134ff3c332f xmlns="f3e9e471-e5f3-4a8d-bcc9-e42789f2436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C5236-6ED0-45DA-ACA0-4F9225E63F2C}">
  <ds:schemaRefs>
    <ds:schemaRef ds:uri="a28d3822-edd1-40da-9a81-3856f7c6b5c2"/>
    <ds:schemaRef ds:uri="f3e9e471-e5f3-4a8d-bcc9-e42789f243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E5A065-289A-4A20-9B94-591A184D76DC}">
  <ds:schemaRefs>
    <ds:schemaRef ds:uri="f3e9e471-e5f3-4a8d-bcc9-e42789f24365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28d3822-edd1-40da-9a81-3856f7c6b5c2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25D0634-E5DA-4CFC-A707-BED8D64A5B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2057</Words>
  <Application>Microsoft Office PowerPoint</Application>
  <PresentationFormat>Widescreen</PresentationFormat>
  <Paragraphs>403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Title slides</vt:lpstr>
      <vt:lpstr>Content slides</vt:lpstr>
      <vt:lpstr>Seperator slides</vt:lpstr>
      <vt:lpstr>1_Content slides</vt:lpstr>
      <vt:lpstr>2_Content slides</vt:lpstr>
      <vt:lpstr>3_Content slides</vt:lpstr>
      <vt:lpstr>4_Content slides</vt:lpstr>
      <vt:lpstr>5_Content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 Reichmann</dc:creator>
  <cp:lastModifiedBy>Joachim Horwath</cp:lastModifiedBy>
  <cp:revision>10</cp:revision>
  <cp:lastPrinted>2024-08-21T05:14:03Z</cp:lastPrinted>
  <dcterms:created xsi:type="dcterms:W3CDTF">2022-12-29T13:33:37Z</dcterms:created>
  <dcterms:modified xsi:type="dcterms:W3CDTF">2026-03-20T13:45:54Z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0x010100606960DA03673D46AA575D5DDBE587F7</vt:lpwstr>
  </property>
</Properties>
</file>