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77" r:id="rId8"/>
    <p:sldId id="265" r:id="rId9"/>
    <p:sldId id="268" r:id="rId10"/>
    <p:sldId id="266" r:id="rId11"/>
    <p:sldId id="270" r:id="rId12"/>
    <p:sldId id="278" r:id="rId13"/>
    <p:sldId id="272" r:id="rId14"/>
    <p:sldId id="273" r:id="rId15"/>
    <p:sldId id="279" r:id="rId16"/>
    <p:sldId id="275" r:id="rId17"/>
    <p:sldId id="274" r:id="rId18"/>
    <p:sldId id="280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/>
    <p:restoredTop sz="94621"/>
  </p:normalViewPr>
  <p:slideViewPr>
    <p:cSldViewPr snapToGrid="0">
      <p:cViewPr varScale="1">
        <p:scale>
          <a:sx n="59" d="100"/>
          <a:sy n="59" d="100"/>
        </p:scale>
        <p:origin x="512" y="2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26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0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08960" y="3238500"/>
            <a:ext cx="20119304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08960" y="5273040"/>
            <a:ext cx="20881304" cy="6667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01593" y="12578081"/>
            <a:ext cx="273607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67C59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75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75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75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90C12E"/>
        </a:buClr>
        <a:buSzPct val="75000"/>
        <a:buFont typeface="Arial"/>
        <a:buChar char="•"/>
        <a:tabLst/>
        <a:defRPr sz="5200" b="0" i="0" u="none" strike="noStrike" cap="none" spc="0" baseline="0">
          <a:solidFill>
            <a:srgbClr val="0C224D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 noGrp="1"/>
          </p:cNvSpPr>
          <p:nvPr>
            <p:ph type="title"/>
          </p:nvPr>
        </p:nvSpPr>
        <p:spPr>
          <a:xfrm>
            <a:off x="3864676" y="5907689"/>
            <a:ext cx="16654650" cy="1900622"/>
          </a:xfrm>
          <a:prstGeom prst="rect">
            <a:avLst/>
          </a:prstGeom>
        </p:spPr>
        <p:txBody>
          <a:bodyPr/>
          <a:lstStyle>
            <a:lvl1pPr algn="ctr" defTabSz="561340">
              <a:defRPr sz="5800">
                <a:solidFill>
                  <a:srgbClr val="00A6FB"/>
                </a:solidFill>
              </a:defRPr>
            </a:lvl1pPr>
          </a:lstStyle>
          <a:p>
            <a:r>
              <a:t>Navigating the Shift to Software-Defined Space Missions </a:t>
            </a:r>
          </a:p>
        </p:txBody>
      </p:sp>
      <p:sp>
        <p:nvSpPr>
          <p:cNvPr id="23" name="Line"/>
          <p:cNvSpPr/>
          <p:nvPr/>
        </p:nvSpPr>
        <p:spPr>
          <a:xfrm>
            <a:off x="9730254" y="8176769"/>
            <a:ext cx="4923493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" name="Title 1"/>
          <p:cNvSpPr txBox="1"/>
          <p:nvPr/>
        </p:nvSpPr>
        <p:spPr>
          <a:xfrm>
            <a:off x="9356374" y="8545228"/>
            <a:ext cx="5671251" cy="822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defRPr sz="3600" b="1"/>
            </a:lvl1pPr>
          </a:lstStyle>
          <a:p>
            <a:r>
              <a:t>John Trionfo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5930394" y="9205122"/>
            <a:ext cx="12523212" cy="675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defRPr sz="3000" i="1"/>
            </a:lvl1pPr>
          </a:lstStyle>
          <a:p>
            <a:r>
              <a:t>President, Defense Solutions</a:t>
            </a:r>
          </a:p>
        </p:txBody>
      </p:sp>
      <p:pic>
        <p:nvPicPr>
          <p:cNvPr id="26" name="ANT_Deck_blk_2.png" descr="ANT_Deck_blk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381" y="9866914"/>
            <a:ext cx="4005237" cy="92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"/>
          <p:cNvSpPr/>
          <p:nvPr/>
        </p:nvSpPr>
        <p:spPr>
          <a:xfrm>
            <a:off x="-165696" y="-88900"/>
            <a:ext cx="24715392" cy="13893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93" name="localhost_3000_hud (1).png" descr="localhost_3000_hud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6877" y="-94774"/>
            <a:ext cx="24776573" cy="13761002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pic>
        <p:nvPicPr>
          <p:cNvPr id="94" name="Overlay_Deck-Header.png" descr="Overlay_Deck-Header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5696" y="2559651"/>
            <a:ext cx="24715392" cy="11268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localhost_3000_hud (5).png" descr="localhost_3000_hud (5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063" y="-89790"/>
            <a:ext cx="24408064" cy="13346652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pic>
        <p:nvPicPr>
          <p:cNvPr id="108" name="Overlay_Deck-Header.png" descr="Overlay_Deck-Header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83" y="10948737"/>
            <a:ext cx="24468861" cy="2815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1CC98-29C8-7BBC-609B-E767800D2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>
            <a:extLst>
              <a:ext uri="{FF2B5EF4-FFF2-40B4-BE49-F238E27FC236}">
                <a16:creationId xmlns:a16="http://schemas.microsoft.com/office/drawing/2014/main" id="{C49CF294-9CE5-1CA0-0A2F-77F1607DB299}"/>
              </a:ext>
            </a:extLst>
          </p:cNvPr>
          <p:cNvSpPr/>
          <p:nvPr/>
        </p:nvSpPr>
        <p:spPr>
          <a:xfrm>
            <a:off x="-50800" y="-56059"/>
            <a:ext cx="24534492" cy="13497224"/>
          </a:xfrm>
          <a:prstGeom prst="rect">
            <a:avLst/>
          </a:prstGeom>
          <a:solidFill>
            <a:srgbClr val="1218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19" name="Overlay_Deck-Header.png" descr="Overlay_Deck-Header.png">
            <a:extLst>
              <a:ext uri="{FF2B5EF4-FFF2-40B4-BE49-F238E27FC236}">
                <a16:creationId xmlns:a16="http://schemas.microsoft.com/office/drawing/2014/main" id="{E9539FC3-4058-952B-0B57-C844E1DACF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83" y="10876547"/>
            <a:ext cx="24468861" cy="288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2D77DA-18C7-86ED-B40E-425E568D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06"/>
          <a:stretch>
            <a:fillRect/>
          </a:stretch>
        </p:blipFill>
        <p:spPr>
          <a:xfrm>
            <a:off x="-27354" y="-23445"/>
            <a:ext cx="24364462" cy="139003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33744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verlay_Deck-Header.png" descr="Overlay_Deck-Header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83" y="10900611"/>
            <a:ext cx="24468861" cy="283945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56059"/>
            <a:ext cx="24534492" cy="13796122"/>
          </a:xfrm>
          <a:prstGeom prst="rect">
            <a:avLst/>
          </a:prstGeom>
          <a:solidFill>
            <a:srgbClr val="1218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14" name="localhost_3000_hud (7).png" descr="localhost_3000_hud (7)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188" y="0"/>
            <a:ext cx="22297623" cy="13772060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56059"/>
            <a:ext cx="24534492" cy="13497224"/>
          </a:xfrm>
          <a:prstGeom prst="rect">
            <a:avLst/>
          </a:prstGeom>
          <a:solidFill>
            <a:srgbClr val="1218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18" name="localhost_3000_hud (8).png" descr="localhost_3000_hud (8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2538" y="183546"/>
            <a:ext cx="20327816" cy="12371250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pic>
        <p:nvPicPr>
          <p:cNvPr id="119" name="Overlay_Deck-Header.png" descr="Overlay_Deck-Header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83" y="10876547"/>
            <a:ext cx="24468861" cy="2887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9712-7E44-FD7B-A739-9983435AF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>
            <a:extLst>
              <a:ext uri="{FF2B5EF4-FFF2-40B4-BE49-F238E27FC236}">
                <a16:creationId xmlns:a16="http://schemas.microsoft.com/office/drawing/2014/main" id="{D79926B8-9B8B-C8F4-58F5-A78B043A8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56059"/>
            <a:ext cx="24534492" cy="13497224"/>
          </a:xfrm>
          <a:prstGeom prst="rect">
            <a:avLst/>
          </a:prstGeom>
          <a:solidFill>
            <a:srgbClr val="1218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19" name="Overlay_Deck-Header.png" descr="Overlay_Deck-Header.png">
            <a:extLst>
              <a:ext uri="{FF2B5EF4-FFF2-40B4-BE49-F238E27FC236}">
                <a16:creationId xmlns:a16="http://schemas.microsoft.com/office/drawing/2014/main" id="{2BD24160-C2F6-B8AC-2971-2C75F9060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083" y="10876547"/>
            <a:ext cx="24468861" cy="288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46E90-9CA8-C2B1-8054-0415DBB2E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7902" y="274835"/>
            <a:ext cx="21388195" cy="121388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22744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localhost_3000_hud.png" descr="localhost_3000_hu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21" y="-23447"/>
            <a:ext cx="24458246" cy="13340861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pic>
        <p:nvPicPr>
          <p:cNvPr id="125" name="Overlay_Deck-Header.png" descr="Overlay_Deck-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020" y="10972800"/>
            <a:ext cx="24468861" cy="2790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EFC72050-1504-91B7-A391-D426E9A043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0800" y="-56059"/>
            <a:ext cx="24534492" cy="13497224"/>
          </a:xfrm>
          <a:prstGeom prst="rect">
            <a:avLst/>
          </a:prstGeom>
          <a:solidFill>
            <a:srgbClr val="1218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21" name="localhost_3000_hud (9).png" descr="localhost_3000_hud (9)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693" y="274835"/>
            <a:ext cx="13270522" cy="12144241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pic>
        <p:nvPicPr>
          <p:cNvPr id="122" name="Overlay_Deck-Header.png" descr="Overlay_Deck-Header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444" y="10855569"/>
            <a:ext cx="24468861" cy="28838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ission Impact Report">
            <a:extLst>
              <a:ext uri="{FF2B5EF4-FFF2-40B4-BE49-F238E27FC236}">
                <a16:creationId xmlns:a16="http://schemas.microsoft.com/office/drawing/2014/main" id="{652D0C3D-5C6A-D6CC-3AF8-059B0FAE2FFE}"/>
              </a:ext>
            </a:extLst>
          </p:cNvPr>
          <p:cNvSpPr txBox="1"/>
          <p:nvPr/>
        </p:nvSpPr>
        <p:spPr>
          <a:xfrm>
            <a:off x="15242749" y="274835"/>
            <a:ext cx="762040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rPr dirty="0"/>
              <a:t>Mission Impact</a:t>
            </a:r>
          </a:p>
        </p:txBody>
      </p:sp>
      <p:sp>
        <p:nvSpPr>
          <p:cNvPr id="4" name="What happens if I do this with these 50 assets?">
            <a:extLst>
              <a:ext uri="{FF2B5EF4-FFF2-40B4-BE49-F238E27FC236}">
                <a16:creationId xmlns:a16="http://schemas.microsoft.com/office/drawing/2014/main" id="{C9F38C66-08B1-2A4D-87AF-59D19A11B02F}"/>
              </a:ext>
            </a:extLst>
          </p:cNvPr>
          <p:cNvSpPr txBox="1"/>
          <p:nvPr/>
        </p:nvSpPr>
        <p:spPr>
          <a:xfrm>
            <a:off x="13997352" y="3317270"/>
            <a:ext cx="10018362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How do I get data to this user in less than 10 minutes?</a:t>
            </a:r>
            <a:br>
              <a:rPr lang="en-US" sz="4800" dirty="0"/>
            </a:br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What coverage do we have of a threat? 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Where and when are we blind?</a:t>
            </a:r>
            <a:br>
              <a:rPr lang="en-US" sz="4800" dirty="0"/>
            </a:br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What happens to our mission if….?  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4908C-8267-EFEE-FC51-7EEB8BE32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C42D6D3-0195-CFE5-7238-F770AE15597F}"/>
              </a:ext>
            </a:extLst>
          </p:cNvPr>
          <p:cNvSpPr txBox="1"/>
          <p:nvPr/>
        </p:nvSpPr>
        <p:spPr>
          <a:xfrm>
            <a:off x="9379819" y="9387163"/>
            <a:ext cx="5671251" cy="822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defRPr sz="3600" b="1"/>
            </a:lvl1pPr>
          </a:lstStyle>
          <a:p>
            <a:r>
              <a:rPr dirty="0"/>
              <a:t>John Trionfo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A9DD572-51B9-D47B-45C2-0514B8B8CF42}"/>
              </a:ext>
            </a:extLst>
          </p:cNvPr>
          <p:cNvSpPr txBox="1"/>
          <p:nvPr/>
        </p:nvSpPr>
        <p:spPr>
          <a:xfrm>
            <a:off x="5906948" y="10092045"/>
            <a:ext cx="12523212" cy="675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defRPr sz="3000" i="1"/>
            </a:lvl1pPr>
          </a:lstStyle>
          <a:p>
            <a:r>
              <a:rPr dirty="0"/>
              <a:t>President, Defense Solutions</a:t>
            </a:r>
          </a:p>
        </p:txBody>
      </p:sp>
      <p:pic>
        <p:nvPicPr>
          <p:cNvPr id="26" name="ANT_Deck_blk_2.png" descr="ANT_Deck_blk_2.png">
            <a:extLst>
              <a:ext uri="{FF2B5EF4-FFF2-40B4-BE49-F238E27FC236}">
                <a16:creationId xmlns:a16="http://schemas.microsoft.com/office/drawing/2014/main" id="{68075EF8-B691-1E50-6698-FE9543114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693" y="6119449"/>
            <a:ext cx="6547504" cy="150608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AAD96C-5907-E305-97BD-99DDDD53C59D}"/>
              </a:ext>
            </a:extLst>
          </p:cNvPr>
          <p:cNvSpPr txBox="1"/>
          <p:nvPr/>
        </p:nvSpPr>
        <p:spPr>
          <a:xfrm>
            <a:off x="9379819" y="8153995"/>
            <a:ext cx="5671251" cy="822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Booth # 2643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454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WarGames-Bkg.png" descr="WarGames-Bkg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2466351"/>
            <a:ext cx="24384000" cy="1103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ANT_Vis Logo.png" descr="ANT_Vis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209" y="5802986"/>
            <a:ext cx="9721582" cy="2922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EF0AF4-96E1-F4BF-3821-FA26173BDA2E}"/>
              </a:ext>
            </a:extLst>
          </p:cNvPr>
          <p:cNvGrpSpPr/>
          <p:nvPr/>
        </p:nvGrpSpPr>
        <p:grpSpPr>
          <a:xfrm>
            <a:off x="10489516" y="9809044"/>
            <a:ext cx="1270002" cy="2051497"/>
            <a:chOff x="10491843" y="9809044"/>
            <a:chExt cx="1270002" cy="2051497"/>
          </a:xfrm>
        </p:grpSpPr>
        <p:sp>
          <p:nvSpPr>
            <p:cNvPr id="37" name="AIR"/>
            <p:cNvSpPr txBox="1"/>
            <p:nvPr/>
          </p:nvSpPr>
          <p:spPr>
            <a:xfrm>
              <a:off x="10745462" y="11300092"/>
              <a:ext cx="762763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AIR</a:t>
              </a:r>
            </a:p>
          </p:txBody>
        </p:sp>
        <p:pic>
          <p:nvPicPr>
            <p:cNvPr id="40" name="Air.png" descr="Ai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1843" y="9809044"/>
              <a:ext cx="1270002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EB514-F861-836D-4759-0516F52F69A2}"/>
              </a:ext>
            </a:extLst>
          </p:cNvPr>
          <p:cNvGrpSpPr/>
          <p:nvPr/>
        </p:nvGrpSpPr>
        <p:grpSpPr>
          <a:xfrm>
            <a:off x="12641770" y="9809044"/>
            <a:ext cx="1270002" cy="2051497"/>
            <a:chOff x="12066657" y="9809044"/>
            <a:chExt cx="1270002" cy="2051497"/>
          </a:xfrm>
        </p:grpSpPr>
        <p:sp>
          <p:nvSpPr>
            <p:cNvPr id="38" name="LAND"/>
            <p:cNvSpPr txBox="1"/>
            <p:nvPr/>
          </p:nvSpPr>
          <p:spPr>
            <a:xfrm>
              <a:off x="12119708" y="11300092"/>
              <a:ext cx="1165861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LAND</a:t>
              </a:r>
            </a:p>
          </p:txBody>
        </p:sp>
        <p:pic>
          <p:nvPicPr>
            <p:cNvPr id="41" name="Land.png" descr="Lan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66657" y="9809044"/>
              <a:ext cx="1270002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6E165B-99A2-A1EF-CF21-74FFAD94FD1F}"/>
              </a:ext>
            </a:extLst>
          </p:cNvPr>
          <p:cNvGrpSpPr/>
          <p:nvPr/>
        </p:nvGrpSpPr>
        <p:grpSpPr>
          <a:xfrm>
            <a:off x="8539418" y="9815808"/>
            <a:ext cx="1282701" cy="2051497"/>
            <a:chOff x="8799719" y="9809044"/>
            <a:chExt cx="1282701" cy="2051497"/>
          </a:xfrm>
        </p:grpSpPr>
        <p:sp>
          <p:nvSpPr>
            <p:cNvPr id="36" name="SEA"/>
            <p:cNvSpPr txBox="1"/>
            <p:nvPr/>
          </p:nvSpPr>
          <p:spPr>
            <a:xfrm>
              <a:off x="9006347" y="11300092"/>
              <a:ext cx="869443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SEA</a:t>
              </a:r>
            </a:p>
          </p:txBody>
        </p:sp>
        <p:pic>
          <p:nvPicPr>
            <p:cNvPr id="42" name="Sea.png" descr="Se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9719" y="9809044"/>
              <a:ext cx="1282701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9DBFD-435D-CF61-F5D1-41C2DC1302F1}"/>
              </a:ext>
            </a:extLst>
          </p:cNvPr>
          <p:cNvGrpSpPr/>
          <p:nvPr/>
        </p:nvGrpSpPr>
        <p:grpSpPr>
          <a:xfrm>
            <a:off x="14585328" y="9815808"/>
            <a:ext cx="1377697" cy="2044733"/>
            <a:chOff x="13578539" y="9809044"/>
            <a:chExt cx="1377697" cy="2044733"/>
          </a:xfrm>
        </p:grpSpPr>
        <p:sp>
          <p:nvSpPr>
            <p:cNvPr id="39" name="SPACE"/>
            <p:cNvSpPr txBox="1"/>
            <p:nvPr/>
          </p:nvSpPr>
          <p:spPr>
            <a:xfrm>
              <a:off x="13578539" y="11293328"/>
              <a:ext cx="1377697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SPACE</a:t>
              </a:r>
            </a:p>
          </p:txBody>
        </p:sp>
        <p:pic>
          <p:nvPicPr>
            <p:cNvPr id="43" name="Space.png" descr="Spac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25431" y="9809044"/>
              <a:ext cx="1270002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tars_bkg.png" descr="Stars_b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62" y="2469788"/>
            <a:ext cx="24486338" cy="1110789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ectangle"/>
          <p:cNvSpPr/>
          <p:nvPr/>
        </p:nvSpPr>
        <p:spPr>
          <a:xfrm>
            <a:off x="-36231" y="6059568"/>
            <a:ext cx="24384001" cy="3928333"/>
          </a:xfrm>
          <a:prstGeom prst="rect">
            <a:avLst/>
          </a:prstGeom>
          <a:gradFill>
            <a:gsLst>
              <a:gs pos="0">
                <a:srgbClr val="582F86"/>
              </a:gs>
              <a:gs pos="100000">
                <a:srgbClr val="3261A1"/>
              </a:gs>
            </a:gsLst>
            <a:lin ang="9528511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" name="Title 1"/>
          <p:cNvSpPr txBox="1"/>
          <p:nvPr/>
        </p:nvSpPr>
        <p:spPr>
          <a:xfrm>
            <a:off x="7713206" y="3384323"/>
            <a:ext cx="8981378" cy="1900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 fontScale="85000" lnSpcReduction="10000"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Government &amp; Commercial </a:t>
            </a:r>
            <a:r>
              <a:rPr dirty="0"/>
              <a:t>Applicability</a:t>
            </a:r>
          </a:p>
        </p:txBody>
      </p:sp>
      <p:sp>
        <p:nvSpPr>
          <p:cNvPr id="49" name="EXISTING SYSTEMS"/>
          <p:cNvSpPr txBox="1"/>
          <p:nvPr/>
        </p:nvSpPr>
        <p:spPr>
          <a:xfrm>
            <a:off x="4511196" y="8975065"/>
            <a:ext cx="704368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EXISTING SYSTEM OPERATIONS </a:t>
            </a:r>
          </a:p>
        </p:txBody>
      </p:sp>
      <p:sp>
        <p:nvSpPr>
          <p:cNvPr id="50" name="NEW SYSTEMS"/>
          <p:cNvSpPr txBox="1"/>
          <p:nvPr/>
        </p:nvSpPr>
        <p:spPr>
          <a:xfrm>
            <a:off x="13498422" y="8975065"/>
            <a:ext cx="483463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NEW SYSTEM DESIGN </a:t>
            </a:r>
          </a:p>
        </p:txBody>
      </p:sp>
      <p:pic>
        <p:nvPicPr>
          <p:cNvPr id="51" name="New Systems.png" descr="New System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696" y="6614107"/>
            <a:ext cx="2068085" cy="2074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Exsisting Systems.png" descr="Exsisting System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277" y="6536587"/>
            <a:ext cx="1871522" cy="2229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tars_bkg.png" descr="Stars_b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62" y="2469788"/>
            <a:ext cx="24486338" cy="11107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202" y="3712815"/>
            <a:ext cx="2680907" cy="3992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unknown.png" descr="unknow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629" y="3712815"/>
            <a:ext cx="2622115" cy="3992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unknown.png" descr="unknow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697" y="3757535"/>
            <a:ext cx="2559474" cy="390163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ext"/>
          <p:cNvSpPr txBox="1"/>
          <p:nvPr/>
        </p:nvSpPr>
        <p:spPr>
          <a:xfrm>
            <a:off x="6673850" y="-1428751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5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1938" y="8481852"/>
            <a:ext cx="5165836" cy="2182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590" y="8109824"/>
            <a:ext cx="5628119" cy="292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56" y="8266940"/>
            <a:ext cx="3222694" cy="3222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9" extrusionOk="0">
                <a:moveTo>
                  <a:pt x="11108" y="4"/>
                </a:moveTo>
                <a:cubicBezTo>
                  <a:pt x="10643" y="-5"/>
                  <a:pt x="10165" y="2"/>
                  <a:pt x="9890" y="25"/>
                </a:cubicBezTo>
                <a:cubicBezTo>
                  <a:pt x="7834" y="198"/>
                  <a:pt x="5808" y="976"/>
                  <a:pt x="4200" y="2210"/>
                </a:cubicBezTo>
                <a:cubicBezTo>
                  <a:pt x="1804" y="4050"/>
                  <a:pt x="297" y="6779"/>
                  <a:pt x="30" y="9769"/>
                </a:cubicBezTo>
                <a:cubicBezTo>
                  <a:pt x="7" y="10021"/>
                  <a:pt x="-2" y="10428"/>
                  <a:pt x="1" y="10832"/>
                </a:cubicBezTo>
                <a:cubicBezTo>
                  <a:pt x="3" y="11236"/>
                  <a:pt x="17" y="11640"/>
                  <a:pt x="43" y="11885"/>
                </a:cubicBezTo>
                <a:cubicBezTo>
                  <a:pt x="348" y="14760"/>
                  <a:pt x="1812" y="17406"/>
                  <a:pt x="4110" y="19244"/>
                </a:cubicBezTo>
                <a:cubicBezTo>
                  <a:pt x="4637" y="19666"/>
                  <a:pt x="5359" y="20124"/>
                  <a:pt x="6017" y="20454"/>
                </a:cubicBezTo>
                <a:cubicBezTo>
                  <a:pt x="7262" y="21077"/>
                  <a:pt x="8406" y="21403"/>
                  <a:pt x="9900" y="21562"/>
                </a:cubicBezTo>
                <a:cubicBezTo>
                  <a:pt x="10209" y="21595"/>
                  <a:pt x="11538" y="21577"/>
                  <a:pt x="11908" y="21536"/>
                </a:cubicBezTo>
                <a:cubicBezTo>
                  <a:pt x="14321" y="21267"/>
                  <a:pt x="16515" y="20232"/>
                  <a:pt x="18265" y="18537"/>
                </a:cubicBezTo>
                <a:cubicBezTo>
                  <a:pt x="20142" y="16720"/>
                  <a:pt x="21280" y="14406"/>
                  <a:pt x="21555" y="11839"/>
                </a:cubicBezTo>
                <a:cubicBezTo>
                  <a:pt x="21584" y="11574"/>
                  <a:pt x="21598" y="11158"/>
                  <a:pt x="21598" y="10742"/>
                </a:cubicBezTo>
                <a:cubicBezTo>
                  <a:pt x="21598" y="10325"/>
                  <a:pt x="21584" y="9906"/>
                  <a:pt x="21555" y="9636"/>
                </a:cubicBezTo>
                <a:cubicBezTo>
                  <a:pt x="21392" y="8094"/>
                  <a:pt x="20891" y="6592"/>
                  <a:pt x="20108" y="5277"/>
                </a:cubicBezTo>
                <a:cubicBezTo>
                  <a:pt x="18811" y="3098"/>
                  <a:pt x="16805" y="1444"/>
                  <a:pt x="14424" y="594"/>
                </a:cubicBezTo>
                <a:cubicBezTo>
                  <a:pt x="13769" y="360"/>
                  <a:pt x="13080" y="193"/>
                  <a:pt x="12238" y="67"/>
                </a:cubicBezTo>
                <a:cubicBezTo>
                  <a:pt x="12022" y="35"/>
                  <a:pt x="11572" y="12"/>
                  <a:pt x="11108" y="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kg_1.png" descr="Bkg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985" y="2413865"/>
            <a:ext cx="24493971" cy="1114174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le 1"/>
          <p:cNvSpPr txBox="1"/>
          <p:nvPr/>
        </p:nvSpPr>
        <p:spPr>
          <a:xfrm>
            <a:off x="5954457" y="5104066"/>
            <a:ext cx="12523212" cy="351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defTabSz="693419">
              <a:defRPr sz="5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sz="6600" dirty="0"/>
              <a:t>Operational questions are hiding in our engineering discussions.</a:t>
            </a:r>
            <a:endParaRPr sz="66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pace_Orbital-Traffic.png" descr="Space_Orbital-Traff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5707"/>
            <a:ext cx="24384000" cy="1103985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What happens if I do this with these 50 assets?"/>
          <p:cNvSpPr txBox="1"/>
          <p:nvPr/>
        </p:nvSpPr>
        <p:spPr>
          <a:xfrm>
            <a:off x="689275" y="3851638"/>
            <a:ext cx="10055414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/>
              <a:t>What is the RF link budget for these conditions?</a:t>
            </a:r>
            <a:br>
              <a:rPr lang="en-US" sz="5400" dirty="0"/>
            </a:br>
            <a:endParaRPr lang="en-US" sz="54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/>
              <a:t>What is the maximum possible slew rate for SV-4?</a:t>
            </a:r>
          </a:p>
        </p:txBody>
      </p:sp>
      <p:pic>
        <p:nvPicPr>
          <p:cNvPr id="71" name="image54.png" descr="image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8218">
            <a:off x="14055030" y="295173"/>
            <a:ext cx="11008165" cy="993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48.png" descr="image4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42252">
            <a:off x="5165030" y="8196262"/>
            <a:ext cx="6642101" cy="543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41.png" descr="image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7402">
            <a:off x="11281914" y="5015229"/>
            <a:ext cx="3100052" cy="2796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44395-4430-D2BA-B7DF-36DC767AF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pace_Orbital-Traffic.png" descr="Space_Orbital-Traffic.png">
            <a:extLst>
              <a:ext uri="{FF2B5EF4-FFF2-40B4-BE49-F238E27FC236}">
                <a16:creationId xmlns:a16="http://schemas.microsoft.com/office/drawing/2014/main" id="{EC6A5F7A-EBD7-2A23-CE32-DC0417D4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5707"/>
            <a:ext cx="24384000" cy="1103985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What happens if I do this with these 50 assets?">
            <a:extLst>
              <a:ext uri="{FF2B5EF4-FFF2-40B4-BE49-F238E27FC236}">
                <a16:creationId xmlns:a16="http://schemas.microsoft.com/office/drawing/2014/main" id="{476AE7DF-1C3A-9289-9FC6-8AEC56B4CC27}"/>
              </a:ext>
            </a:extLst>
          </p:cNvPr>
          <p:cNvSpPr txBox="1"/>
          <p:nvPr/>
        </p:nvSpPr>
        <p:spPr>
          <a:xfrm>
            <a:off x="689275" y="2866400"/>
            <a:ext cx="10844884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How do I get data to this user in less than 10 minutes?</a:t>
            </a:r>
            <a:br>
              <a:rPr lang="en-US" sz="4800" dirty="0"/>
            </a:br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What coverage do we have of a threat? </a:t>
            </a:r>
          </a:p>
          <a:p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Where and when are we blind?</a:t>
            </a:r>
            <a:br>
              <a:rPr lang="en-US" sz="4800" dirty="0"/>
            </a:br>
            <a:endParaRPr lang="en-US" sz="48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What happens to our mission if….?   </a:t>
            </a:r>
          </a:p>
        </p:txBody>
      </p:sp>
      <p:pic>
        <p:nvPicPr>
          <p:cNvPr id="71" name="image54.png" descr="image54.png">
            <a:extLst>
              <a:ext uri="{FF2B5EF4-FFF2-40B4-BE49-F238E27FC236}">
                <a16:creationId xmlns:a16="http://schemas.microsoft.com/office/drawing/2014/main" id="{D3284316-6715-7DFF-871F-420DB3854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8218">
            <a:off x="14055030" y="295173"/>
            <a:ext cx="11008165" cy="993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48.png" descr="image48.png">
            <a:extLst>
              <a:ext uri="{FF2B5EF4-FFF2-40B4-BE49-F238E27FC236}">
                <a16:creationId xmlns:a16="http://schemas.microsoft.com/office/drawing/2014/main" id="{089E7F59-3290-36B6-516C-48E8889EA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42252">
            <a:off x="5165030" y="8196262"/>
            <a:ext cx="6642101" cy="543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41.png" descr="image41.png">
            <a:extLst>
              <a:ext uri="{FF2B5EF4-FFF2-40B4-BE49-F238E27FC236}">
                <a16:creationId xmlns:a16="http://schemas.microsoft.com/office/drawing/2014/main" id="{7E358DB3-EBC3-01F1-4FA4-4399E93CE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7402">
            <a:off x="11281914" y="5015229"/>
            <a:ext cx="3100052" cy="2796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2439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Assets_Space.png" descr="Assets_Space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58947"/>
            <a:ext cx="24384000" cy="1103985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Mission Impact Report"/>
          <p:cNvSpPr txBox="1"/>
          <p:nvPr/>
        </p:nvSpPr>
        <p:spPr>
          <a:xfrm>
            <a:off x="491960" y="5575597"/>
            <a:ext cx="5751931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rPr dirty="0"/>
              <a:t>Mission Impact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94C48E-E513-58A8-0482-149A74EA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7874" y="2836589"/>
            <a:ext cx="17622750" cy="9717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BA5024-F2C7-304E-4F46-4C9195A6705C}"/>
              </a:ext>
            </a:extLst>
          </p:cNvPr>
          <p:cNvSpPr/>
          <p:nvPr/>
        </p:nvSpPr>
        <p:spPr>
          <a:xfrm>
            <a:off x="6744369" y="9136632"/>
            <a:ext cx="8245642" cy="3416968"/>
          </a:xfrm>
          <a:prstGeom prst="ellipse">
            <a:avLst/>
          </a:pr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"/>
          <p:cNvSpPr/>
          <p:nvPr/>
        </p:nvSpPr>
        <p:spPr>
          <a:xfrm>
            <a:off x="-165696" y="-88900"/>
            <a:ext cx="24715392" cy="13893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01" name="localhost_3000_hud (3).png" descr="localhost_3000_hud (3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5696" y="-88956"/>
            <a:ext cx="24715392" cy="13616812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pic>
        <p:nvPicPr>
          <p:cNvPr id="102" name="Overlay_Deck-Header.png" descr="Overlay_Deck-Header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5696" y="11020925"/>
            <a:ext cx="24715392" cy="2784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White">
  <a:themeElements>
    <a:clrScheme name="1_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1_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1_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1_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1_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1_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149</Words>
  <Application>Microsoft Macintosh PowerPoint</Application>
  <PresentationFormat>Custom</PresentationFormat>
  <Paragraphs>29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Helvetica Light</vt:lpstr>
      <vt:lpstr>Helvetica Neue</vt:lpstr>
      <vt:lpstr>1_White</vt:lpstr>
      <vt:lpstr>Navigating the Shift to Software-Defined Space Missions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Adam Figueira</cp:lastModifiedBy>
  <cp:revision>3</cp:revision>
  <dcterms:modified xsi:type="dcterms:W3CDTF">2026-03-17T19:23:11Z</dcterms:modified>
</cp:coreProperties>
</file>