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CF52_CDBE0FB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147471189" r:id="rId7"/>
    <p:sldId id="2147471187" r:id="rId8"/>
    <p:sldId id="2147471190" r:id="rId9"/>
    <p:sldId id="2147471191" r:id="rId10"/>
    <p:sldId id="391" r:id="rId11"/>
    <p:sldId id="2147471235" r:id="rId12"/>
    <p:sldId id="2147471227" r:id="rId13"/>
    <p:sldId id="2147471207" r:id="rId14"/>
    <p:sldId id="2147471199" r:id="rId15"/>
    <p:sldId id="2147471232" r:id="rId16"/>
    <p:sldId id="2147471202" r:id="rId17"/>
    <p:sldId id="2147471201" r:id="rId18"/>
    <p:sldId id="21474711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9E8716-B3ED-0C20-BF6B-B1B890D9FC1D}" name="Rob Gillette" initials="RG" userId="S::RGillette@Nalresearch.com::81d4a482-ba6e-4ec6-b2e7-ea0c44be7410" providerId="AD"/>
  <p188:author id="{329F751E-2331-3FEC-4B0E-C4EB8F4897C0}" name="Megan Zamora" initials="MZ" userId="S::MZamora@nalresearch.com::93a932d2-11e6-4172-9c8f-2aee8f7cd8ae" providerId="AD"/>
  <p188:author id="{1190B263-2D77-0C48-3378-87B9DF5A714E}" name="Julia Wilton" initials="JW" userId="S::jwilton@omnispace.com::50a06f3b-96f7-4fb0-9eb4-ed5cccd95d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6"/>
    <a:srgbClr val="248DC2"/>
    <a:srgbClr val="C2D500"/>
    <a:srgbClr val="2B4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D6755-4441-1E46-8394-4C3EE305F48B}" v="122" dt="2026-03-17T21:02:40.882"/>
    <p1510:client id="{3A7B3411-C7A0-D7C8-539F-32B4D48F38F7}" v="19" dt="2026-03-17T14:03:46.957"/>
    <p1510:client id="{48CED04C-1E59-1C55-A675-F0455AC0D911}" v="12" dt="2026-03-17T20:36:53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modernComment_7FFFCF52_CDBE0F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3F28EF-E8E4-BB44-9D90-071F445DCADE}" authorId="{F09E8716-B3ED-0C20-BF6B-B1B890D9FC1D}" created="2026-03-13T12:39:05.079">
    <pc:sldMkLst xmlns:pc="http://schemas.microsoft.com/office/powerpoint/2013/main/command">
      <pc:docMk/>
      <pc:sldMk cId="928382996" sldId="2147471186"/>
    </pc:sldMkLst>
    <p188:replyLst>
      <p188:reply id="{C9D3F9C4-D885-4678-B5F3-7A62E075392A}" authorId="{329F751E-2331-3FEC-4B0E-C4EB8F4897C0}" created="2026-03-13T20:41:10.652">
        <p188:txBody>
          <a:bodyPr/>
          <a:lstStyle/>
          <a:p>
            <a:r>
              <a:rPr lang="en-US"/>
              <a:t>Agree to nix</a:t>
            </a:r>
          </a:p>
        </p188:txBody>
      </p188:reply>
    </p188:replyLst>
    <p188:txBody>
      <a:bodyPr/>
      <a:lstStyle/>
      <a:p>
        <a:r>
          <a:rPr lang="en-US"/>
          <a:t>Does this really add value?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6EAB5-5506-724F-ACD4-60296A2FBC8D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C471D-4B94-E549-99B2-A426E920F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C471D-4B94-E549-99B2-A426E920F1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solidFill>
                <a:srgbClr val="212121"/>
              </a:solidFill>
              <a:latin typeface="Aptos"/>
            </a:endParaRPr>
          </a:p>
          <a:p>
            <a:pPr marL="0" marR="0" algn="l"/>
            <a:r>
              <a:rPr lang="en-US" sz="1800" b="0" i="0" u="none" strike="noStrike">
                <a:solidFill>
                  <a:srgbClr val="212121"/>
                </a:solidFill>
                <a:effectLst/>
                <a:latin typeface="Apto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7C2C8-AA33-3245-9778-3B8DC27E0B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98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8" Type="http://schemas.openxmlformats.org/officeDocument/2006/relationships/image" Target="../media/image74.png"/><Relationship Id="rId5" Type="http://schemas.openxmlformats.org/officeDocument/2006/relationships/image" Target="../media/image21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56" Type="http://schemas.openxmlformats.org/officeDocument/2006/relationships/image" Target="../media/image72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Relationship Id="rId3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59" Type="http://schemas.openxmlformats.org/officeDocument/2006/relationships/image" Target="../media/image75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54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57" Type="http://schemas.openxmlformats.org/officeDocument/2006/relationships/image" Target="../media/image73.png"/><Relationship Id="rId10" Type="http://schemas.openxmlformats.org/officeDocument/2006/relationships/image" Target="../media/image26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Relationship Id="rId60" Type="http://schemas.openxmlformats.org/officeDocument/2006/relationships/image" Target="../media/image7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&#10;&#10;Description automatically generated">
            <a:extLst>
              <a:ext uri="{FF2B5EF4-FFF2-40B4-BE49-F238E27FC236}">
                <a16:creationId xmlns:a16="http://schemas.microsoft.com/office/drawing/2014/main" id="{002F7C40-7C33-081E-CE4F-A393841AF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FC900-24E7-B880-AED1-D8184417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071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294-275E-D90F-A179-B7AB9D3377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318475"/>
            <a:ext cx="10515600" cy="899701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20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E1ECFE2-3753-CCC7-394B-1E95227B6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756" y="6260653"/>
            <a:ext cx="8209693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48CD1D-9342-577C-E1AF-7F57546F8E32}"/>
              </a:ext>
            </a:extLst>
          </p:cNvPr>
          <p:cNvGrpSpPr/>
          <p:nvPr userDrawn="1"/>
        </p:nvGrpSpPr>
        <p:grpSpPr>
          <a:xfrm>
            <a:off x="8424818" y="604012"/>
            <a:ext cx="3767182" cy="767588"/>
            <a:chOff x="5263312" y="604012"/>
            <a:chExt cx="3767182" cy="7675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751EED-D784-1453-00ED-DB22049DAE13}"/>
                </a:ext>
              </a:extLst>
            </p:cNvPr>
            <p:cNvSpPr/>
            <p:nvPr userDrawn="1"/>
          </p:nvSpPr>
          <p:spPr>
            <a:xfrm>
              <a:off x="5650301" y="604012"/>
              <a:ext cx="3380193" cy="767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F0C1CD-CB33-AAB8-A693-D6226D6989B3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3E963DE5-E5A3-3F50-9E43-ECD93072EA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531" y="681550"/>
            <a:ext cx="1927168" cy="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0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65FEC-81EE-224F-C1F7-0BD9CEFC6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5130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2984-11FB-B82F-5B07-A68E408B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543"/>
            <a:ext cx="10515600" cy="928914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D75F-ACEC-FDC9-10AC-B49426201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6914"/>
            <a:ext cx="5181600" cy="4426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4D47E-4F38-8322-6D6E-C1B74C3A6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6914"/>
            <a:ext cx="5181600" cy="4426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F8E40-1248-A228-59DD-F0340A27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4211F-ABA2-329B-9B68-6256C366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8D9C-0612-E971-16CD-8BFAC23D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0287"/>
            <a:ext cx="10515600" cy="93617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29CAF-004C-879C-15AC-0E2FE4B920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87933"/>
            <a:ext cx="5157787" cy="461913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15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DE16D-4AF3-4424-F735-0EA999AE2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44115"/>
            <a:ext cx="5157787" cy="4053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4D33D-71E4-E9F8-9191-0FF7BB971CD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87933"/>
            <a:ext cx="5183188" cy="461913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15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B8539-0EFA-7BC8-63CA-707630CC7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44115"/>
            <a:ext cx="5183188" cy="4053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8212B2-D7EF-EC89-29F8-18CE72FE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D7724F-F677-E7A8-B9EF-FAB4A7F2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55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FB23-9208-4A4C-9371-D3395A69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286"/>
            <a:ext cx="10515600" cy="936171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924F5-3A06-8982-B37D-EAF70641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C34DC-DB15-F77B-3030-C769AB50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6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0" y="0"/>
            <a:ext cx="5183188" cy="5861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57EFC-8A18-65D5-8544-E48B808726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solidFill>
              <a:srgbClr val="2B42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rgbClr val="2B42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45790-5F38-77CE-2B81-29AEFDB30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365622"/>
            <a:ext cx="12242262" cy="46166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56362A-7131-596C-F4CB-DB72FD5F1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18074" y="1365621"/>
            <a:ext cx="7585356" cy="461664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5D9E25-F20C-A3CA-8DCA-B8659A51B5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36914"/>
            <a:ext cx="10515600" cy="4513036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295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876BE4-3EB4-5914-1F99-9FDF15187B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CC0785-1753-C808-5D73-6F1FFF369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1522"/>
            <a:ext cx="4620180" cy="1396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FC900-24E7-B880-AED1-D8184417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071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294-275E-D90F-A179-B7AB9D3377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318475"/>
            <a:ext cx="10515600" cy="899701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2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E1ECFE2-3753-CCC7-394B-1E95227B6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756" y="6260653"/>
            <a:ext cx="8209693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55C48F-D105-CE82-5D95-FC60B8221C07}"/>
              </a:ext>
            </a:extLst>
          </p:cNvPr>
          <p:cNvGrpSpPr/>
          <p:nvPr userDrawn="1"/>
        </p:nvGrpSpPr>
        <p:grpSpPr>
          <a:xfrm>
            <a:off x="8424818" y="604012"/>
            <a:ext cx="3767182" cy="767588"/>
            <a:chOff x="5263312" y="604012"/>
            <a:chExt cx="3767182" cy="7675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15F130-73B2-A43D-0C07-3B78CC58596B}"/>
                </a:ext>
              </a:extLst>
            </p:cNvPr>
            <p:cNvSpPr/>
            <p:nvPr userDrawn="1"/>
          </p:nvSpPr>
          <p:spPr>
            <a:xfrm>
              <a:off x="5650301" y="604012"/>
              <a:ext cx="3380193" cy="767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A99562-FA60-5A32-85CC-8C6514B02807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A68804E-878F-5860-8A0B-B50991849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531" y="681550"/>
            <a:ext cx="1927168" cy="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5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99BDF8D-63D0-8F5F-F661-8CA70B833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FC900-24E7-B880-AED1-D8184417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071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294-275E-D90F-A179-B7AB9D3377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318475"/>
            <a:ext cx="10515600" cy="899701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2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E1ECFE2-3753-CCC7-394B-1E95227B6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756" y="6260653"/>
            <a:ext cx="8209693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CF4319-3169-28C8-2E42-8B9F00F735E2}"/>
              </a:ext>
            </a:extLst>
          </p:cNvPr>
          <p:cNvGrpSpPr/>
          <p:nvPr userDrawn="1"/>
        </p:nvGrpSpPr>
        <p:grpSpPr>
          <a:xfrm>
            <a:off x="8424818" y="604012"/>
            <a:ext cx="3767182" cy="767588"/>
            <a:chOff x="5263312" y="604012"/>
            <a:chExt cx="3767182" cy="7675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9C3034-24FE-6902-5645-2519937E5440}"/>
                </a:ext>
              </a:extLst>
            </p:cNvPr>
            <p:cNvSpPr/>
            <p:nvPr userDrawn="1"/>
          </p:nvSpPr>
          <p:spPr>
            <a:xfrm>
              <a:off x="5650301" y="604012"/>
              <a:ext cx="3380193" cy="767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7F0D91-AF40-5B4A-6B7B-F50AB6B90CA5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0FDAA67B-C005-8547-E3C9-B4F4C22014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531" y="681550"/>
            <a:ext cx="1927168" cy="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4C34B-50B8-A779-8602-1503D3698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FC900-24E7-B880-AED1-D8184417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071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294-275E-D90F-A179-B7AB9D3377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318475"/>
            <a:ext cx="10515600" cy="899701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20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C6C51-63CE-DCDA-6D7D-0D59F0DFF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756" y="6260653"/>
            <a:ext cx="820969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A9B411-5B10-9FA6-8EBF-EA9E7FF0083B}"/>
              </a:ext>
            </a:extLst>
          </p:cNvPr>
          <p:cNvGrpSpPr/>
          <p:nvPr userDrawn="1"/>
        </p:nvGrpSpPr>
        <p:grpSpPr>
          <a:xfrm>
            <a:off x="8424818" y="604012"/>
            <a:ext cx="3767182" cy="767588"/>
            <a:chOff x="5263312" y="604012"/>
            <a:chExt cx="3767182" cy="7675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B64A50-EE4A-AECE-3CED-E05734D55EF9}"/>
                </a:ext>
              </a:extLst>
            </p:cNvPr>
            <p:cNvSpPr/>
            <p:nvPr userDrawn="1"/>
          </p:nvSpPr>
          <p:spPr>
            <a:xfrm>
              <a:off x="5650301" y="604012"/>
              <a:ext cx="3380193" cy="767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76BAD2-500F-CFB3-447F-F4E85346BC4B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6C5069C2-91AD-B85F-4E9F-9F443B764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851" y="681550"/>
            <a:ext cx="1927168" cy="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2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45790-5F38-77CE-2B81-29AEFDB30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65622"/>
            <a:ext cx="12185110" cy="46166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56362A-7131-596C-F4CB-DB72FD5F1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6644" y="1301023"/>
            <a:ext cx="7585356" cy="46812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44C0D2-D861-5709-28B3-5A157E227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316566"/>
            <a:ext cx="12192002" cy="4765595"/>
          </a:xfrm>
          <a:prstGeom prst="rect">
            <a:avLst/>
          </a:prstGeom>
        </p:spPr>
      </p:pic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B04DAB46-57D0-2CA2-7206-E55B175B9057}"/>
              </a:ext>
            </a:extLst>
          </p:cNvPr>
          <p:cNvSpPr/>
          <p:nvPr userDrawn="1"/>
        </p:nvSpPr>
        <p:spPr>
          <a:xfrm rot="5400000">
            <a:off x="-153065" y="1565499"/>
            <a:ext cx="4560733" cy="425460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3F0A7E8A-59BB-EEA6-7648-B2721A1021A6}"/>
              </a:ext>
            </a:extLst>
          </p:cNvPr>
          <p:cNvSpPr/>
          <p:nvPr userDrawn="1"/>
        </p:nvSpPr>
        <p:spPr>
          <a:xfrm rot="16200000">
            <a:off x="6767798" y="573643"/>
            <a:ext cx="4560734" cy="6278501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54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4C34B-50B8-A779-8602-1503D3698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FC900-24E7-B880-AED1-D8184417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5071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294-275E-D90F-A179-B7AB9D3377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318475"/>
            <a:ext cx="10515600" cy="899701"/>
          </a:xfrm>
        </p:spPr>
        <p:txBody>
          <a:bodyPr anchor="b">
            <a:normAutofit/>
          </a:bodyPr>
          <a:lstStyle>
            <a:lvl1pPr marL="0" indent="0">
              <a:buNone/>
              <a:defRPr sz="1800" b="1" spc="2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E1ECFE2-3753-CCC7-394B-1E95227B6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7756" y="6260653"/>
            <a:ext cx="8209693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CA"/>
              <a:t>CONFIDENTIAL &amp; PROPRIETARY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48CD1D-9342-577C-E1AF-7F57546F8E32}"/>
              </a:ext>
            </a:extLst>
          </p:cNvPr>
          <p:cNvGrpSpPr/>
          <p:nvPr userDrawn="1"/>
        </p:nvGrpSpPr>
        <p:grpSpPr>
          <a:xfrm>
            <a:off x="8424818" y="604012"/>
            <a:ext cx="3767182" cy="767588"/>
            <a:chOff x="5263312" y="604012"/>
            <a:chExt cx="3767182" cy="7675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751EED-D784-1453-00ED-DB22049DAE13}"/>
                </a:ext>
              </a:extLst>
            </p:cNvPr>
            <p:cNvSpPr/>
            <p:nvPr userDrawn="1"/>
          </p:nvSpPr>
          <p:spPr>
            <a:xfrm>
              <a:off x="5650301" y="604012"/>
              <a:ext cx="3380193" cy="767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F0C1CD-CB33-AAB8-A693-D6226D6989B3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3E963DE5-E5A3-3F50-9E43-ECD93072EA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531" y="681550"/>
            <a:ext cx="1927168" cy="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3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7C60DA-3668-D299-2E2E-D83403E1A1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4609931"/>
            <a:ext cx="12192002" cy="1371769"/>
          </a:xfrm>
          <a:prstGeom prst="rect">
            <a:avLst/>
          </a:prstGeom>
        </p:spPr>
      </p:pic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F4CBDF03-F9F9-CE2A-2F41-0E3A5C4E6AAF}"/>
              </a:ext>
            </a:extLst>
          </p:cNvPr>
          <p:cNvSpPr/>
          <p:nvPr userDrawn="1"/>
        </p:nvSpPr>
        <p:spPr>
          <a:xfrm rot="5400000" flipV="1">
            <a:off x="2043260" y="172381"/>
            <a:ext cx="1920603" cy="491442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4F6D3E15-58D0-3381-0885-C20947BACA2C}"/>
              </a:ext>
            </a:extLst>
          </p:cNvPr>
          <p:cNvSpPr/>
          <p:nvPr userDrawn="1"/>
        </p:nvSpPr>
        <p:spPr>
          <a:xfrm rot="5400000">
            <a:off x="7651434" y="-400553"/>
            <a:ext cx="1920603" cy="605960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874FD717-75D7-C574-82CE-CD43528AFDF4}"/>
              </a:ext>
            </a:extLst>
          </p:cNvPr>
          <p:cNvSpPr/>
          <p:nvPr userDrawn="1"/>
        </p:nvSpPr>
        <p:spPr>
          <a:xfrm rot="5400000">
            <a:off x="7651435" y="1642695"/>
            <a:ext cx="1920603" cy="6059606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0C48B078-051F-F975-EED5-16E32526BD37}"/>
              </a:ext>
            </a:extLst>
          </p:cNvPr>
          <p:cNvSpPr/>
          <p:nvPr userDrawn="1"/>
        </p:nvSpPr>
        <p:spPr>
          <a:xfrm rot="5400000" flipV="1">
            <a:off x="2043260" y="2215285"/>
            <a:ext cx="1920603" cy="491442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74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0ABAFB-FA2D-CC10-3193-8E08356A8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316566"/>
            <a:ext cx="12192002" cy="4765595"/>
          </a:xfrm>
          <a:prstGeom prst="rect">
            <a:avLst/>
          </a:prstGeom>
        </p:spPr>
      </p:pic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C47DAA1C-2A2A-E8F9-A5C0-32B44A1D979B}"/>
              </a:ext>
            </a:extLst>
          </p:cNvPr>
          <p:cNvSpPr/>
          <p:nvPr userDrawn="1"/>
        </p:nvSpPr>
        <p:spPr>
          <a:xfrm rot="5400000">
            <a:off x="3311857" y="-1407873"/>
            <a:ext cx="4062481" cy="10686199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95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0ABAFB-FA2D-CC10-3193-8E08356A8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316566"/>
            <a:ext cx="12192002" cy="4765595"/>
          </a:xfrm>
          <a:prstGeom prst="rect">
            <a:avLst/>
          </a:prstGeom>
        </p:spPr>
      </p:pic>
      <p:pic>
        <p:nvPicPr>
          <p:cNvPr id="8" name="Image 18">
            <a:extLst>
              <a:ext uri="{FF2B5EF4-FFF2-40B4-BE49-F238E27FC236}">
                <a16:creationId xmlns:a16="http://schemas.microsoft.com/office/drawing/2014/main" id="{81984522-5413-A4DA-A97D-E80BCDEE13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6644" y="1301023"/>
            <a:ext cx="7585356" cy="4781138"/>
          </a:xfrm>
          <a:prstGeom prst="rect">
            <a:avLst/>
          </a:prstGeom>
        </p:spPr>
      </p:pic>
      <p:sp>
        <p:nvSpPr>
          <p:cNvPr id="9" name="Rectangle : avec coins arrondis en haut 15">
            <a:extLst>
              <a:ext uri="{FF2B5EF4-FFF2-40B4-BE49-F238E27FC236}">
                <a16:creationId xmlns:a16="http://schemas.microsoft.com/office/drawing/2014/main" id="{6847831A-927C-1C24-A8E6-930D6369079D}"/>
              </a:ext>
            </a:extLst>
          </p:cNvPr>
          <p:cNvSpPr/>
          <p:nvPr userDrawn="1"/>
        </p:nvSpPr>
        <p:spPr>
          <a:xfrm rot="5400000">
            <a:off x="1928691" y="-315794"/>
            <a:ext cx="4140200" cy="7997589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16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660CE5-134E-E875-E9AA-607D923BC5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3207353"/>
            <a:ext cx="12192002" cy="2874807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7D981C8-20FC-3DD2-1EAC-DE042B858F0A}"/>
              </a:ext>
            </a:extLst>
          </p:cNvPr>
          <p:cNvSpPr/>
          <p:nvPr userDrawn="1"/>
        </p:nvSpPr>
        <p:spPr>
          <a:xfrm rot="5400000">
            <a:off x="4237495" y="-2319796"/>
            <a:ext cx="3043717" cy="11518716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2BFFCED-77F4-C746-5D2B-6F4C64968472}"/>
              </a:ext>
            </a:extLst>
          </p:cNvPr>
          <p:cNvGrpSpPr/>
          <p:nvPr userDrawn="1"/>
        </p:nvGrpSpPr>
        <p:grpSpPr>
          <a:xfrm>
            <a:off x="9662615" y="1414820"/>
            <a:ext cx="2081566" cy="2172634"/>
            <a:chOff x="9662615" y="1262420"/>
            <a:chExt cx="2183642" cy="2279176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F438A18-DD57-0AAF-06B7-BCECB2DEE923}"/>
                </a:ext>
              </a:extLst>
            </p:cNvPr>
            <p:cNvSpPr/>
            <p:nvPr/>
          </p:nvSpPr>
          <p:spPr>
            <a:xfrm>
              <a:off x="9662615" y="1262420"/>
              <a:ext cx="2183642" cy="22791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Content Placeholder 7" descr="A picture containing text, sign&#10;&#10;AI-generated content may be incorrect.">
              <a:extLst>
                <a:ext uri="{FF2B5EF4-FFF2-40B4-BE49-F238E27FC236}">
                  <a16:creationId xmlns:a16="http://schemas.microsoft.com/office/drawing/2014/main" id="{7006013B-7427-0A5E-4251-65ACC31F6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076506" y="1707606"/>
              <a:ext cx="1501255" cy="1435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63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A6D12386-6EEE-383A-D94E-25313DB9157C}"/>
              </a:ext>
            </a:extLst>
          </p:cNvPr>
          <p:cNvSpPr/>
          <p:nvPr userDrawn="1"/>
        </p:nvSpPr>
        <p:spPr>
          <a:xfrm rot="5400000">
            <a:off x="3496099" y="-2158624"/>
            <a:ext cx="4635688" cy="1162789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824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A6D12386-6EEE-383A-D94E-25313DB9157C}"/>
              </a:ext>
            </a:extLst>
          </p:cNvPr>
          <p:cNvSpPr/>
          <p:nvPr userDrawn="1"/>
        </p:nvSpPr>
        <p:spPr>
          <a:xfrm rot="5400000">
            <a:off x="3496099" y="-2158624"/>
            <a:ext cx="4635688" cy="1162789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709BE9BE-82F4-D6A7-714C-63791AB6466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81320563"/>
              </p:ext>
            </p:extLst>
          </p:nvPr>
        </p:nvGraphicFramePr>
        <p:xfrm>
          <a:off x="838745" y="2178924"/>
          <a:ext cx="10044990" cy="2886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29">
                  <a:extLst>
                    <a:ext uri="{9D8B030D-6E8A-4147-A177-3AD203B41FA5}">
                      <a16:colId xmlns:a16="http://schemas.microsoft.com/office/drawing/2014/main" val="2532423797"/>
                    </a:ext>
                  </a:extLst>
                </a:gridCol>
                <a:gridCol w="2517303">
                  <a:extLst>
                    <a:ext uri="{9D8B030D-6E8A-4147-A177-3AD203B41FA5}">
                      <a16:colId xmlns:a16="http://schemas.microsoft.com/office/drawing/2014/main" val="3009417164"/>
                    </a:ext>
                  </a:extLst>
                </a:gridCol>
                <a:gridCol w="4801042">
                  <a:extLst>
                    <a:ext uri="{9D8B030D-6E8A-4147-A177-3AD203B41FA5}">
                      <a16:colId xmlns:a16="http://schemas.microsoft.com/office/drawing/2014/main" val="3489043337"/>
                    </a:ext>
                  </a:extLst>
                </a:gridCol>
                <a:gridCol w="703115">
                  <a:extLst>
                    <a:ext uri="{9D8B030D-6E8A-4147-A177-3AD203B41FA5}">
                      <a16:colId xmlns:a16="http://schemas.microsoft.com/office/drawing/2014/main" val="852524877"/>
                    </a:ext>
                  </a:extLst>
                </a:gridCol>
                <a:gridCol w="1628201">
                  <a:extLst>
                    <a:ext uri="{9D8B030D-6E8A-4147-A177-3AD203B41FA5}">
                      <a16:colId xmlns:a16="http://schemas.microsoft.com/office/drawing/2014/main" val="2084084455"/>
                    </a:ext>
                  </a:extLst>
                </a:gridCol>
              </a:tblGrid>
              <a:tr h="577239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" panose="020B0004020202020204" pitchFamily="34" charset="0"/>
                          <a:ea typeface="Fashion Fetish Heavy" panose="02000000000000000000" pitchFamily="2" charset="-128"/>
                        </a:rPr>
                        <a:t>No</a:t>
                      </a:r>
                      <a:endParaRPr lang="en-ID" sz="1100">
                        <a:latin typeface="Aptos" panose="020B0004020202020204" pitchFamily="34" charset="0"/>
                        <a:ea typeface="Fashion Fetish Heavy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0028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" panose="020B0004020202020204" pitchFamily="34" charset="0"/>
                          <a:ea typeface="Fashion Fetish Heavy" panose="02000000000000000000" pitchFamily="2" charset="-128"/>
                        </a:rPr>
                        <a:t>Product Name</a:t>
                      </a:r>
                      <a:endParaRPr lang="en-ID" sz="1100">
                        <a:latin typeface="Aptos" panose="020B0004020202020204" pitchFamily="34" charset="0"/>
                        <a:ea typeface="Fashion Fetish Heavy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0028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" panose="020B0004020202020204" pitchFamily="34" charset="0"/>
                          <a:ea typeface="Fashion Fetish Heavy" panose="02000000000000000000" pitchFamily="2" charset="-128"/>
                        </a:rPr>
                        <a:t>Description Product</a:t>
                      </a:r>
                      <a:endParaRPr lang="en-ID" sz="1100">
                        <a:latin typeface="Aptos" panose="020B0004020202020204" pitchFamily="34" charset="0"/>
                        <a:ea typeface="Fashion Fetish Heavy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0028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" panose="020B0004020202020204" pitchFamily="34" charset="0"/>
                          <a:ea typeface="Fashion Fetish Heavy" panose="02000000000000000000" pitchFamily="2" charset="-128"/>
                        </a:rPr>
                        <a:t>Qty</a:t>
                      </a:r>
                      <a:endParaRPr lang="en-ID" sz="1100">
                        <a:latin typeface="Aptos" panose="020B0004020202020204" pitchFamily="34" charset="0"/>
                        <a:ea typeface="Fashion Fetish Heavy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0028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" panose="020B0004020202020204" pitchFamily="34" charset="0"/>
                          <a:ea typeface="Fashion Fetish Heavy" panose="02000000000000000000" pitchFamily="2" charset="-128"/>
                        </a:rPr>
                        <a:t>Price</a:t>
                      </a:r>
                      <a:endParaRPr lang="en-ID" sz="1100">
                        <a:latin typeface="Aptos" panose="020B0004020202020204" pitchFamily="34" charset="0"/>
                        <a:ea typeface="Fashion Fetish Heavy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002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7452"/>
                  </a:ext>
                </a:extLst>
              </a:tr>
              <a:tr h="57723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Fashion Fetish" panose="02000000000000000000" pitchFamily="2" charset="-128"/>
                          <a:ea typeface="Fashion Fetish" panose="02000000000000000000" pitchFamily="2" charset="-128"/>
                        </a:rPr>
                        <a:t>1</a:t>
                      </a:r>
                      <a:endParaRPr lang="en-ID" sz="900">
                        <a:solidFill>
                          <a:schemeClr val="bg1"/>
                        </a:solidFill>
                        <a:latin typeface="Fashion Fetish" panose="02000000000000000000" pitchFamily="2" charset="-128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Product Name 1</a:t>
                      </a:r>
                      <a:endParaRPr lang="en-ID" sz="900" b="1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rgbClr val="14130F"/>
                          </a:solidFill>
                          <a:effectLst/>
                          <a:latin typeface="Aptos" panose="020B0004020202020204" pitchFamily="34" charset="0"/>
                          <a:cs typeface="Poppins ExtraLight" panose="00000300000000000000" pitchFamily="2" charset="0"/>
                        </a:rPr>
                        <a:t>It is a long established fact that a reader will be distracted by the readable content of a page when looking at its layout. 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cs typeface="Poppins ExtraLight" panose="00000300000000000000" pitchFamily="2" charset="0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1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$250</a:t>
                      </a:r>
                      <a:endParaRPr lang="en-ID" sz="900" b="1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248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853454"/>
                  </a:ext>
                </a:extLst>
              </a:tr>
              <a:tr h="57723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Fashion Fetish" panose="02000000000000000000" pitchFamily="2" charset="-128"/>
                          <a:ea typeface="Fashion Fetish" panose="02000000000000000000" pitchFamily="2" charset="-128"/>
                        </a:rPr>
                        <a:t>2</a:t>
                      </a:r>
                      <a:endParaRPr lang="en-ID" sz="900">
                        <a:solidFill>
                          <a:schemeClr val="bg1"/>
                        </a:solidFill>
                        <a:latin typeface="Fashion Fetish" panose="02000000000000000000" pitchFamily="2" charset="-128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Product Name 2</a:t>
                      </a:r>
                      <a:endParaRPr lang="en-ID" sz="900" b="1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rgbClr val="14130F"/>
                          </a:solidFill>
                          <a:effectLst/>
                          <a:latin typeface="Aptos" panose="020B0004020202020204" pitchFamily="34" charset="0"/>
                          <a:cs typeface="Poppins ExtraLight" panose="00000300000000000000" pitchFamily="2" charset="0"/>
                        </a:rPr>
                        <a:t>It is a long established fact that a reader will be distracted by the readable content of a page when looking at its layout. 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cs typeface="Poppins ExtraLight" panose="00000300000000000000" pitchFamily="2" charset="0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1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$100</a:t>
                      </a:r>
                      <a:endParaRPr lang="en-ID" sz="900" b="1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248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86703"/>
                  </a:ext>
                </a:extLst>
              </a:tr>
              <a:tr h="57723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Fashion Fetish" panose="02000000000000000000" pitchFamily="2" charset="-128"/>
                          <a:ea typeface="Fashion Fetish" panose="02000000000000000000" pitchFamily="2" charset="-128"/>
                        </a:rPr>
                        <a:t>3</a:t>
                      </a:r>
                      <a:endParaRPr lang="en-ID" sz="900">
                        <a:solidFill>
                          <a:schemeClr val="bg1"/>
                        </a:solidFill>
                        <a:latin typeface="Fashion Fetish" panose="02000000000000000000" pitchFamily="2" charset="-128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Product Name 3</a:t>
                      </a:r>
                      <a:endParaRPr lang="en-ID" sz="900" b="1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rgbClr val="14130F"/>
                          </a:solidFill>
                          <a:effectLst/>
                          <a:latin typeface="Aptos" panose="020B0004020202020204" pitchFamily="34" charset="0"/>
                          <a:cs typeface="Poppins ExtraLight" panose="00000300000000000000" pitchFamily="2" charset="0"/>
                        </a:rPr>
                        <a:t>It is a long established fact that a reader will be distracted by the readable content of a page when looking at its layout. 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cs typeface="Poppins ExtraLight" panose="00000300000000000000" pitchFamily="2" charset="0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1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$125</a:t>
                      </a:r>
                      <a:endParaRPr lang="en-ID" sz="900" b="1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248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08361"/>
                  </a:ext>
                </a:extLst>
              </a:tr>
              <a:tr h="57723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Fashion Fetish" panose="02000000000000000000" pitchFamily="2" charset="-128"/>
                          <a:ea typeface="Fashion Fetish" panose="02000000000000000000" pitchFamily="2" charset="-128"/>
                        </a:rPr>
                        <a:t>4</a:t>
                      </a:r>
                      <a:endParaRPr lang="en-ID" sz="900">
                        <a:solidFill>
                          <a:schemeClr val="bg1"/>
                        </a:solidFill>
                        <a:latin typeface="Fashion Fetish" panose="02000000000000000000" pitchFamily="2" charset="-128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Product Name 3</a:t>
                      </a:r>
                      <a:endParaRPr lang="en-ID" sz="900" b="1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>
                          <a:solidFill>
                            <a:srgbClr val="14130F"/>
                          </a:solidFill>
                          <a:effectLst/>
                          <a:latin typeface="Aptos" panose="020B0004020202020204" pitchFamily="34" charset="0"/>
                          <a:cs typeface="Poppins ExtraLight" panose="00000300000000000000" pitchFamily="2" charset="0"/>
                        </a:rPr>
                        <a:t>It is a long established fact that a reader will be distracted by the readable content of a page when looking at its layout. 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cs typeface="Poppins ExtraLight" panose="00000300000000000000" pitchFamily="2" charset="0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14130F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1</a:t>
                      </a:r>
                      <a:endParaRPr lang="en-ID" sz="900">
                        <a:solidFill>
                          <a:srgbClr val="14130F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chemeClr val="bg1">
                        <a:lumMod val="8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ptos" panose="020B0004020202020204" pitchFamily="34" charset="0"/>
                          <a:ea typeface="Fashion Fetish" panose="02000000000000000000" pitchFamily="2" charset="-128"/>
                        </a:rPr>
                        <a:t>$200</a:t>
                      </a:r>
                      <a:endParaRPr lang="en-ID" sz="900" b="1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Fashion Fetish" panose="02000000000000000000" pitchFamily="2" charset="-128"/>
                      </a:endParaRPr>
                    </a:p>
                  </a:txBody>
                  <a:tcPr marL="86246" marR="86246" marT="43123" marB="43123" anchor="ctr">
                    <a:solidFill>
                      <a:srgbClr val="248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18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73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A6D12386-6EEE-383A-D94E-25313DB9157C}"/>
              </a:ext>
            </a:extLst>
          </p:cNvPr>
          <p:cNvSpPr/>
          <p:nvPr userDrawn="1"/>
        </p:nvSpPr>
        <p:spPr>
          <a:xfrm rot="5400000">
            <a:off x="3496099" y="-2158624"/>
            <a:ext cx="4635688" cy="1162789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F7A4A20-DE36-CCC2-A120-873B139730E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749287"/>
            <a:ext cx="10238114" cy="355158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8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A6D12386-6EEE-383A-D94E-25313DB9157C}"/>
              </a:ext>
            </a:extLst>
          </p:cNvPr>
          <p:cNvSpPr/>
          <p:nvPr userDrawn="1"/>
        </p:nvSpPr>
        <p:spPr>
          <a:xfrm rot="5400000">
            <a:off x="3496099" y="-2158624"/>
            <a:ext cx="4635688" cy="11627897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Connector 36">
            <a:extLst>
              <a:ext uri="{FF2B5EF4-FFF2-40B4-BE49-F238E27FC236}">
                <a16:creationId xmlns:a16="http://schemas.microsoft.com/office/drawing/2014/main" id="{810CFEF0-E0C5-EA9C-27FB-E93C31582CA3}"/>
              </a:ext>
            </a:extLst>
          </p:cNvPr>
          <p:cNvCxnSpPr/>
          <p:nvPr userDrawn="1"/>
        </p:nvCxnSpPr>
        <p:spPr>
          <a:xfrm>
            <a:off x="923171" y="977423"/>
            <a:ext cx="4838700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7">
            <a:extLst>
              <a:ext uri="{FF2B5EF4-FFF2-40B4-BE49-F238E27FC236}">
                <a16:creationId xmlns:a16="http://schemas.microsoft.com/office/drawing/2014/main" id="{8ECAE9F5-59E3-8CF8-4B16-ED24EDD47BFB}"/>
              </a:ext>
            </a:extLst>
          </p:cNvPr>
          <p:cNvSpPr txBox="1"/>
          <p:nvPr userDrawn="1"/>
        </p:nvSpPr>
        <p:spPr>
          <a:xfrm>
            <a:off x="645720" y="869701"/>
            <a:ext cx="253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>
                <a:solidFill>
                  <a:srgbClr val="14130F"/>
                </a:solidFill>
                <a:latin typeface="Fashion Fetish" panose="02000000000000000000" pitchFamily="2" charset="-128"/>
                <a:ea typeface="Fashion Fetish" panose="02000000000000000000" pitchFamily="2" charset="-128"/>
              </a:rPr>
              <a:t>6</a:t>
            </a:r>
            <a:endParaRPr lang="en-ID" sz="800">
              <a:solidFill>
                <a:srgbClr val="14130F"/>
              </a:solidFill>
              <a:latin typeface="Fashion Fetish" panose="02000000000000000000" pitchFamily="2" charset="-128"/>
              <a:ea typeface="Fashion Fetish" panose="02000000000000000000" pitchFamily="2" charset="-128"/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ABB7B12-CAC6-0822-4A19-0224CA84CDD1}"/>
              </a:ext>
            </a:extLst>
          </p:cNvPr>
          <p:cNvGrpSpPr/>
          <p:nvPr userDrawn="1"/>
        </p:nvGrpSpPr>
        <p:grpSpPr>
          <a:xfrm>
            <a:off x="652935" y="1913594"/>
            <a:ext cx="4179478" cy="2409738"/>
            <a:chOff x="652934" y="1377701"/>
            <a:chExt cx="5108937" cy="2945631"/>
          </a:xfrm>
        </p:grpSpPr>
        <p:cxnSp>
          <p:nvCxnSpPr>
            <p:cNvPr id="8" name="Straight Connector 31">
              <a:extLst>
                <a:ext uri="{FF2B5EF4-FFF2-40B4-BE49-F238E27FC236}">
                  <a16:creationId xmlns:a16="http://schemas.microsoft.com/office/drawing/2014/main" id="{87D6EDD0-D5F3-D4EE-F6F7-D4BF8986C942}"/>
                </a:ext>
              </a:extLst>
            </p:cNvPr>
            <p:cNvCxnSpPr/>
            <p:nvPr userDrawn="1"/>
          </p:nvCxnSpPr>
          <p:spPr>
            <a:xfrm>
              <a:off x="923171" y="3517423"/>
              <a:ext cx="483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2">
              <a:extLst>
                <a:ext uri="{FF2B5EF4-FFF2-40B4-BE49-F238E27FC236}">
                  <a16:creationId xmlns:a16="http://schemas.microsoft.com/office/drawing/2014/main" id="{52D428C7-621A-150F-8E98-D6385F45D19C}"/>
                </a:ext>
              </a:extLst>
            </p:cNvPr>
            <p:cNvCxnSpPr/>
            <p:nvPr userDrawn="1"/>
          </p:nvCxnSpPr>
          <p:spPr>
            <a:xfrm>
              <a:off x="923171" y="3009423"/>
              <a:ext cx="483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3">
              <a:extLst>
                <a:ext uri="{FF2B5EF4-FFF2-40B4-BE49-F238E27FC236}">
                  <a16:creationId xmlns:a16="http://schemas.microsoft.com/office/drawing/2014/main" id="{529C13BF-E2BB-7FA1-2086-79775323EAFD}"/>
                </a:ext>
              </a:extLst>
            </p:cNvPr>
            <p:cNvCxnSpPr/>
            <p:nvPr userDrawn="1"/>
          </p:nvCxnSpPr>
          <p:spPr>
            <a:xfrm>
              <a:off x="923171" y="2501423"/>
              <a:ext cx="483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4">
              <a:extLst>
                <a:ext uri="{FF2B5EF4-FFF2-40B4-BE49-F238E27FC236}">
                  <a16:creationId xmlns:a16="http://schemas.microsoft.com/office/drawing/2014/main" id="{02939EBA-2DAF-74FE-6506-2A679A1D96CC}"/>
                </a:ext>
              </a:extLst>
            </p:cNvPr>
            <p:cNvCxnSpPr/>
            <p:nvPr userDrawn="1"/>
          </p:nvCxnSpPr>
          <p:spPr>
            <a:xfrm>
              <a:off x="923171" y="1993423"/>
              <a:ext cx="483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5">
              <a:extLst>
                <a:ext uri="{FF2B5EF4-FFF2-40B4-BE49-F238E27FC236}">
                  <a16:creationId xmlns:a16="http://schemas.microsoft.com/office/drawing/2014/main" id="{C88E96D7-481C-C8B3-811A-9B6053115298}"/>
                </a:ext>
              </a:extLst>
            </p:cNvPr>
            <p:cNvCxnSpPr/>
            <p:nvPr userDrawn="1"/>
          </p:nvCxnSpPr>
          <p:spPr>
            <a:xfrm>
              <a:off x="923171" y="1485423"/>
              <a:ext cx="483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6AC29-202E-1434-70BE-2231408B8194}"/>
                </a:ext>
              </a:extLst>
            </p:cNvPr>
            <p:cNvSpPr/>
            <p:nvPr userDrawn="1"/>
          </p:nvSpPr>
          <p:spPr>
            <a:xfrm>
              <a:off x="1161296" y="1844197"/>
              <a:ext cx="209550" cy="2181225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CCBA41-085F-B483-9221-6E0FCC9011F6}"/>
                </a:ext>
              </a:extLst>
            </p:cNvPr>
            <p:cNvSpPr/>
            <p:nvPr userDrawn="1"/>
          </p:nvSpPr>
          <p:spPr>
            <a:xfrm>
              <a:off x="1427996" y="2806222"/>
              <a:ext cx="209550" cy="1219200"/>
            </a:xfrm>
            <a:prstGeom prst="rect">
              <a:avLst/>
            </a:prstGeom>
            <a:solidFill>
              <a:srgbClr val="C2D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1509F6-8513-AD50-27DA-A4716ADB6737}"/>
                </a:ext>
              </a:extLst>
            </p:cNvPr>
            <p:cNvSpPr/>
            <p:nvPr userDrawn="1"/>
          </p:nvSpPr>
          <p:spPr>
            <a:xfrm>
              <a:off x="1694696" y="3011010"/>
              <a:ext cx="209550" cy="1014412"/>
            </a:xfrm>
            <a:prstGeom prst="rect">
              <a:avLst/>
            </a:prstGeom>
            <a:solidFill>
              <a:srgbClr val="248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7D3ADD-471B-83A5-03F7-1A30D47D8EF9}"/>
                </a:ext>
              </a:extLst>
            </p:cNvPr>
            <p:cNvSpPr/>
            <p:nvPr userDrawn="1"/>
          </p:nvSpPr>
          <p:spPr>
            <a:xfrm>
              <a:off x="2366207" y="2758597"/>
              <a:ext cx="209550" cy="1266825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DD4821-7737-2EAE-A531-6274DA1F3034}"/>
                </a:ext>
              </a:extLst>
            </p:cNvPr>
            <p:cNvSpPr/>
            <p:nvPr userDrawn="1"/>
          </p:nvSpPr>
          <p:spPr>
            <a:xfrm>
              <a:off x="2637670" y="1799747"/>
              <a:ext cx="209550" cy="2225675"/>
            </a:xfrm>
            <a:prstGeom prst="rect">
              <a:avLst/>
            </a:prstGeom>
            <a:solidFill>
              <a:srgbClr val="C2D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0782F4-DB83-692D-351E-D3E37B1CB342}"/>
                </a:ext>
              </a:extLst>
            </p:cNvPr>
            <p:cNvSpPr/>
            <p:nvPr userDrawn="1"/>
          </p:nvSpPr>
          <p:spPr>
            <a:xfrm>
              <a:off x="2904371" y="3011010"/>
              <a:ext cx="209550" cy="1014412"/>
            </a:xfrm>
            <a:prstGeom prst="rect">
              <a:avLst/>
            </a:prstGeom>
            <a:solidFill>
              <a:srgbClr val="248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62892A-12E3-3B6E-3198-099930ED8B67}"/>
                </a:ext>
              </a:extLst>
            </p:cNvPr>
            <p:cNvSpPr/>
            <p:nvPr userDrawn="1"/>
          </p:nvSpPr>
          <p:spPr>
            <a:xfrm>
              <a:off x="3577468" y="2250597"/>
              <a:ext cx="209550" cy="1774825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B318AD-2450-ED29-3CDB-21E75D3007E2}"/>
                </a:ext>
              </a:extLst>
            </p:cNvPr>
            <p:cNvSpPr/>
            <p:nvPr userDrawn="1"/>
          </p:nvSpPr>
          <p:spPr>
            <a:xfrm>
              <a:off x="3851425" y="3115785"/>
              <a:ext cx="209550" cy="909637"/>
            </a:xfrm>
            <a:prstGeom prst="rect">
              <a:avLst/>
            </a:prstGeom>
            <a:solidFill>
              <a:srgbClr val="C2D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AB4E30-1D95-FF0D-353A-345CEFAB9DEF}"/>
                </a:ext>
              </a:extLst>
            </p:cNvPr>
            <p:cNvSpPr/>
            <p:nvPr userDrawn="1"/>
          </p:nvSpPr>
          <p:spPr>
            <a:xfrm>
              <a:off x="4114044" y="2510947"/>
              <a:ext cx="209550" cy="1514475"/>
            </a:xfrm>
            <a:prstGeom prst="rect">
              <a:avLst/>
            </a:prstGeom>
            <a:solidFill>
              <a:srgbClr val="248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A826D6-B393-E2A3-F925-6D91E1905AC1}"/>
                </a:ext>
              </a:extLst>
            </p:cNvPr>
            <p:cNvSpPr/>
            <p:nvPr userDrawn="1"/>
          </p:nvSpPr>
          <p:spPr>
            <a:xfrm>
              <a:off x="4788047" y="1748947"/>
              <a:ext cx="209550" cy="2276475"/>
            </a:xfrm>
            <a:prstGeom prst="rect">
              <a:avLst/>
            </a:prstGeom>
            <a:solidFill>
              <a:srgbClr val="002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280808-A5C2-A2E3-FAF3-5FE509CE024F}"/>
                </a:ext>
              </a:extLst>
            </p:cNvPr>
            <p:cNvSpPr/>
            <p:nvPr userDrawn="1"/>
          </p:nvSpPr>
          <p:spPr>
            <a:xfrm>
              <a:off x="5057241" y="2606197"/>
              <a:ext cx="209550" cy="1419225"/>
            </a:xfrm>
            <a:prstGeom prst="rect">
              <a:avLst/>
            </a:prstGeom>
            <a:solidFill>
              <a:srgbClr val="C2D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BA63A7-81A2-6A0D-0078-C14B1F900076}"/>
                </a:ext>
              </a:extLst>
            </p:cNvPr>
            <p:cNvSpPr/>
            <p:nvPr userDrawn="1"/>
          </p:nvSpPr>
          <p:spPr>
            <a:xfrm>
              <a:off x="5324623" y="1487011"/>
              <a:ext cx="209550" cy="2538412"/>
            </a:xfrm>
            <a:prstGeom prst="rect">
              <a:avLst/>
            </a:prstGeom>
            <a:solidFill>
              <a:srgbClr val="248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26" name="Straight Connector 30">
              <a:extLst>
                <a:ext uri="{FF2B5EF4-FFF2-40B4-BE49-F238E27FC236}">
                  <a16:creationId xmlns:a16="http://schemas.microsoft.com/office/drawing/2014/main" id="{07FC2C31-4F03-64AB-C955-61FF437A4CAA}"/>
                </a:ext>
              </a:extLst>
            </p:cNvPr>
            <p:cNvCxnSpPr/>
            <p:nvPr userDrawn="1"/>
          </p:nvCxnSpPr>
          <p:spPr>
            <a:xfrm>
              <a:off x="923171" y="4025422"/>
              <a:ext cx="48387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01515714-B5BE-E615-6C64-3A60F3884718}"/>
                </a:ext>
              </a:extLst>
            </p:cNvPr>
            <p:cNvSpPr txBox="1"/>
            <p:nvPr userDrawn="1"/>
          </p:nvSpPr>
          <p:spPr>
            <a:xfrm>
              <a:off x="652934" y="1377701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5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88CDAA42-D4F7-9609-4AAF-273A1674AB66}"/>
                </a:ext>
              </a:extLst>
            </p:cNvPr>
            <p:cNvSpPr txBox="1"/>
            <p:nvPr userDrawn="1"/>
          </p:nvSpPr>
          <p:spPr>
            <a:xfrm>
              <a:off x="652934" y="1885701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4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0" name="TextBox 40">
              <a:extLst>
                <a:ext uri="{FF2B5EF4-FFF2-40B4-BE49-F238E27FC236}">
                  <a16:creationId xmlns:a16="http://schemas.microsoft.com/office/drawing/2014/main" id="{9B5378B7-63F8-D041-50D1-28703C908469}"/>
                </a:ext>
              </a:extLst>
            </p:cNvPr>
            <p:cNvSpPr txBox="1"/>
            <p:nvPr userDrawn="1"/>
          </p:nvSpPr>
          <p:spPr>
            <a:xfrm>
              <a:off x="652934" y="2399987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3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08EBB05-79CF-9866-BED9-9200F729100A}"/>
                </a:ext>
              </a:extLst>
            </p:cNvPr>
            <p:cNvSpPr txBox="1"/>
            <p:nvPr userDrawn="1"/>
          </p:nvSpPr>
          <p:spPr>
            <a:xfrm>
              <a:off x="652934" y="2907422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2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2" name="TextBox 42">
              <a:extLst>
                <a:ext uri="{FF2B5EF4-FFF2-40B4-BE49-F238E27FC236}">
                  <a16:creationId xmlns:a16="http://schemas.microsoft.com/office/drawing/2014/main" id="{E3E965A8-67F3-E2DE-D4FF-4BF91A51F31A}"/>
                </a:ext>
              </a:extLst>
            </p:cNvPr>
            <p:cNvSpPr txBox="1"/>
            <p:nvPr userDrawn="1"/>
          </p:nvSpPr>
          <p:spPr>
            <a:xfrm>
              <a:off x="652934" y="3409226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1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BEAE247D-05FB-4898-247F-88664460773D}"/>
                </a:ext>
              </a:extLst>
            </p:cNvPr>
            <p:cNvSpPr txBox="1"/>
            <p:nvPr userDrawn="1"/>
          </p:nvSpPr>
          <p:spPr>
            <a:xfrm>
              <a:off x="652934" y="3917700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0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2AD71BD0-B7B7-28B1-33AE-2AB803AB4FA6}"/>
                </a:ext>
              </a:extLst>
            </p:cNvPr>
            <p:cNvSpPr txBox="1"/>
            <p:nvPr userDrawn="1"/>
          </p:nvSpPr>
          <p:spPr>
            <a:xfrm>
              <a:off x="1322118" y="4107888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2019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13F5BE27-471A-E771-BCF6-3D475CE5BFC6}"/>
                </a:ext>
              </a:extLst>
            </p:cNvPr>
            <p:cNvSpPr txBox="1"/>
            <p:nvPr userDrawn="1"/>
          </p:nvSpPr>
          <p:spPr>
            <a:xfrm>
              <a:off x="2535797" y="4107888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2020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6" name="TextBox 46">
              <a:extLst>
                <a:ext uri="{FF2B5EF4-FFF2-40B4-BE49-F238E27FC236}">
                  <a16:creationId xmlns:a16="http://schemas.microsoft.com/office/drawing/2014/main" id="{15A87019-D3B4-A140-1B77-C9C0C80BF17C}"/>
                </a:ext>
              </a:extLst>
            </p:cNvPr>
            <p:cNvSpPr txBox="1"/>
            <p:nvPr userDrawn="1"/>
          </p:nvSpPr>
          <p:spPr>
            <a:xfrm>
              <a:off x="3746362" y="4107888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2021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2A2EEE52-D84D-B90D-7CDE-DDCA08469EE3}"/>
                </a:ext>
              </a:extLst>
            </p:cNvPr>
            <p:cNvSpPr txBox="1"/>
            <p:nvPr userDrawn="1"/>
          </p:nvSpPr>
          <p:spPr>
            <a:xfrm>
              <a:off x="4960678" y="4107888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002856"/>
                  </a:solidFill>
                  <a:latin typeface="Aptos" panose="020B0004020202020204" pitchFamily="34" charset="0"/>
                  <a:ea typeface="Fashion Fetish" panose="02000000000000000000" pitchFamily="2" charset="-128"/>
                </a:rPr>
                <a:t>2022</a:t>
              </a:r>
              <a:endParaRPr lang="en-ID" sz="800">
                <a:solidFill>
                  <a:srgbClr val="002856"/>
                </a:solidFill>
                <a:latin typeface="Aptos" panose="020B0004020202020204" pitchFamily="34" charset="0"/>
                <a:ea typeface="Fashion Fetish" panose="02000000000000000000" pitchFamily="2" charset="-128"/>
              </a:endParaRPr>
            </a:p>
          </p:txBody>
        </p:sp>
      </p:grpSp>
      <p:sp>
        <p:nvSpPr>
          <p:cNvPr id="38" name="TextBox 49">
            <a:extLst>
              <a:ext uri="{FF2B5EF4-FFF2-40B4-BE49-F238E27FC236}">
                <a16:creationId xmlns:a16="http://schemas.microsoft.com/office/drawing/2014/main" id="{8AFE944D-2394-7DEE-9776-036243A59907}"/>
              </a:ext>
            </a:extLst>
          </p:cNvPr>
          <p:cNvSpPr txBox="1"/>
          <p:nvPr userDrawn="1"/>
        </p:nvSpPr>
        <p:spPr>
          <a:xfrm>
            <a:off x="542127" y="4575667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300">
                <a:solidFill>
                  <a:srgbClr val="002856"/>
                </a:solidFill>
                <a:latin typeface="Aptos" panose="020B0004020202020204" pitchFamily="34" charset="0"/>
                <a:ea typeface="Fashion Fetish Heavy" panose="02000000000000000000" pitchFamily="2" charset="-128"/>
              </a:rPr>
              <a:t>+245</a:t>
            </a:r>
            <a:endParaRPr lang="en-ID" sz="2800" b="1" spc="-300">
              <a:solidFill>
                <a:srgbClr val="002856"/>
              </a:solidFill>
              <a:latin typeface="Aptos" panose="020B0004020202020204" pitchFamily="34" charset="0"/>
              <a:ea typeface="Fashion Fetish Heavy" panose="02000000000000000000" pitchFamily="2" charset="-128"/>
            </a:endParaRPr>
          </a:p>
        </p:txBody>
      </p:sp>
      <p:sp>
        <p:nvSpPr>
          <p:cNvPr id="40" name="TextBox 57">
            <a:extLst>
              <a:ext uri="{FF2B5EF4-FFF2-40B4-BE49-F238E27FC236}">
                <a16:creationId xmlns:a16="http://schemas.microsoft.com/office/drawing/2014/main" id="{917712C6-DEB0-6AB4-0EFC-3B960E7BA1AC}"/>
              </a:ext>
            </a:extLst>
          </p:cNvPr>
          <p:cNvSpPr txBox="1"/>
          <p:nvPr userDrawn="1"/>
        </p:nvSpPr>
        <p:spPr>
          <a:xfrm>
            <a:off x="160393" y="5108310"/>
            <a:ext cx="1563687" cy="44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b="0" i="0">
                <a:solidFill>
                  <a:srgbClr val="002856"/>
                </a:solidFill>
                <a:effectLst/>
                <a:latin typeface="Aptos" panose="020B0004020202020204" pitchFamily="34" charset="0"/>
                <a:cs typeface="Poppins" panose="00000500000000000000" pitchFamily="2" charset="0"/>
              </a:rPr>
              <a:t>The point of using Lorem Ipsum is that it has a</a:t>
            </a:r>
            <a:endParaRPr lang="en-ID" sz="800">
              <a:solidFill>
                <a:srgbClr val="002856"/>
              </a:solidFill>
              <a:latin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41" name="TextBox 50">
            <a:extLst>
              <a:ext uri="{FF2B5EF4-FFF2-40B4-BE49-F238E27FC236}">
                <a16:creationId xmlns:a16="http://schemas.microsoft.com/office/drawing/2014/main" id="{B8AE0F7E-A911-BB99-6BDB-1B767A6A624A}"/>
              </a:ext>
            </a:extLst>
          </p:cNvPr>
          <p:cNvSpPr txBox="1"/>
          <p:nvPr userDrawn="1"/>
        </p:nvSpPr>
        <p:spPr>
          <a:xfrm>
            <a:off x="2583465" y="4575667"/>
            <a:ext cx="75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300">
                <a:solidFill>
                  <a:srgbClr val="002856"/>
                </a:solidFill>
                <a:latin typeface="Aptos" panose="020B0004020202020204" pitchFamily="34" charset="0"/>
                <a:ea typeface="Fashion Fetish Heavy" panose="02000000000000000000" pitchFamily="2" charset="-128"/>
              </a:rPr>
              <a:t>75%</a:t>
            </a:r>
            <a:endParaRPr lang="en-ID" sz="2800" b="1" spc="-300">
              <a:solidFill>
                <a:srgbClr val="002856"/>
              </a:solidFill>
              <a:latin typeface="Aptos" panose="020B0004020202020204" pitchFamily="34" charset="0"/>
              <a:ea typeface="Fashion Fetish Heavy" panose="02000000000000000000" pitchFamily="2" charset="-128"/>
            </a:endParaRPr>
          </a:p>
        </p:txBody>
      </p:sp>
      <p:sp>
        <p:nvSpPr>
          <p:cNvPr id="43" name="TextBox 59">
            <a:extLst>
              <a:ext uri="{FF2B5EF4-FFF2-40B4-BE49-F238E27FC236}">
                <a16:creationId xmlns:a16="http://schemas.microsoft.com/office/drawing/2014/main" id="{0890D592-7863-F62C-0161-8A45743066BB}"/>
              </a:ext>
            </a:extLst>
          </p:cNvPr>
          <p:cNvSpPr txBox="1"/>
          <p:nvPr userDrawn="1"/>
        </p:nvSpPr>
        <p:spPr>
          <a:xfrm>
            <a:off x="2179289" y="5108310"/>
            <a:ext cx="1563687" cy="44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b="0" i="0">
                <a:solidFill>
                  <a:srgbClr val="002856"/>
                </a:solidFill>
                <a:effectLst/>
                <a:latin typeface="Aptos" panose="020B0004020202020204" pitchFamily="34" charset="0"/>
                <a:cs typeface="Poppins" panose="00000500000000000000" pitchFamily="2" charset="0"/>
              </a:rPr>
              <a:t>It is a long established fact that a reader</a:t>
            </a:r>
            <a:endParaRPr lang="en-ID" sz="800">
              <a:solidFill>
                <a:srgbClr val="002856"/>
              </a:solidFill>
              <a:latin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TextBox 51">
            <a:extLst>
              <a:ext uri="{FF2B5EF4-FFF2-40B4-BE49-F238E27FC236}">
                <a16:creationId xmlns:a16="http://schemas.microsoft.com/office/drawing/2014/main" id="{B5374BB9-BA4F-823E-3E92-4CCBAFDEE99A}"/>
              </a:ext>
            </a:extLst>
          </p:cNvPr>
          <p:cNvSpPr txBox="1"/>
          <p:nvPr userDrawn="1"/>
        </p:nvSpPr>
        <p:spPr>
          <a:xfrm>
            <a:off x="4502973" y="4575667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300">
                <a:solidFill>
                  <a:srgbClr val="002856"/>
                </a:solidFill>
                <a:latin typeface="Aptos" panose="020B0004020202020204" pitchFamily="34" charset="0"/>
                <a:ea typeface="Fashion Fetish Heavy" panose="02000000000000000000" pitchFamily="2" charset="-128"/>
              </a:rPr>
              <a:t>$2000</a:t>
            </a:r>
            <a:endParaRPr lang="en-ID" sz="2800" b="1" spc="-300">
              <a:solidFill>
                <a:srgbClr val="002856"/>
              </a:solidFill>
              <a:latin typeface="Aptos" panose="020B0004020202020204" pitchFamily="34" charset="0"/>
              <a:ea typeface="Fashion Fetish Heavy" panose="02000000000000000000" pitchFamily="2" charset="-128"/>
            </a:endParaRPr>
          </a:p>
        </p:txBody>
      </p:sp>
      <p:sp>
        <p:nvSpPr>
          <p:cNvPr id="46" name="TextBox 60">
            <a:extLst>
              <a:ext uri="{FF2B5EF4-FFF2-40B4-BE49-F238E27FC236}">
                <a16:creationId xmlns:a16="http://schemas.microsoft.com/office/drawing/2014/main" id="{502FEBD2-5D2A-C441-2BD1-F4CB088B75B0}"/>
              </a:ext>
            </a:extLst>
          </p:cNvPr>
          <p:cNvSpPr txBox="1"/>
          <p:nvPr userDrawn="1"/>
        </p:nvSpPr>
        <p:spPr>
          <a:xfrm>
            <a:off x="4198184" y="5108310"/>
            <a:ext cx="1563687" cy="44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b="0" i="0">
                <a:solidFill>
                  <a:srgbClr val="002856"/>
                </a:solidFill>
                <a:effectLst/>
                <a:latin typeface="Aptos" panose="020B0004020202020204" pitchFamily="34" charset="0"/>
                <a:cs typeface="Poppins" panose="00000500000000000000" pitchFamily="2" charset="0"/>
              </a:rPr>
              <a:t>distracted by the readable content of a page.</a:t>
            </a:r>
            <a:endParaRPr lang="en-ID" sz="800">
              <a:solidFill>
                <a:srgbClr val="002856"/>
              </a:solidFill>
              <a:latin typeface="Aptos" panose="020B0004020202020204" pitchFamily="34" charset="0"/>
              <a:cs typeface="Poppins" panose="00000500000000000000" pitchFamily="2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2D9BE9A-7FAE-3592-16C0-58CF6CEB8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496" y="1739249"/>
            <a:ext cx="5268770" cy="384880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293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8244A-F296-BA70-1559-3D4D26C6A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2832100"/>
            <a:ext cx="12192002" cy="29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8244A-F296-BA70-1559-3D4D26C6A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2832100"/>
            <a:ext cx="12192002" cy="2977437"/>
          </a:xfrm>
          <a:prstGeom prst="rect">
            <a:avLst/>
          </a:prstGeom>
        </p:spPr>
      </p:pic>
      <p:sp>
        <p:nvSpPr>
          <p:cNvPr id="3" name="Bouée 2">
            <a:extLst>
              <a:ext uri="{FF2B5EF4-FFF2-40B4-BE49-F238E27FC236}">
                <a16:creationId xmlns:a16="http://schemas.microsoft.com/office/drawing/2014/main" id="{24B7B821-9772-1E46-E332-50F9213DB5B4}"/>
              </a:ext>
            </a:extLst>
          </p:cNvPr>
          <p:cNvSpPr/>
          <p:nvPr userDrawn="1"/>
        </p:nvSpPr>
        <p:spPr>
          <a:xfrm>
            <a:off x="2308701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Bouée 8">
            <a:extLst>
              <a:ext uri="{FF2B5EF4-FFF2-40B4-BE49-F238E27FC236}">
                <a16:creationId xmlns:a16="http://schemas.microsoft.com/office/drawing/2014/main" id="{E69BFEBB-55C6-1B4D-BC07-8957210D3863}"/>
              </a:ext>
            </a:extLst>
          </p:cNvPr>
          <p:cNvSpPr/>
          <p:nvPr userDrawn="1"/>
        </p:nvSpPr>
        <p:spPr>
          <a:xfrm>
            <a:off x="539395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Bouée 9">
            <a:extLst>
              <a:ext uri="{FF2B5EF4-FFF2-40B4-BE49-F238E27FC236}">
                <a16:creationId xmlns:a16="http://schemas.microsoft.com/office/drawing/2014/main" id="{5177F693-4CF7-0558-B2F8-00DA4220C5D7}"/>
              </a:ext>
            </a:extLst>
          </p:cNvPr>
          <p:cNvSpPr/>
          <p:nvPr userDrawn="1"/>
        </p:nvSpPr>
        <p:spPr>
          <a:xfrm>
            <a:off x="4102054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Bouée 10">
            <a:extLst>
              <a:ext uri="{FF2B5EF4-FFF2-40B4-BE49-F238E27FC236}">
                <a16:creationId xmlns:a16="http://schemas.microsoft.com/office/drawing/2014/main" id="{357BFCDD-4083-A276-B980-C14124CA5AF5}"/>
              </a:ext>
            </a:extLst>
          </p:cNvPr>
          <p:cNvSpPr/>
          <p:nvPr userDrawn="1"/>
        </p:nvSpPr>
        <p:spPr>
          <a:xfrm>
            <a:off x="5858831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Bouée 11">
            <a:extLst>
              <a:ext uri="{FF2B5EF4-FFF2-40B4-BE49-F238E27FC236}">
                <a16:creationId xmlns:a16="http://schemas.microsoft.com/office/drawing/2014/main" id="{69A1929D-416F-5685-0CE3-8DC71FC35375}"/>
              </a:ext>
            </a:extLst>
          </p:cNvPr>
          <p:cNvSpPr/>
          <p:nvPr userDrawn="1"/>
        </p:nvSpPr>
        <p:spPr>
          <a:xfrm>
            <a:off x="7610014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Bouée 12">
            <a:extLst>
              <a:ext uri="{FF2B5EF4-FFF2-40B4-BE49-F238E27FC236}">
                <a16:creationId xmlns:a16="http://schemas.microsoft.com/office/drawing/2014/main" id="{F0F501F8-8875-7011-9F25-E1B733D490B6}"/>
              </a:ext>
            </a:extLst>
          </p:cNvPr>
          <p:cNvSpPr/>
          <p:nvPr userDrawn="1"/>
        </p:nvSpPr>
        <p:spPr>
          <a:xfrm>
            <a:off x="9409965" y="4175760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Bouée 13">
            <a:extLst>
              <a:ext uri="{FF2B5EF4-FFF2-40B4-BE49-F238E27FC236}">
                <a16:creationId xmlns:a16="http://schemas.microsoft.com/office/drawing/2014/main" id="{A154F85B-EFEA-CDC3-7A65-78D46CE8F815}"/>
              </a:ext>
            </a:extLst>
          </p:cNvPr>
          <p:cNvSpPr/>
          <p:nvPr userDrawn="1"/>
        </p:nvSpPr>
        <p:spPr>
          <a:xfrm>
            <a:off x="11178934" y="4163568"/>
            <a:ext cx="414528" cy="414528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3850DDC-3526-BFF0-E640-F9062C0288F0}"/>
              </a:ext>
            </a:extLst>
          </p:cNvPr>
          <p:cNvCxnSpPr>
            <a:cxnSpLocks/>
            <a:stCxn id="9" idx="6"/>
          </p:cNvCxnSpPr>
          <p:nvPr userDrawn="1"/>
        </p:nvCxnSpPr>
        <p:spPr>
          <a:xfrm>
            <a:off x="953923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7B05740-D580-C928-8712-5BA928987DFC}"/>
              </a:ext>
            </a:extLst>
          </p:cNvPr>
          <p:cNvCxnSpPr>
            <a:cxnSpLocks/>
          </p:cNvCxnSpPr>
          <p:nvPr userDrawn="1"/>
        </p:nvCxnSpPr>
        <p:spPr>
          <a:xfrm>
            <a:off x="2723229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C060952-7CD8-6344-D2BC-33F12A969E3B}"/>
              </a:ext>
            </a:extLst>
          </p:cNvPr>
          <p:cNvCxnSpPr>
            <a:cxnSpLocks/>
          </p:cNvCxnSpPr>
          <p:nvPr userDrawn="1"/>
        </p:nvCxnSpPr>
        <p:spPr>
          <a:xfrm>
            <a:off x="4516582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D3D7BDE-0B84-5F56-D443-2E2A10BFAD80}"/>
              </a:ext>
            </a:extLst>
          </p:cNvPr>
          <p:cNvCxnSpPr>
            <a:cxnSpLocks/>
          </p:cNvCxnSpPr>
          <p:nvPr userDrawn="1"/>
        </p:nvCxnSpPr>
        <p:spPr>
          <a:xfrm>
            <a:off x="6273359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7BEE33A-854C-688A-B33E-F44FF224CA1F}"/>
              </a:ext>
            </a:extLst>
          </p:cNvPr>
          <p:cNvCxnSpPr>
            <a:cxnSpLocks/>
          </p:cNvCxnSpPr>
          <p:nvPr userDrawn="1"/>
        </p:nvCxnSpPr>
        <p:spPr>
          <a:xfrm>
            <a:off x="8024542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2457AF2-A468-3C23-D8DA-C54138AB12D1}"/>
              </a:ext>
            </a:extLst>
          </p:cNvPr>
          <p:cNvCxnSpPr>
            <a:cxnSpLocks/>
          </p:cNvCxnSpPr>
          <p:nvPr userDrawn="1"/>
        </p:nvCxnSpPr>
        <p:spPr>
          <a:xfrm>
            <a:off x="9824493" y="4383024"/>
            <a:ext cx="135477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40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inding road through a valley&#10;&#10;AI-generated content may be incorrect.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2"/>
          <a:stretch>
            <a:fillRect/>
          </a:stretch>
        </p:blipFill>
        <p:spPr>
          <a:xfrm>
            <a:off x="0" y="0"/>
            <a:ext cx="5183188" cy="586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15044" y="-1"/>
            <a:ext cx="5183188" cy="5847195"/>
          </a:xfrm>
          <a:prstGeom prst="rect">
            <a:avLst/>
          </a:prstGeom>
          <a:solidFill>
            <a:schemeClr val="accent1">
              <a:alpha val="5467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4A05E3-BD88-C239-825E-BB2BE6CA456E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57EFC-8A18-65D5-8544-E48B808726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2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7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8244A-F296-BA70-1559-3D4D26C6A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2832100"/>
            <a:ext cx="12192002" cy="2977437"/>
          </a:xfrm>
          <a:prstGeom prst="rect">
            <a:avLst/>
          </a:prstGeom>
        </p:spPr>
      </p:pic>
      <p:sp>
        <p:nvSpPr>
          <p:cNvPr id="3" name="Rectangle : avec coins arrondis en haut 2">
            <a:extLst>
              <a:ext uri="{FF2B5EF4-FFF2-40B4-BE49-F238E27FC236}">
                <a16:creationId xmlns:a16="http://schemas.microsoft.com/office/drawing/2014/main" id="{09EE0598-03F4-496A-749C-78CE7A5FEB7F}"/>
              </a:ext>
            </a:extLst>
          </p:cNvPr>
          <p:cNvSpPr/>
          <p:nvPr userDrawn="1"/>
        </p:nvSpPr>
        <p:spPr>
          <a:xfrm rot="10800000">
            <a:off x="5535168" y="2832100"/>
            <a:ext cx="6498336" cy="2556764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1BE3A4-BA91-6632-177F-5FC363A1BC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4676" y="3055049"/>
            <a:ext cx="4425814" cy="27395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73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C9B73A-C608-584A-8D2B-9141763A97B8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72436-2363-22D8-4013-087257D0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36171"/>
          </a:xfrm>
        </p:spPr>
        <p:txBody>
          <a:bodyPr anchor="ctr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D14B-407B-9738-2909-10E2F0B23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D75E-60EB-6B38-F7D7-D0A661CD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9F8B4AAB-57F2-C585-99E0-AA4A36FBC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08244A-F296-BA70-1559-3D4D26C6A8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2832100"/>
            <a:ext cx="12192002" cy="297743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1BE3A4-BA91-6632-177F-5FC363A1BC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660" y="3069987"/>
            <a:ext cx="6321612" cy="24407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03298E-142C-8F9C-0984-FDF1894F3D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536" y="2832099"/>
            <a:ext cx="5085889" cy="260306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086F67-4779-9406-E4BF-E7332DDC277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447801"/>
            <a:ext cx="10515600" cy="124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1693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C8F6-0BEC-DEF6-475C-BD5CE3E98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E17B1-90F4-BB04-289A-A423468D90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 &amp; PROPRIETARY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B4E8B-CBF5-61B3-A33D-E29ACA554D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4" name="Picture 63" descr="A blue line drawing of a truck and clock&#10;&#10;Description automatically generated">
            <a:extLst>
              <a:ext uri="{FF2B5EF4-FFF2-40B4-BE49-F238E27FC236}">
                <a16:creationId xmlns:a16="http://schemas.microsoft.com/office/drawing/2014/main" id="{435698D6-6727-EDBA-5674-A8DD791E38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8901" y="3909268"/>
            <a:ext cx="736216" cy="736216"/>
          </a:xfrm>
          <a:prstGeom prst="rect">
            <a:avLst/>
          </a:prstGeom>
        </p:spPr>
      </p:pic>
      <p:pic>
        <p:nvPicPr>
          <p:cNvPr id="65" name="Picture 64" descr="A blue and white cloud logo&#10;&#10;Description automatically generated">
            <a:extLst>
              <a:ext uri="{FF2B5EF4-FFF2-40B4-BE49-F238E27FC236}">
                <a16:creationId xmlns:a16="http://schemas.microsoft.com/office/drawing/2014/main" id="{CAF61019-C4CC-F972-B667-75CEC01D5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7044" y="4644005"/>
            <a:ext cx="736216" cy="736216"/>
          </a:xfrm>
          <a:prstGeom prst="rect">
            <a:avLst/>
          </a:prstGeom>
        </p:spPr>
      </p:pic>
      <p:pic>
        <p:nvPicPr>
          <p:cNvPr id="66" name="Picture 65" descr="A blue line drawing of a sun and waves&#10;&#10;Description automatically generated">
            <a:extLst>
              <a:ext uri="{FF2B5EF4-FFF2-40B4-BE49-F238E27FC236}">
                <a16:creationId xmlns:a16="http://schemas.microsoft.com/office/drawing/2014/main" id="{CA07858B-07E9-4BE1-0C01-A1F70D3C56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55506" y="4644005"/>
            <a:ext cx="736216" cy="736216"/>
          </a:xfrm>
          <a:prstGeom prst="rect">
            <a:avLst/>
          </a:prstGeom>
        </p:spPr>
      </p:pic>
      <p:pic>
        <p:nvPicPr>
          <p:cNvPr id="67" name="Picture 66" descr="A blue line drawing of a location pin and flag&#10;&#10;Description automatically generated">
            <a:extLst>
              <a:ext uri="{FF2B5EF4-FFF2-40B4-BE49-F238E27FC236}">
                <a16:creationId xmlns:a16="http://schemas.microsoft.com/office/drawing/2014/main" id="{7CA6D4DA-F592-EAA0-3961-44263C6E27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9785" y="4644005"/>
            <a:ext cx="736216" cy="736216"/>
          </a:xfrm>
          <a:prstGeom prst="rect">
            <a:avLst/>
          </a:prstGeom>
        </p:spPr>
      </p:pic>
      <p:pic>
        <p:nvPicPr>
          <p:cNvPr id="68" name="Picture 67" descr="Blue gears with a check mark&#10;&#10;Description automatically generated">
            <a:extLst>
              <a:ext uri="{FF2B5EF4-FFF2-40B4-BE49-F238E27FC236}">
                <a16:creationId xmlns:a16="http://schemas.microsoft.com/office/drawing/2014/main" id="{7C641C76-17F3-A465-211A-8588FBC8E6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84565" y="4644005"/>
            <a:ext cx="736216" cy="736216"/>
          </a:xfrm>
          <a:prstGeom prst="rect">
            <a:avLst/>
          </a:prstGeom>
        </p:spPr>
      </p:pic>
      <p:pic>
        <p:nvPicPr>
          <p:cNvPr id="69" name="Picture 68" descr="A blue arrows on a black background&#10;&#10;Description automatically generated">
            <a:extLst>
              <a:ext uri="{FF2B5EF4-FFF2-40B4-BE49-F238E27FC236}">
                <a16:creationId xmlns:a16="http://schemas.microsoft.com/office/drawing/2014/main" id="{7703194B-966D-DF67-BDE9-1824B4CCA4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43390" y="4644005"/>
            <a:ext cx="736216" cy="736216"/>
          </a:xfrm>
          <a:prstGeom prst="rect">
            <a:avLst/>
          </a:prstGeom>
        </p:spPr>
      </p:pic>
      <p:pic>
        <p:nvPicPr>
          <p:cNvPr id="70" name="Picture 69" descr="A blue line drawing of a person&#10;&#10;Description automatically generated">
            <a:extLst>
              <a:ext uri="{FF2B5EF4-FFF2-40B4-BE49-F238E27FC236}">
                <a16:creationId xmlns:a16="http://schemas.microsoft.com/office/drawing/2014/main" id="{24C63C2D-6663-319D-6671-615E0FF9360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12302" y="4644005"/>
            <a:ext cx="736216" cy="736216"/>
          </a:xfrm>
          <a:prstGeom prst="rect">
            <a:avLst/>
          </a:prstGeom>
        </p:spPr>
      </p:pic>
      <p:pic>
        <p:nvPicPr>
          <p:cNvPr id="71" name="Picture 70" descr="A blue circle with circles and lines&#10;&#10;Description automatically generated">
            <a:extLst>
              <a:ext uri="{FF2B5EF4-FFF2-40B4-BE49-F238E27FC236}">
                <a16:creationId xmlns:a16="http://schemas.microsoft.com/office/drawing/2014/main" id="{890B3339-EF7F-6A6F-E0F4-1FB8B047728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09744" y="4644005"/>
            <a:ext cx="736216" cy="736216"/>
          </a:xfrm>
          <a:prstGeom prst="rect">
            <a:avLst/>
          </a:prstGeom>
        </p:spPr>
      </p:pic>
      <p:pic>
        <p:nvPicPr>
          <p:cNvPr id="72" name="Picture 71" descr="A blue lines with circles on a black background&#10;&#10;Description automatically generated">
            <a:extLst>
              <a:ext uri="{FF2B5EF4-FFF2-40B4-BE49-F238E27FC236}">
                <a16:creationId xmlns:a16="http://schemas.microsoft.com/office/drawing/2014/main" id="{7E3C95C6-482E-BAE8-C2FA-7F208EC654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023" y="4644005"/>
            <a:ext cx="736216" cy="736216"/>
          </a:xfrm>
          <a:prstGeom prst="rect">
            <a:avLst/>
          </a:prstGeom>
        </p:spPr>
      </p:pic>
      <p:pic>
        <p:nvPicPr>
          <p:cNvPr id="73" name="Picture 72" descr="A blue line drawing of a house&#10;&#10;Description automatically generated">
            <a:extLst>
              <a:ext uri="{FF2B5EF4-FFF2-40B4-BE49-F238E27FC236}">
                <a16:creationId xmlns:a16="http://schemas.microsoft.com/office/drawing/2014/main" id="{5D5E0DD0-C0DE-10DA-9945-97B4CA1D612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38058" y="4644005"/>
            <a:ext cx="736216" cy="736216"/>
          </a:xfrm>
          <a:prstGeom prst="rect">
            <a:avLst/>
          </a:prstGeom>
        </p:spPr>
      </p:pic>
      <p:pic>
        <p:nvPicPr>
          <p:cNvPr id="74" name="Picture 73" descr="A blue line drawing of a person with check marks&#10;&#10;Description automatically generated">
            <a:extLst>
              <a:ext uri="{FF2B5EF4-FFF2-40B4-BE49-F238E27FC236}">
                <a16:creationId xmlns:a16="http://schemas.microsoft.com/office/drawing/2014/main" id="{959D0361-B507-357C-30A3-4F23C388E28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96883" y="4644005"/>
            <a:ext cx="736216" cy="736216"/>
          </a:xfrm>
          <a:prstGeom prst="rect">
            <a:avLst/>
          </a:prstGeom>
        </p:spPr>
      </p:pic>
      <p:pic>
        <p:nvPicPr>
          <p:cNvPr id="75" name="Picture 74" descr="A blue outline of people with speech bubbles&#10;&#10;Description automatically generated">
            <a:extLst>
              <a:ext uri="{FF2B5EF4-FFF2-40B4-BE49-F238E27FC236}">
                <a16:creationId xmlns:a16="http://schemas.microsoft.com/office/drawing/2014/main" id="{83F0567C-6984-107A-1B9A-0B2B51D4DD1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20522" y="3909268"/>
            <a:ext cx="736216" cy="736216"/>
          </a:xfrm>
          <a:prstGeom prst="rect">
            <a:avLst/>
          </a:prstGeom>
        </p:spPr>
      </p:pic>
      <p:pic>
        <p:nvPicPr>
          <p:cNvPr id="76" name="Picture 75" descr="A blue line art of a light&#10;&#10;Description automatically generated">
            <a:extLst>
              <a:ext uri="{FF2B5EF4-FFF2-40B4-BE49-F238E27FC236}">
                <a16:creationId xmlns:a16="http://schemas.microsoft.com/office/drawing/2014/main" id="{27F88857-4EAB-EEB2-FAF8-CCFEB1F1AB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87044" y="3909268"/>
            <a:ext cx="736216" cy="736216"/>
          </a:xfrm>
          <a:prstGeom prst="rect">
            <a:avLst/>
          </a:prstGeom>
        </p:spPr>
      </p:pic>
      <p:pic>
        <p:nvPicPr>
          <p:cNvPr id="77" name="Picture 76" descr="Blue arrows pointing up to the top&#10;&#10;Description automatically generated">
            <a:extLst>
              <a:ext uri="{FF2B5EF4-FFF2-40B4-BE49-F238E27FC236}">
                <a16:creationId xmlns:a16="http://schemas.microsoft.com/office/drawing/2014/main" id="{6BA99178-1BC2-04B8-4D04-039F71F0946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20522" y="4644005"/>
            <a:ext cx="736216" cy="736216"/>
          </a:xfrm>
          <a:prstGeom prst="rect">
            <a:avLst/>
          </a:prstGeom>
        </p:spPr>
      </p:pic>
      <p:pic>
        <p:nvPicPr>
          <p:cNvPr id="78" name="Picture 77" descr="A blue line art of a chat bubble and a shield&#10;&#10;Description automatically generated">
            <a:extLst>
              <a:ext uri="{FF2B5EF4-FFF2-40B4-BE49-F238E27FC236}">
                <a16:creationId xmlns:a16="http://schemas.microsoft.com/office/drawing/2014/main" id="{E514ADAB-79EB-A165-544C-88AB9765A44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55506" y="3909268"/>
            <a:ext cx="736216" cy="736216"/>
          </a:xfrm>
          <a:prstGeom prst="rect">
            <a:avLst/>
          </a:prstGeom>
        </p:spPr>
      </p:pic>
      <p:pic>
        <p:nvPicPr>
          <p:cNvPr id="79" name="Picture 78" descr="A blue outline of a graduation cap&#10;&#10;Description automatically generated">
            <a:extLst>
              <a:ext uri="{FF2B5EF4-FFF2-40B4-BE49-F238E27FC236}">
                <a16:creationId xmlns:a16="http://schemas.microsoft.com/office/drawing/2014/main" id="{CF0CE713-1ACD-7199-4684-476CCD9CD51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19785" y="3909268"/>
            <a:ext cx="736216" cy="736216"/>
          </a:xfrm>
          <a:prstGeom prst="rect">
            <a:avLst/>
          </a:prstGeom>
        </p:spPr>
      </p:pic>
      <p:pic>
        <p:nvPicPr>
          <p:cNvPr id="80" name="Picture 79" descr="A blue line drawing of a person with a light bulb&#10;&#10;Description automatically generated">
            <a:extLst>
              <a:ext uri="{FF2B5EF4-FFF2-40B4-BE49-F238E27FC236}">
                <a16:creationId xmlns:a16="http://schemas.microsoft.com/office/drawing/2014/main" id="{47410A84-691D-F6A7-513D-1930DE49253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084565" y="3909268"/>
            <a:ext cx="736216" cy="736216"/>
          </a:xfrm>
          <a:prstGeom prst="rect">
            <a:avLst/>
          </a:prstGeom>
        </p:spPr>
      </p:pic>
      <p:pic>
        <p:nvPicPr>
          <p:cNvPr id="81" name="Picture 80" descr="A blue and black logo&#10;&#10;Description automatically generated">
            <a:extLst>
              <a:ext uri="{FF2B5EF4-FFF2-40B4-BE49-F238E27FC236}">
                <a16:creationId xmlns:a16="http://schemas.microsoft.com/office/drawing/2014/main" id="{C8647F61-7272-1406-9133-F7634A0A331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343390" y="3909268"/>
            <a:ext cx="736216" cy="736216"/>
          </a:xfrm>
          <a:prstGeom prst="rect">
            <a:avLst/>
          </a:prstGeom>
        </p:spPr>
      </p:pic>
      <p:pic>
        <p:nvPicPr>
          <p:cNvPr id="82" name="Picture 81" descr="A group of trees with blue outline&#10;&#10;Description automatically generated">
            <a:extLst>
              <a:ext uri="{FF2B5EF4-FFF2-40B4-BE49-F238E27FC236}">
                <a16:creationId xmlns:a16="http://schemas.microsoft.com/office/drawing/2014/main" id="{E56C1C4D-C495-6610-39F8-08F4C3E56F2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12302" y="3909268"/>
            <a:ext cx="736216" cy="736216"/>
          </a:xfrm>
          <a:prstGeom prst="rect">
            <a:avLst/>
          </a:prstGeom>
        </p:spPr>
      </p:pic>
      <p:pic>
        <p:nvPicPr>
          <p:cNvPr id="83" name="Picture 82" descr="A blue line drawing of a globe with a pointer and a map pointer&#10;&#10;Description automatically generated">
            <a:extLst>
              <a:ext uri="{FF2B5EF4-FFF2-40B4-BE49-F238E27FC236}">
                <a16:creationId xmlns:a16="http://schemas.microsoft.com/office/drawing/2014/main" id="{FFE7558B-1BB0-E0BF-693C-8423653BE73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909744" y="3909268"/>
            <a:ext cx="736216" cy="736216"/>
          </a:xfrm>
          <a:prstGeom prst="rect">
            <a:avLst/>
          </a:prstGeom>
        </p:spPr>
      </p:pic>
      <p:pic>
        <p:nvPicPr>
          <p:cNvPr id="84" name="Picture 83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F9E2F880-9A4A-3562-0E1B-25BC4FCAD32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174023" y="3909268"/>
            <a:ext cx="736216" cy="736216"/>
          </a:xfrm>
          <a:prstGeom prst="rect">
            <a:avLst/>
          </a:prstGeom>
        </p:spPr>
      </p:pic>
      <p:pic>
        <p:nvPicPr>
          <p:cNvPr id="85" name="Picture 84" descr="A blue and black medical bag&#10;&#10;Description automatically generated">
            <a:extLst>
              <a:ext uri="{FF2B5EF4-FFF2-40B4-BE49-F238E27FC236}">
                <a16:creationId xmlns:a16="http://schemas.microsoft.com/office/drawing/2014/main" id="{334077F6-A686-1257-3A8E-A3B2371B605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9758901" y="3174531"/>
            <a:ext cx="736216" cy="736216"/>
          </a:xfrm>
          <a:prstGeom prst="rect">
            <a:avLst/>
          </a:prstGeom>
        </p:spPr>
      </p:pic>
      <p:pic>
        <p:nvPicPr>
          <p:cNvPr id="86" name="Picture 85" descr="A blue line drawing of buildings&#10;&#10;Description automatically generated">
            <a:extLst>
              <a:ext uri="{FF2B5EF4-FFF2-40B4-BE49-F238E27FC236}">
                <a16:creationId xmlns:a16="http://schemas.microsoft.com/office/drawing/2014/main" id="{F15B424D-3A23-2E3E-038E-26004949DAF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38058" y="3909268"/>
            <a:ext cx="736216" cy="736216"/>
          </a:xfrm>
          <a:prstGeom prst="rect">
            <a:avLst/>
          </a:prstGeom>
        </p:spPr>
      </p:pic>
      <p:pic>
        <p:nvPicPr>
          <p:cNvPr id="87" name="Picture 86" descr="A blue circle with a black background&#10;&#10;Description automatically generated">
            <a:extLst>
              <a:ext uri="{FF2B5EF4-FFF2-40B4-BE49-F238E27FC236}">
                <a16:creationId xmlns:a16="http://schemas.microsoft.com/office/drawing/2014/main" id="{877F5770-1A85-3911-0E31-CC003FFBD50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696883" y="3909268"/>
            <a:ext cx="736216" cy="736216"/>
          </a:xfrm>
          <a:prstGeom prst="rect">
            <a:avLst/>
          </a:prstGeom>
        </p:spPr>
      </p:pic>
      <p:pic>
        <p:nvPicPr>
          <p:cNvPr id="88" name="Picture 87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5E6C297F-DABF-E8A8-B902-E25CFA6B99C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020522" y="3174531"/>
            <a:ext cx="736216" cy="736216"/>
          </a:xfrm>
          <a:prstGeom prst="rect">
            <a:avLst/>
          </a:prstGeom>
        </p:spPr>
      </p:pic>
      <p:pic>
        <p:nvPicPr>
          <p:cNvPr id="89" name="Picture 88" descr="A blue arrows with people in the middle&#10;&#10;Description automatically generated with medium confidence">
            <a:extLst>
              <a:ext uri="{FF2B5EF4-FFF2-40B4-BE49-F238E27FC236}">
                <a16:creationId xmlns:a16="http://schemas.microsoft.com/office/drawing/2014/main" id="{26D14B8D-4509-A23D-0809-16A23FA3A8DE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287044" y="3174531"/>
            <a:ext cx="736216" cy="736216"/>
          </a:xfrm>
          <a:prstGeom prst="rect">
            <a:avLst/>
          </a:prstGeom>
        </p:spPr>
      </p:pic>
      <p:pic>
        <p:nvPicPr>
          <p:cNvPr id="90" name="Picture 89" descr="A blue line drawing of a cell phone&#10;&#10;Description automatically generated">
            <a:extLst>
              <a:ext uri="{FF2B5EF4-FFF2-40B4-BE49-F238E27FC236}">
                <a16:creationId xmlns:a16="http://schemas.microsoft.com/office/drawing/2014/main" id="{BF0E3D56-8EA5-A4F5-8585-EF9F3FB8620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555506" y="3174531"/>
            <a:ext cx="736216" cy="736216"/>
          </a:xfrm>
          <a:prstGeom prst="rect">
            <a:avLst/>
          </a:prstGeom>
        </p:spPr>
      </p:pic>
      <p:pic>
        <p:nvPicPr>
          <p:cNvPr id="91" name="Picture 90" descr="A blue line drawing of a radio&#10;&#10;Description automatically generated">
            <a:extLst>
              <a:ext uri="{FF2B5EF4-FFF2-40B4-BE49-F238E27FC236}">
                <a16:creationId xmlns:a16="http://schemas.microsoft.com/office/drawing/2014/main" id="{07B2B9E2-F056-3EBE-0606-11FA6C951A8D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6819785" y="3174531"/>
            <a:ext cx="736216" cy="736216"/>
          </a:xfrm>
          <a:prstGeom prst="rect">
            <a:avLst/>
          </a:prstGeom>
        </p:spPr>
      </p:pic>
      <p:pic>
        <p:nvPicPr>
          <p:cNvPr id="92" name="Picture 91" descr="A blue line drawing of a boat&#10;&#10;Description automatically generated">
            <a:extLst>
              <a:ext uri="{FF2B5EF4-FFF2-40B4-BE49-F238E27FC236}">
                <a16:creationId xmlns:a16="http://schemas.microsoft.com/office/drawing/2014/main" id="{869CE680-CFC9-117A-ABDF-68A0127E7F51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6084565" y="3174531"/>
            <a:ext cx="736216" cy="736216"/>
          </a:xfrm>
          <a:prstGeom prst="rect">
            <a:avLst/>
          </a:prstGeom>
        </p:spPr>
      </p:pic>
      <p:pic>
        <p:nvPicPr>
          <p:cNvPr id="93" name="Picture 92" descr="A blue line art of a shopping cart&#10;&#10;Description automatically generated">
            <a:extLst>
              <a:ext uri="{FF2B5EF4-FFF2-40B4-BE49-F238E27FC236}">
                <a16:creationId xmlns:a16="http://schemas.microsoft.com/office/drawing/2014/main" id="{1154B355-A343-85B3-754D-FF5C1D5DEE9A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5343390" y="3174531"/>
            <a:ext cx="736216" cy="736216"/>
          </a:xfrm>
          <a:prstGeom prst="rect">
            <a:avLst/>
          </a:prstGeom>
        </p:spPr>
      </p:pic>
      <p:pic>
        <p:nvPicPr>
          <p:cNvPr id="94" name="Picture 93" descr="A blue arrow pointing to different directions&#10;&#10;Description automatically generated">
            <a:extLst>
              <a:ext uri="{FF2B5EF4-FFF2-40B4-BE49-F238E27FC236}">
                <a16:creationId xmlns:a16="http://schemas.microsoft.com/office/drawing/2014/main" id="{419E67F7-C8CC-0C14-B61C-EF2E70D4BEC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612302" y="3174531"/>
            <a:ext cx="736216" cy="736216"/>
          </a:xfrm>
          <a:prstGeom prst="rect">
            <a:avLst/>
          </a:prstGeom>
        </p:spPr>
      </p:pic>
      <p:pic>
        <p:nvPicPr>
          <p:cNvPr id="95" name="Picture 94" descr="A blue line art of a chat bubble and a shield&#10;&#10;Description automatically generated">
            <a:extLst>
              <a:ext uri="{FF2B5EF4-FFF2-40B4-BE49-F238E27FC236}">
                <a16:creationId xmlns:a16="http://schemas.microsoft.com/office/drawing/2014/main" id="{8E2A4F43-738A-3242-D273-CF27384283FE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7555506" y="2431333"/>
            <a:ext cx="736216" cy="736216"/>
          </a:xfrm>
          <a:prstGeom prst="rect">
            <a:avLst/>
          </a:prstGeom>
        </p:spPr>
      </p:pic>
      <p:pic>
        <p:nvPicPr>
          <p:cNvPr id="96" name="Picture 95" descr="A blue line art of a machine&#10;&#10;Description automatically generated">
            <a:extLst>
              <a:ext uri="{FF2B5EF4-FFF2-40B4-BE49-F238E27FC236}">
                <a16:creationId xmlns:a16="http://schemas.microsoft.com/office/drawing/2014/main" id="{E3626FAB-93F4-7635-D27B-586389159F52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6819785" y="2431333"/>
            <a:ext cx="736216" cy="736216"/>
          </a:xfrm>
          <a:prstGeom prst="rect">
            <a:avLst/>
          </a:prstGeom>
        </p:spPr>
      </p:pic>
      <p:pic>
        <p:nvPicPr>
          <p:cNvPr id="97" name="Picture 96" descr="A blue outline of hands&#10;&#10;Description automatically generated">
            <a:extLst>
              <a:ext uri="{FF2B5EF4-FFF2-40B4-BE49-F238E27FC236}">
                <a16:creationId xmlns:a16="http://schemas.microsoft.com/office/drawing/2014/main" id="{8ACCC382-0C5C-0ACA-B9D1-82B2306BE2FA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6084565" y="2431333"/>
            <a:ext cx="736216" cy="736216"/>
          </a:xfrm>
          <a:prstGeom prst="rect">
            <a:avLst/>
          </a:prstGeom>
        </p:spPr>
      </p:pic>
      <p:pic>
        <p:nvPicPr>
          <p:cNvPr id="98" name="Picture 97" descr="A blue line drawing of a train&#10;&#10;Description automatically generated">
            <a:extLst>
              <a:ext uri="{FF2B5EF4-FFF2-40B4-BE49-F238E27FC236}">
                <a16:creationId xmlns:a16="http://schemas.microsoft.com/office/drawing/2014/main" id="{9C42863B-28CE-D605-3082-B9F58D8F21B2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343390" y="2431333"/>
            <a:ext cx="736216" cy="736216"/>
          </a:xfrm>
          <a:prstGeom prst="rect">
            <a:avLst/>
          </a:prstGeom>
        </p:spPr>
      </p:pic>
      <p:pic>
        <p:nvPicPr>
          <p:cNvPr id="99" name="Picture 98" descr="A blue lightning bolt in a circle with arrows&#10;&#10;Description automatically generated">
            <a:extLst>
              <a:ext uri="{FF2B5EF4-FFF2-40B4-BE49-F238E27FC236}">
                <a16:creationId xmlns:a16="http://schemas.microsoft.com/office/drawing/2014/main" id="{995DE44A-A74E-5F95-1C12-70AEC2EFB61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9758901" y="2431333"/>
            <a:ext cx="736216" cy="736216"/>
          </a:xfrm>
          <a:prstGeom prst="rect">
            <a:avLst/>
          </a:prstGeom>
        </p:spPr>
      </p:pic>
      <p:pic>
        <p:nvPicPr>
          <p:cNvPr id="100" name="Picture 99" descr="A blue and white microscope&#10;&#10;Description automatically generated">
            <a:extLst>
              <a:ext uri="{FF2B5EF4-FFF2-40B4-BE49-F238E27FC236}">
                <a16:creationId xmlns:a16="http://schemas.microsoft.com/office/drawing/2014/main" id="{6FDE81DA-81B6-FEB0-CE22-B697D1D8161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9020522" y="2431333"/>
            <a:ext cx="736216" cy="736216"/>
          </a:xfrm>
          <a:prstGeom prst="rect">
            <a:avLst/>
          </a:prstGeom>
        </p:spPr>
      </p:pic>
      <p:pic>
        <p:nvPicPr>
          <p:cNvPr id="101" name="Picture 100" descr="A blue and white logo&#10;&#10;Description automatically generated">
            <a:extLst>
              <a:ext uri="{FF2B5EF4-FFF2-40B4-BE49-F238E27FC236}">
                <a16:creationId xmlns:a16="http://schemas.microsoft.com/office/drawing/2014/main" id="{81BBF70E-C1D3-5C72-E9B1-3B2F7EB03F4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8287044" y="2431333"/>
            <a:ext cx="736216" cy="736216"/>
          </a:xfrm>
          <a:prstGeom prst="rect">
            <a:avLst/>
          </a:prstGeom>
        </p:spPr>
      </p:pic>
      <p:pic>
        <p:nvPicPr>
          <p:cNvPr id="102" name="Picture 101" descr="A blue flag on a mountain&#10;&#10;Description automatically generated">
            <a:extLst>
              <a:ext uri="{FF2B5EF4-FFF2-40B4-BE49-F238E27FC236}">
                <a16:creationId xmlns:a16="http://schemas.microsoft.com/office/drawing/2014/main" id="{C7B6A0C5-D6C6-4284-3365-E0933AFCB2FD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09744" y="3174531"/>
            <a:ext cx="736216" cy="736216"/>
          </a:xfrm>
          <a:prstGeom prst="rect">
            <a:avLst/>
          </a:prstGeom>
        </p:spPr>
      </p:pic>
      <p:pic>
        <p:nvPicPr>
          <p:cNvPr id="103" name="Picture 102" descr="A blue outline of a person holding a computer&#10;&#10;Description automatically generated">
            <a:extLst>
              <a:ext uri="{FF2B5EF4-FFF2-40B4-BE49-F238E27FC236}">
                <a16:creationId xmlns:a16="http://schemas.microsoft.com/office/drawing/2014/main" id="{7739904D-EC0E-B530-C790-C491047627D3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3174023" y="3174531"/>
            <a:ext cx="736216" cy="736216"/>
          </a:xfrm>
          <a:prstGeom prst="rect">
            <a:avLst/>
          </a:prstGeom>
        </p:spPr>
      </p:pic>
      <p:pic>
        <p:nvPicPr>
          <p:cNvPr id="104" name="Picture 103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85A1B189-CF19-DAC4-2D1B-2A8C0716FD14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2438058" y="3174531"/>
            <a:ext cx="736216" cy="736216"/>
          </a:xfrm>
          <a:prstGeom prst="rect">
            <a:avLst/>
          </a:prstGeom>
        </p:spPr>
      </p:pic>
      <p:pic>
        <p:nvPicPr>
          <p:cNvPr id="105" name="Picture 104" descr="A blue arrow and a circle with a black background&#10;&#10;Description automatically generated">
            <a:extLst>
              <a:ext uri="{FF2B5EF4-FFF2-40B4-BE49-F238E27FC236}">
                <a16:creationId xmlns:a16="http://schemas.microsoft.com/office/drawing/2014/main" id="{05C4946F-2868-4ADD-1540-24A6680961D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696883" y="3174531"/>
            <a:ext cx="736216" cy="736216"/>
          </a:xfrm>
          <a:prstGeom prst="rect">
            <a:avLst/>
          </a:prstGeom>
        </p:spPr>
      </p:pic>
      <p:pic>
        <p:nvPicPr>
          <p:cNvPr id="106" name="Picture 105" descr="A blue line with a puzzle piece connected to a black background&#10;&#10;Description automatically generated">
            <a:extLst>
              <a:ext uri="{FF2B5EF4-FFF2-40B4-BE49-F238E27FC236}">
                <a16:creationId xmlns:a16="http://schemas.microsoft.com/office/drawing/2014/main" id="{76EE0E88-AFB4-D4FE-1895-7223E88D0708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3909744" y="2431333"/>
            <a:ext cx="736216" cy="736216"/>
          </a:xfrm>
          <a:prstGeom prst="rect">
            <a:avLst/>
          </a:prstGeom>
        </p:spPr>
      </p:pic>
      <p:pic>
        <p:nvPicPr>
          <p:cNvPr id="107" name="Picture 106" descr="A blue and black logo&#10;&#10;Description automatically generated">
            <a:extLst>
              <a:ext uri="{FF2B5EF4-FFF2-40B4-BE49-F238E27FC236}">
                <a16:creationId xmlns:a16="http://schemas.microsoft.com/office/drawing/2014/main" id="{5E3551A4-EC91-C578-67BB-1933D6CB96CC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4612302" y="2431333"/>
            <a:ext cx="736216" cy="736216"/>
          </a:xfrm>
          <a:prstGeom prst="rect">
            <a:avLst/>
          </a:prstGeom>
        </p:spPr>
      </p:pic>
      <p:pic>
        <p:nvPicPr>
          <p:cNvPr id="108" name="Picture 107" descr="A blue line drawing of a person&#10;&#10;Description automatically generated">
            <a:extLst>
              <a:ext uri="{FF2B5EF4-FFF2-40B4-BE49-F238E27FC236}">
                <a16:creationId xmlns:a16="http://schemas.microsoft.com/office/drawing/2014/main" id="{18592A0E-F89E-E823-A14F-50E073CABD83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8287044" y="1703578"/>
            <a:ext cx="736216" cy="736216"/>
          </a:xfrm>
          <a:prstGeom prst="rect">
            <a:avLst/>
          </a:prstGeom>
        </p:spPr>
      </p:pic>
      <p:pic>
        <p:nvPicPr>
          <p:cNvPr id="109" name="Picture 108" descr="A blue line drawing of a computer screen&#10;&#10;Description automatically generated">
            <a:extLst>
              <a:ext uri="{FF2B5EF4-FFF2-40B4-BE49-F238E27FC236}">
                <a16:creationId xmlns:a16="http://schemas.microsoft.com/office/drawing/2014/main" id="{5ABC7644-4D9A-2015-2D5D-4AEF6FE96E55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7555506" y="1696596"/>
            <a:ext cx="736216" cy="736216"/>
          </a:xfrm>
          <a:prstGeom prst="rect">
            <a:avLst/>
          </a:prstGeom>
        </p:spPr>
      </p:pic>
      <p:pic>
        <p:nvPicPr>
          <p:cNvPr id="110" name="Picture 109" descr="A blue line art of a gear with a arrow&#10;&#10;Description automatically generated">
            <a:extLst>
              <a:ext uri="{FF2B5EF4-FFF2-40B4-BE49-F238E27FC236}">
                <a16:creationId xmlns:a16="http://schemas.microsoft.com/office/drawing/2014/main" id="{F36F4008-DBCA-3042-5F44-6D2D83DF3691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6819785" y="1696596"/>
            <a:ext cx="736216" cy="736216"/>
          </a:xfrm>
          <a:prstGeom prst="rect">
            <a:avLst/>
          </a:prstGeom>
        </p:spPr>
      </p:pic>
      <p:pic>
        <p:nvPicPr>
          <p:cNvPr id="111" name="Picture 110" descr="A blue line with a hand pointing at a checklist&#10;&#10;Description automatically generated">
            <a:extLst>
              <a:ext uri="{FF2B5EF4-FFF2-40B4-BE49-F238E27FC236}">
                <a16:creationId xmlns:a16="http://schemas.microsoft.com/office/drawing/2014/main" id="{D722BE28-F5FD-0F42-F3C6-FAD433D9AB74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6084565" y="1696596"/>
            <a:ext cx="736216" cy="736216"/>
          </a:xfrm>
          <a:prstGeom prst="rect">
            <a:avLst/>
          </a:prstGeom>
        </p:spPr>
      </p:pic>
      <p:pic>
        <p:nvPicPr>
          <p:cNvPr id="112" name="Picture 111" descr="A blue line drawing of a computer with a person and speech bubble&#10;&#10;Description automatically generated">
            <a:extLst>
              <a:ext uri="{FF2B5EF4-FFF2-40B4-BE49-F238E27FC236}">
                <a16:creationId xmlns:a16="http://schemas.microsoft.com/office/drawing/2014/main" id="{013493EC-B0A5-AD22-C377-C053452ED8C7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5343390" y="1696596"/>
            <a:ext cx="736216" cy="736216"/>
          </a:xfrm>
          <a:prstGeom prst="rect">
            <a:avLst/>
          </a:prstGeom>
        </p:spPr>
      </p:pic>
      <p:pic>
        <p:nvPicPr>
          <p:cNvPr id="113" name="Picture 112" descr="A blue outline of a graduation cap on top of a stack of books&#10;&#10;Description automatically generated">
            <a:extLst>
              <a:ext uri="{FF2B5EF4-FFF2-40B4-BE49-F238E27FC236}">
                <a16:creationId xmlns:a16="http://schemas.microsoft.com/office/drawing/2014/main" id="{D79AE8C5-BD56-61FD-A400-C4006C9D4B2F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3174023" y="2431333"/>
            <a:ext cx="736216" cy="736216"/>
          </a:xfrm>
          <a:prstGeom prst="rect">
            <a:avLst/>
          </a:prstGeom>
        </p:spPr>
      </p:pic>
      <p:pic>
        <p:nvPicPr>
          <p:cNvPr id="114" name="Picture 113" descr="A blue line drawing of people on a podium&#10;&#10;Description automatically generated">
            <a:extLst>
              <a:ext uri="{FF2B5EF4-FFF2-40B4-BE49-F238E27FC236}">
                <a16:creationId xmlns:a16="http://schemas.microsoft.com/office/drawing/2014/main" id="{64F733A8-1671-7FE6-B03B-FFBDD1FFF4BD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2438058" y="2431333"/>
            <a:ext cx="736216" cy="736216"/>
          </a:xfrm>
          <a:prstGeom prst="rect">
            <a:avLst/>
          </a:prstGeom>
        </p:spPr>
      </p:pic>
      <p:pic>
        <p:nvPicPr>
          <p:cNvPr id="115" name="Picture 114" descr="A blue line drawing of a person with arrows&#10;&#10;Description automatically generated">
            <a:extLst>
              <a:ext uri="{FF2B5EF4-FFF2-40B4-BE49-F238E27FC236}">
                <a16:creationId xmlns:a16="http://schemas.microsoft.com/office/drawing/2014/main" id="{8CE9F54A-C704-FA4E-7EB0-67C1BAE0305B}"/>
              </a:ext>
            </a:extLst>
          </p:cNvPr>
          <p:cNvPicPr>
            <a:picLocks noChangeAspect="1"/>
          </p:cNvPicPr>
          <p:nvPr userDrawn="1"/>
        </p:nvPicPr>
        <p:blipFill>
          <a:blip r:embed="rId53"/>
          <a:stretch>
            <a:fillRect/>
          </a:stretch>
        </p:blipFill>
        <p:spPr>
          <a:xfrm>
            <a:off x="1696883" y="2431333"/>
            <a:ext cx="736216" cy="736216"/>
          </a:xfrm>
          <a:prstGeom prst="rect">
            <a:avLst/>
          </a:prstGeom>
        </p:spPr>
      </p:pic>
      <p:pic>
        <p:nvPicPr>
          <p:cNvPr id="116" name="Picture 115" descr="A blue line drawing of a truck&#10;&#10;Description automatically generated">
            <a:extLst>
              <a:ext uri="{FF2B5EF4-FFF2-40B4-BE49-F238E27FC236}">
                <a16:creationId xmlns:a16="http://schemas.microsoft.com/office/drawing/2014/main" id="{87FA694E-C92B-7E04-DED7-F57107B5B001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9758901" y="1696596"/>
            <a:ext cx="736216" cy="736216"/>
          </a:xfrm>
          <a:prstGeom prst="rect">
            <a:avLst/>
          </a:prstGeom>
        </p:spPr>
      </p:pic>
      <p:pic>
        <p:nvPicPr>
          <p:cNvPr id="117" name="Picture 116" descr="A blue line art of a drone&#10;&#10;Description automatically generated">
            <a:extLst>
              <a:ext uri="{FF2B5EF4-FFF2-40B4-BE49-F238E27FC236}">
                <a16:creationId xmlns:a16="http://schemas.microsoft.com/office/drawing/2014/main" id="{2380E754-E387-83CE-FA75-8F390797C8A7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9020522" y="1696596"/>
            <a:ext cx="736216" cy="736216"/>
          </a:xfrm>
          <a:prstGeom prst="rect">
            <a:avLst/>
          </a:prstGeom>
        </p:spPr>
      </p:pic>
      <p:pic>
        <p:nvPicPr>
          <p:cNvPr id="118" name="Picture 117" descr="A blue outline of a building&#10;&#10;Description automatically generated">
            <a:extLst>
              <a:ext uri="{FF2B5EF4-FFF2-40B4-BE49-F238E27FC236}">
                <a16:creationId xmlns:a16="http://schemas.microsoft.com/office/drawing/2014/main" id="{2A5E60B7-0C90-C66D-7A67-3601977AF081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4612302" y="1696596"/>
            <a:ext cx="736216" cy="736216"/>
          </a:xfrm>
          <a:prstGeom prst="rect">
            <a:avLst/>
          </a:prstGeom>
        </p:spPr>
      </p:pic>
      <p:pic>
        <p:nvPicPr>
          <p:cNvPr id="119" name="Picture 118" descr="A blue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A4453ED1-F189-0EB3-9506-7745E9821043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3909744" y="1696596"/>
            <a:ext cx="736216" cy="736216"/>
          </a:xfrm>
          <a:prstGeom prst="rect">
            <a:avLst/>
          </a:prstGeom>
        </p:spPr>
      </p:pic>
      <p:pic>
        <p:nvPicPr>
          <p:cNvPr id="120" name="Picture 119" descr="A blue line drawing of a boat&#10;&#10;Description automatically generated">
            <a:extLst>
              <a:ext uri="{FF2B5EF4-FFF2-40B4-BE49-F238E27FC236}">
                <a16:creationId xmlns:a16="http://schemas.microsoft.com/office/drawing/2014/main" id="{4ED1D868-E554-9175-A480-3EEF6427E0B9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3174023" y="1696596"/>
            <a:ext cx="736216" cy="736216"/>
          </a:xfrm>
          <a:prstGeom prst="rect">
            <a:avLst/>
          </a:prstGeom>
        </p:spPr>
      </p:pic>
      <p:pic>
        <p:nvPicPr>
          <p:cNvPr id="121" name="Picture 120" descr="A blue line drawing of people in a globe&#10;&#10;Description automatically generated">
            <a:extLst>
              <a:ext uri="{FF2B5EF4-FFF2-40B4-BE49-F238E27FC236}">
                <a16:creationId xmlns:a16="http://schemas.microsoft.com/office/drawing/2014/main" id="{BDE1896C-883B-990B-D9CB-60096386A4E2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2438058" y="1696596"/>
            <a:ext cx="736216" cy="736216"/>
          </a:xfrm>
          <a:prstGeom prst="rect">
            <a:avLst/>
          </a:prstGeom>
        </p:spPr>
      </p:pic>
      <p:pic>
        <p:nvPicPr>
          <p:cNvPr id="122" name="Picture 121" descr="A blue key with a black background&#10;&#10;Description automatically generated">
            <a:extLst>
              <a:ext uri="{FF2B5EF4-FFF2-40B4-BE49-F238E27FC236}">
                <a16:creationId xmlns:a16="http://schemas.microsoft.com/office/drawing/2014/main" id="{0C44BBDB-9E62-7D3D-E5D6-8B294FDF929E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1696883" y="1696596"/>
            <a:ext cx="736216" cy="7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4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83188" cy="58610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A85733E-DDD1-583E-2944-034ECC54AA0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90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83188" cy="586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3652" y="0"/>
            <a:ext cx="5183188" cy="5861050"/>
          </a:xfrm>
          <a:prstGeom prst="rect">
            <a:avLst/>
          </a:prstGeom>
          <a:solidFill>
            <a:schemeClr val="accent1">
              <a:alpha val="308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C57D6B-B510-7AC8-3939-5BCCFE1A9B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00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>
            <a:fillRect/>
          </a:stretch>
        </p:blipFill>
        <p:spPr>
          <a:xfrm>
            <a:off x="-1" y="5773"/>
            <a:ext cx="5183188" cy="586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0" y="11546"/>
            <a:ext cx="5183188" cy="5861050"/>
          </a:xfrm>
          <a:prstGeom prst="rect">
            <a:avLst/>
          </a:prstGeom>
          <a:solidFill>
            <a:schemeClr val="accent1">
              <a:alpha val="308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2E98D0-9499-DB2D-9936-2D266BCC6F1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61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>
            <a:fillRect/>
          </a:stretch>
        </p:blipFill>
        <p:spPr>
          <a:xfrm>
            <a:off x="-1" y="5773"/>
            <a:ext cx="5183188" cy="586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0" y="11546"/>
            <a:ext cx="5183188" cy="5861050"/>
          </a:xfrm>
          <a:prstGeom prst="rect">
            <a:avLst/>
          </a:prstGeom>
          <a:solidFill>
            <a:schemeClr val="accent1">
              <a:alpha val="308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9AF3184-550D-D22F-2EDF-735F3FA315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46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"/>
          <a:stretch>
            <a:fillRect/>
          </a:stretch>
        </p:blipFill>
        <p:spPr>
          <a:xfrm>
            <a:off x="-1" y="5773"/>
            <a:ext cx="5183188" cy="58610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2C31DC1-DDD7-2CBB-086B-3DED5DE7D9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46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AF37FBE-6F9C-9D2F-A9C4-81E326FCC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5773"/>
            <a:ext cx="5183188" cy="5861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AA565-11D6-9C59-391D-39BA1ACC8F10}"/>
              </a:ext>
            </a:extLst>
          </p:cNvPr>
          <p:cNvSpPr/>
          <p:nvPr userDrawn="1"/>
        </p:nvSpPr>
        <p:spPr>
          <a:xfrm>
            <a:off x="-2" y="33621"/>
            <a:ext cx="5183188" cy="5861050"/>
          </a:xfrm>
          <a:prstGeom prst="rect">
            <a:avLst/>
          </a:prstGeom>
          <a:solidFill>
            <a:schemeClr val="accent1">
              <a:alpha val="3082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897-3AAF-BCBD-1382-16F9C031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82C05-F4DE-C946-F67A-CC1E8C4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1A761-5E56-4702-1492-4002BBB6CB7F}"/>
              </a:ext>
            </a:extLst>
          </p:cNvPr>
          <p:cNvSpPr/>
          <p:nvPr userDrawn="1"/>
        </p:nvSpPr>
        <p:spPr>
          <a:xfrm>
            <a:off x="5183188" y="0"/>
            <a:ext cx="7008812" cy="5861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658B3-6562-2B18-2C4D-091FFD227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50" y="457200"/>
            <a:ext cx="5761037" cy="5013893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 indent="-228600">
              <a:buFont typeface="Arial" panose="020B0604020202020204" pitchFamily="34" charset="0"/>
              <a:buChar char="•"/>
              <a:defRPr sz="1800"/>
            </a:lvl2pPr>
            <a:lvl3pPr marL="1143000" indent="-228600">
              <a:buFont typeface="Arial" panose="020B0604020202020204" pitchFamily="34" charset="0"/>
              <a:buChar char="•"/>
              <a:defRPr sz="16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FAAA04-F3D4-FEC6-B9B6-24FAFD134CE9}"/>
              </a:ext>
            </a:extLst>
          </p:cNvPr>
          <p:cNvGrpSpPr/>
          <p:nvPr userDrawn="1"/>
        </p:nvGrpSpPr>
        <p:grpSpPr>
          <a:xfrm rot="10800000">
            <a:off x="-1" y="996818"/>
            <a:ext cx="5392319" cy="1144244"/>
            <a:chOff x="5263312" y="604012"/>
            <a:chExt cx="3617308" cy="767589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D9EB-6B93-B1DD-E923-21AA00FDB23C}"/>
                </a:ext>
              </a:extLst>
            </p:cNvPr>
            <p:cNvSpPr/>
            <p:nvPr userDrawn="1"/>
          </p:nvSpPr>
          <p:spPr>
            <a:xfrm>
              <a:off x="5650301" y="604013"/>
              <a:ext cx="3230319" cy="767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4A553F-1386-425E-FA2E-D8ECC1E1685C}"/>
                </a:ext>
              </a:extLst>
            </p:cNvPr>
            <p:cNvSpPr/>
            <p:nvPr userDrawn="1"/>
          </p:nvSpPr>
          <p:spPr>
            <a:xfrm>
              <a:off x="5263312" y="604012"/>
              <a:ext cx="767588" cy="7675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05CFFA-3471-7848-A3EC-453CC745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96816"/>
            <a:ext cx="3932237" cy="1144243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BDA8B-8C07-4A6F-3F36-9D498A9739D6}"/>
              </a:ext>
            </a:extLst>
          </p:cNvPr>
          <p:cNvSpPr/>
          <p:nvPr userDrawn="1"/>
        </p:nvSpPr>
        <p:spPr>
          <a:xfrm>
            <a:off x="0" y="5949950"/>
            <a:ext cx="4821382" cy="908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FD40711A-74DE-20CF-A49B-C845310E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DF1D6BA-7206-FCA7-11F6-55041E17D2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40864"/>
            <a:ext cx="3932237" cy="3130229"/>
          </a:xfrm>
        </p:spPr>
        <p:txBody>
          <a:bodyPr/>
          <a:lstStyle>
            <a:lvl1pPr marL="0" indent="0">
              <a:buNone/>
              <a:defRPr sz="1600" b="1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96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43EDD2-56CC-070F-8CEF-B5BFE70C0DA9}"/>
              </a:ext>
            </a:extLst>
          </p:cNvPr>
          <p:cNvGrpSpPr/>
          <p:nvPr userDrawn="1"/>
        </p:nvGrpSpPr>
        <p:grpSpPr>
          <a:xfrm rot="10800000">
            <a:off x="10936899" y="6158789"/>
            <a:ext cx="1255100" cy="453578"/>
            <a:chOff x="6920753" y="3981263"/>
            <a:chExt cx="1255100" cy="4535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245D5A-1248-4498-BD6E-72BA59859CA1}"/>
                </a:ext>
              </a:extLst>
            </p:cNvPr>
            <p:cNvSpPr/>
            <p:nvPr userDrawn="1"/>
          </p:nvSpPr>
          <p:spPr>
            <a:xfrm>
              <a:off x="6920753" y="3981263"/>
              <a:ext cx="1028313" cy="4535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77C6E2A-B625-53E0-C21A-F0FB7FEB6054}"/>
                </a:ext>
              </a:extLst>
            </p:cNvPr>
            <p:cNvSpPr/>
            <p:nvPr userDrawn="1"/>
          </p:nvSpPr>
          <p:spPr>
            <a:xfrm>
              <a:off x="7722275" y="3981263"/>
              <a:ext cx="453578" cy="4535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390E-CDB9-D9A5-1DD3-1B3A2031B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7800"/>
            <a:ext cx="10515600" cy="452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CA576-98D4-1A09-CCBC-FC5A0BDA4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7757" y="6260653"/>
            <a:ext cx="774597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spc="1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CONFIDENTIAL &amp;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EC83-AE99-56E9-3499-E786A1A69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6314" y="6260653"/>
            <a:ext cx="314164" cy="365125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fld id="{52F18230-8221-9040-B1FD-326390D572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9EA3C8-1918-CC54-02EC-7017C3394657}"/>
              </a:ext>
            </a:extLst>
          </p:cNvPr>
          <p:cNvSpPr/>
          <p:nvPr userDrawn="1"/>
        </p:nvSpPr>
        <p:spPr>
          <a:xfrm>
            <a:off x="-1" y="282839"/>
            <a:ext cx="11076313" cy="946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2BE2A8-90C4-0A9D-66C8-AB1C6104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38"/>
            <a:ext cx="9878122" cy="946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3AB7D7-382D-DD85-B9EE-16487DD2BC6D}"/>
              </a:ext>
            </a:extLst>
          </p:cNvPr>
          <p:cNvSpPr/>
          <p:nvPr userDrawn="1"/>
        </p:nvSpPr>
        <p:spPr>
          <a:xfrm>
            <a:off x="10562155" y="288918"/>
            <a:ext cx="1028313" cy="9467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text, sign&#10;&#10;AI-generated content may be incorrect.">
            <a:extLst>
              <a:ext uri="{FF2B5EF4-FFF2-40B4-BE49-F238E27FC236}">
                <a16:creationId xmlns:a16="http://schemas.microsoft.com/office/drawing/2014/main" id="{515598FB-4B8C-897D-F8BA-8E6DBAF73ABC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801523" y="6159660"/>
            <a:ext cx="1553750" cy="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9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62" r:id="rId10"/>
    <p:sldLayoutId id="2147483652" r:id="rId11"/>
    <p:sldLayoutId id="2147483653" r:id="rId12"/>
    <p:sldLayoutId id="2147483654" r:id="rId13"/>
    <p:sldLayoutId id="2147483663" r:id="rId14"/>
    <p:sldLayoutId id="2147483665" r:id="rId15"/>
    <p:sldLayoutId id="2147483688" r:id="rId16"/>
    <p:sldLayoutId id="2147483687" r:id="rId17"/>
    <p:sldLayoutId id="2147483658" r:id="rId18"/>
    <p:sldLayoutId id="2147483666" r:id="rId19"/>
    <p:sldLayoutId id="2147483667" r:id="rId20"/>
    <p:sldLayoutId id="2147483668" r:id="rId21"/>
    <p:sldLayoutId id="2147483686" r:id="rId22"/>
    <p:sldLayoutId id="2147483670" r:id="rId23"/>
    <p:sldLayoutId id="2147483671" r:id="rId24"/>
    <p:sldLayoutId id="2147483678" r:id="rId25"/>
    <p:sldLayoutId id="2147483690" r:id="rId26"/>
    <p:sldLayoutId id="2147483677" r:id="rId27"/>
    <p:sldLayoutId id="2147483672" r:id="rId28"/>
    <p:sldLayoutId id="2147483676" r:id="rId29"/>
    <p:sldLayoutId id="2147483674" r:id="rId30"/>
    <p:sldLayoutId id="2147483673" r:id="rId31"/>
    <p:sldLayoutId id="2147483675" r:id="rId32"/>
    <p:sldLayoutId id="2147483660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accent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accent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accent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accent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accent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accent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CF52_CDBE0FB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E6E380A-33BB-55BA-3CE9-CE1361F4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Targeted, Jammed, Spoofed... Now What?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336A34-C93E-4804-3DB4-1302CA0CF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latin typeface="Aptos"/>
              </a:rPr>
              <a:t>Rob Gillette</a:t>
            </a:r>
            <a:endParaRPr lang="en-US" sz="2400"/>
          </a:p>
          <a:p>
            <a:r>
              <a:rPr lang="en-US">
                <a:latin typeface="Aptos"/>
              </a:rPr>
              <a:t>Director, Assured Positioning, Navigation, and Timing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4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top view container ship">
            <a:extLst>
              <a:ext uri="{FF2B5EF4-FFF2-40B4-BE49-F238E27FC236}">
                <a16:creationId xmlns:a16="http://schemas.microsoft.com/office/drawing/2014/main" id="{56436E33-C422-A89E-A8B4-68937B8E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88" t="-197" r="21908" b="17809"/>
          <a:stretch>
            <a:fillRect/>
          </a:stretch>
        </p:blipFill>
        <p:spPr>
          <a:xfrm rot="10800000">
            <a:off x="6720860" y="1567440"/>
            <a:ext cx="4860685" cy="3723119"/>
          </a:xfrm>
          <a:prstGeom prst="rect">
            <a:avLst/>
          </a:prstGeom>
          <a:noFill/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A53559EB-F60D-F4F7-D577-7F6C10DDF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207" y="391964"/>
            <a:ext cx="4324131" cy="7513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B46022-2E96-B9A9-A8AA-8A0D88A53148}"/>
              </a:ext>
            </a:extLst>
          </p:cNvPr>
          <p:cNvGrpSpPr>
            <a:grpSpLocks noChangeAspect="1"/>
          </p:cNvGrpSpPr>
          <p:nvPr/>
        </p:nvGrpSpPr>
        <p:grpSpPr>
          <a:xfrm>
            <a:off x="5201422" y="3062625"/>
            <a:ext cx="3321583" cy="1961275"/>
            <a:chOff x="2574265" y="1260107"/>
            <a:chExt cx="7380091" cy="43576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40AC8A-BBBF-8E62-3076-CC7123230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4265" y="1260107"/>
              <a:ext cx="5752048" cy="4033905"/>
            </a:xfrm>
            <a:prstGeom prst="rect">
              <a:avLst/>
            </a:prstGeom>
            <a:effectLst>
              <a:reflection stA="25000" endPos="32000" dir="5400000" sy="-100000" algn="bl" rotWithShape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03BF83-B90B-9944-D4FF-EC77E093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8374"/>
            <a:stretch>
              <a:fillRect/>
            </a:stretch>
          </p:blipFill>
          <p:spPr>
            <a:xfrm>
              <a:off x="8080701" y="3021709"/>
              <a:ext cx="1873655" cy="2596075"/>
            </a:xfrm>
            <a:prstGeom prst="rect">
              <a:avLst/>
            </a:prstGeom>
            <a:effectLst>
              <a:reflection stA="45000" endPos="42000" dist="50800" dir="5400000" sy="-100000" algn="bl" rotWithShape="0"/>
            </a:effectLst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AD24DF-4132-6C08-7B29-5347AC35CC5E}"/>
              </a:ext>
            </a:extLst>
          </p:cNvPr>
          <p:cNvSpPr txBox="1">
            <a:spLocks/>
          </p:cNvSpPr>
          <p:nvPr/>
        </p:nvSpPr>
        <p:spPr>
          <a:xfrm>
            <a:off x="487611" y="1757122"/>
            <a:ext cx="4983531" cy="44265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chemeClr val="accent1"/>
                </a:solidFill>
                <a:latin typeface="+mn-lt"/>
              </a:rPr>
              <a:t>Resilient multi-source PNT</a:t>
            </a:r>
          </a:p>
          <a:p>
            <a:pPr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</a:rPr>
              <a:t>Modern multi-constellation, multi-frequency GNSS</a:t>
            </a:r>
          </a:p>
          <a:p>
            <a:pPr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</a:rPr>
              <a:t>Iridium® PNT</a:t>
            </a:r>
            <a:endParaRPr lang="en-US" sz="1600">
              <a:latin typeface="+mn-lt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US" sz="1600" b="1">
                <a:solidFill>
                  <a:schemeClr val="accent1"/>
                </a:solidFill>
                <a:latin typeface="+mn-lt"/>
              </a:rPr>
              <a:t>Automated monitoring and alarming </a:t>
            </a:r>
          </a:p>
          <a:p>
            <a:pPr marL="228600" lvl="1"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</a:rPr>
              <a:t>Continuous monitoring of PNT performance</a:t>
            </a:r>
          </a:p>
          <a:p>
            <a:pPr marL="228600" lvl="1"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  <a:cs typeface="Arial"/>
              </a:rPr>
              <a:t>Delivers real-time, critical alerts of GNSS </a:t>
            </a:r>
            <a:br>
              <a:rPr lang="en-US" sz="1600">
                <a:solidFill>
                  <a:srgbClr val="1E3344"/>
                </a:solidFill>
                <a:latin typeface="+mn-lt"/>
                <a:cs typeface="Arial"/>
              </a:rPr>
            </a:br>
            <a:r>
              <a:rPr lang="en-US" sz="1600">
                <a:solidFill>
                  <a:srgbClr val="1E3344"/>
                </a:solidFill>
                <a:latin typeface="+mn-lt"/>
                <a:cs typeface="Arial"/>
              </a:rPr>
              <a:t>disruption (jamming or spoofing)</a:t>
            </a:r>
          </a:p>
          <a:p>
            <a:pPr marL="0" lvl="1" indent="0">
              <a:spcBef>
                <a:spcPts val="400"/>
              </a:spcBef>
              <a:buNone/>
            </a:pPr>
            <a:endParaRPr lang="en-US" sz="1600">
              <a:solidFill>
                <a:srgbClr val="1E3344"/>
              </a:solidFill>
              <a:latin typeface="+mn-lt"/>
              <a:cs typeface="Arial"/>
            </a:endParaRPr>
          </a:p>
          <a:p>
            <a:pPr marL="0" lvl="1" indent="0">
              <a:spcBef>
                <a:spcPts val="400"/>
              </a:spcBef>
              <a:buNone/>
            </a:pPr>
            <a:r>
              <a:rPr lang="en-US" sz="1600" b="1">
                <a:solidFill>
                  <a:schemeClr val="accent1"/>
                </a:solidFill>
                <a:latin typeface="+mn-lt"/>
              </a:rPr>
              <a:t>Real-time tracking and reporting</a:t>
            </a:r>
          </a:p>
          <a:p>
            <a:pPr marL="285750" lvl="1" indent="-285750"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</a:rPr>
              <a:t>Provides global asset monitoring and vessel tracking</a:t>
            </a:r>
          </a:p>
          <a:p>
            <a:pPr marL="285750" lvl="1" indent="-285750">
              <a:spcBef>
                <a:spcPts val="400"/>
              </a:spcBef>
            </a:pPr>
            <a:r>
              <a:rPr lang="en-US" sz="1600">
                <a:solidFill>
                  <a:srgbClr val="1E3344"/>
                </a:solidFill>
                <a:latin typeface="+mn-lt"/>
              </a:rPr>
              <a:t>Automated reporting to remote operations center</a:t>
            </a:r>
          </a:p>
          <a:p>
            <a:pPr lvl="1"/>
            <a:endParaRPr lang="en-US" sz="1400">
              <a:latin typeface="+mn-lt"/>
            </a:endParaRPr>
          </a:p>
          <a:p>
            <a:endParaRPr lang="en-US" sz="140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57E3EED-9096-E35F-EE1C-2DE0AF202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314" y="6260653"/>
            <a:ext cx="314164" cy="365125"/>
          </a:xfrm>
        </p:spPr>
        <p:txBody>
          <a:bodyPr/>
          <a:lstStyle/>
          <a:p>
            <a:fld id="{52F18230-8221-9040-B1FD-326390D572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19E8C-B257-7B03-2F52-605D8BF26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858E8-5DFE-C78B-80D5-F2361159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5" y="495479"/>
            <a:ext cx="9114183" cy="535531"/>
          </a:xfrm>
        </p:spPr>
        <p:txBody>
          <a:bodyPr/>
          <a:lstStyle/>
          <a:p>
            <a:r>
              <a:rPr lang="en-US"/>
              <a:t>Real-World Results</a:t>
            </a:r>
          </a:p>
        </p:txBody>
      </p:sp>
      <p:pic>
        <p:nvPicPr>
          <p:cNvPr id="8" name="PntGuard_GNSS_Gdansk">
            <a:hlinkClick r:id="" action="ppaction://media"/>
            <a:extLst>
              <a:ext uri="{FF2B5EF4-FFF2-40B4-BE49-F238E27FC236}">
                <a16:creationId xmlns:a16="http://schemas.microsoft.com/office/drawing/2014/main" id="{60898013-83BD-5AFB-7FC9-C963C2A2D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C4ADAD-87EC-157C-040B-F440A97C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314" y="6260653"/>
            <a:ext cx="314164" cy="365125"/>
          </a:xfrm>
        </p:spPr>
        <p:txBody>
          <a:bodyPr/>
          <a:lstStyle/>
          <a:p>
            <a:fld id="{52F18230-8221-9040-B1FD-326390D572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54E6-BCCF-D918-135B-1D04B96F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4F4A3-09B4-1731-1419-C9337003D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6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4425-B187-1E41-795B-3AE405DE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Back-up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94EA6-99B6-E924-A269-4B57F1935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8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ptos"/>
              </a:rPr>
              <a:t>Hypothetical NYSE </a:t>
            </a:r>
            <a:r>
              <a:rPr lang="en-US">
                <a:latin typeface="Aptos"/>
              </a:rPr>
              <a:t>timing disruption scenario</a:t>
            </a:r>
            <a:endParaRPr>
              <a:latin typeface="Apto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E1F8C-097D-5F9B-F9B3-3AE79C5AB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Assumptions:</a:t>
            </a:r>
          </a:p>
          <a:p>
            <a:pPr lvl="1"/>
            <a:r>
              <a:rPr lang="en-US"/>
              <a:t>Average NYSE matched volume ≈ 8.894B shares/day</a:t>
            </a:r>
          </a:p>
          <a:p>
            <a:pPr lvl="1"/>
            <a:r>
              <a:rPr lang="en-US"/>
              <a:t>1 ns timing disruption; assume 1% of trades delayed</a:t>
            </a:r>
          </a:p>
          <a:p>
            <a:pPr lvl="1"/>
            <a:r>
              <a:rPr lang="en-US"/>
              <a:t>Shares affected ≈ 88.94M</a:t>
            </a:r>
          </a:p>
          <a:p>
            <a:r>
              <a:rPr lang="en-US"/>
              <a:t>Illustrative Financial Impact (Execution Slippage):</a:t>
            </a:r>
          </a:p>
          <a:p>
            <a:pPr lvl="1"/>
            <a:r>
              <a:rPr lang="en-US"/>
              <a:t>$0.01/share adverse execution → ≈ $0.89M loss</a:t>
            </a:r>
          </a:p>
          <a:p>
            <a:pPr lvl="1"/>
            <a:r>
              <a:rPr lang="en-US"/>
              <a:t>$0.05/share adverse execution → ≈ $4.45M loss</a:t>
            </a:r>
          </a:p>
          <a:p>
            <a:pPr lvl="1"/>
            <a:r>
              <a:rPr lang="en-US"/>
              <a:t>$0.10/share adverse execution → ≈ $8.89M loss</a:t>
            </a:r>
          </a:p>
          <a:p>
            <a:r>
              <a:rPr lang="en-US"/>
              <a:t>Illustrative Notional Exposed:</a:t>
            </a:r>
          </a:p>
          <a:p>
            <a:pPr lvl="1"/>
            <a:r>
              <a:rPr lang="en-US"/>
              <a:t>~ $5B of trade flow potentially re-sequenced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BF78D-9ABA-E258-88AA-5ED8E921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314" y="6260653"/>
            <a:ext cx="314164" cy="365125"/>
          </a:xfrm>
        </p:spPr>
        <p:txBody>
          <a:bodyPr/>
          <a:lstStyle/>
          <a:p>
            <a:fld id="{52F18230-8221-9040-B1FD-326390D5720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538D310-90BA-7198-49BD-F30A9CB5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3A6B32-B313-0793-0A77-2FEE97D12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The Impact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6A1FF3-7DFF-34C8-840A-AEE3464FA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/>
              </a:rPr>
              <a:t>GPS/GNSS service is easily disrupted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420A0A-7C6F-DB3D-900B-7EFDCA8CA4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/>
              <a:t>Infrastructure instability</a:t>
            </a:r>
          </a:p>
          <a:p>
            <a:pPr lvl="1"/>
            <a:r>
              <a:rPr lang="en-US"/>
              <a:t>Operational downtime</a:t>
            </a:r>
          </a:p>
          <a:p>
            <a:pPr lvl="1"/>
            <a:r>
              <a:rPr lang="en-US"/>
              <a:t>Safety and asset protection</a:t>
            </a:r>
          </a:p>
          <a:p>
            <a:pPr lvl="1"/>
            <a:r>
              <a:rPr lang="en-US"/>
              <a:t>Business continuity</a:t>
            </a:r>
          </a:p>
          <a:p>
            <a:pPr lvl="1"/>
            <a:r>
              <a:rPr lang="en-US"/>
              <a:t>Trust in automation and digital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7E3F-0824-3433-556E-81DCD4DC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15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26F30-2111-8948-8B6B-3AF4A9FFA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Causes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A9B8E8-29DD-7BA9-5EE5-87361D4958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/>
              <a:t>Can be Intentional or unintentional</a:t>
            </a:r>
          </a:p>
          <a:p>
            <a:pPr lvl="1"/>
            <a:r>
              <a:rPr lang="en-US"/>
              <a:t>No longer confined to military conflict zones</a:t>
            </a:r>
          </a:p>
          <a:p>
            <a:pPr lvl="1"/>
            <a:r>
              <a:rPr lang="en-US"/>
              <a:t>Easy to execute with inexpensive equipment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30910A-2BD5-EA39-FEE3-610719FC4C13}"/>
              </a:ext>
            </a:extLst>
          </p:cNvPr>
          <p:cNvSpPr/>
          <p:nvPr/>
        </p:nvSpPr>
        <p:spPr>
          <a:xfrm>
            <a:off x="497180" y="5225920"/>
            <a:ext cx="11214373" cy="67336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DD411-4109-15A3-C2F1-CE1B3ECDF2C2}"/>
              </a:ext>
            </a:extLst>
          </p:cNvPr>
          <p:cNvSpPr txBox="1"/>
          <p:nvPr/>
        </p:nvSpPr>
        <p:spPr>
          <a:xfrm>
            <a:off x="738752" y="5325394"/>
            <a:ext cx="10562095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4262"/>
                </a:solidFill>
                <a:effectLst/>
                <a:uLnTx/>
                <a:uFillTx/>
                <a:latin typeface="Aptos" panose="02110004020202020204"/>
                <a:ea typeface="Roboto"/>
                <a:cs typeface="Roboto"/>
              </a:rPr>
              <a:t>Commercial organizations are now on the front lines of GNSS disruption</a:t>
            </a:r>
          </a:p>
        </p:txBody>
      </p:sp>
    </p:spTree>
    <p:extLst>
      <p:ext uri="{BB962C8B-B14F-4D97-AF65-F5344CB8AC3E}">
        <p14:creationId xmlns:p14="http://schemas.microsoft.com/office/powerpoint/2010/main" val="34517851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F87B1B4-017C-11FD-4B35-A12233FC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NAL Technologies (</a:t>
            </a:r>
            <a:r>
              <a:rPr lang="en-US" err="1"/>
              <a:t>Naltec</a:t>
            </a:r>
            <a:r>
              <a:rPr lang="en-US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D0D77-BDAE-9D93-30EA-D39D4D75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7CDB99-AB87-EA22-6358-822E17E08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24238"/>
          <a:stretch>
            <a:fillRect/>
          </a:stretch>
        </p:blipFill>
        <p:spPr bwMode="auto">
          <a:xfrm>
            <a:off x="0" y="1373362"/>
            <a:ext cx="12192000" cy="43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9EBF88-B184-CDDB-9B1E-ED1A7CB413C6}"/>
              </a:ext>
            </a:extLst>
          </p:cNvPr>
          <p:cNvSpPr/>
          <p:nvPr/>
        </p:nvSpPr>
        <p:spPr>
          <a:xfrm>
            <a:off x="0" y="1373362"/>
            <a:ext cx="12192000" cy="4347500"/>
          </a:xfrm>
          <a:prstGeom prst="rect">
            <a:avLst/>
          </a:prstGeom>
          <a:solidFill>
            <a:srgbClr val="002856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E59FEE-ABB5-48AC-3A9A-9AA85E11D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756" y="2435735"/>
            <a:ext cx="9032488" cy="193554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>
                <a:solidFill>
                  <a:schemeClr val="accent3"/>
                </a:solidFill>
              </a:rPr>
              <a:t>Resilient Solutions. Global Reach.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Advanced satellite and mobile technologies delivering enhanced connectivity and resilient positioning, navigation, and timing to high-value assets anywhere on the planet.</a:t>
            </a:r>
          </a:p>
        </p:txBody>
      </p:sp>
    </p:spTree>
    <p:extLst>
      <p:ext uri="{BB962C8B-B14F-4D97-AF65-F5344CB8AC3E}">
        <p14:creationId xmlns:p14="http://schemas.microsoft.com/office/powerpoint/2010/main" val="299247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12C8A7-F8FC-274B-B2C3-A1C8FBF4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APNT by </a:t>
            </a:r>
            <a:r>
              <a:rPr lang="en-US" err="1"/>
              <a:t>Naltec</a:t>
            </a:r>
            <a:r>
              <a:rPr lang="en-US"/>
              <a:t>: Trusted for any mission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4AE97F-0747-A87E-2DFA-E6D8DB7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3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D79519-1196-55F9-2916-19882826A408}"/>
              </a:ext>
            </a:extLst>
          </p:cNvPr>
          <p:cNvSpPr txBox="1">
            <a:spLocks/>
          </p:cNvSpPr>
          <p:nvPr/>
        </p:nvSpPr>
        <p:spPr>
          <a:xfrm>
            <a:off x="4024824" y="3871887"/>
            <a:ext cx="2854494" cy="18850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>
                <a:solidFill>
                  <a:schemeClr val="accent2"/>
                </a:solidFill>
              </a:rPr>
              <a:t>CRITICAL INFRASTRUCTURE</a:t>
            </a:r>
          </a:p>
          <a:p>
            <a:pPr marL="171450" indent="-171450">
              <a:spcBef>
                <a:spcPts val="400"/>
              </a:spcBef>
            </a:pPr>
            <a:r>
              <a:rPr lang="en-US" sz="1200"/>
              <a:t>Autonomous vehicles</a:t>
            </a:r>
          </a:p>
          <a:p>
            <a:pPr marL="171450" indent="-171450">
              <a:spcBef>
                <a:spcPts val="400"/>
              </a:spcBef>
            </a:pPr>
            <a:r>
              <a:rPr lang="en-US" sz="1200"/>
              <a:t>Commercial timing</a:t>
            </a:r>
          </a:p>
          <a:p>
            <a:pPr marL="171450" indent="-171450">
              <a:spcBef>
                <a:spcPts val="400"/>
              </a:spcBef>
            </a:pPr>
            <a:r>
              <a:rPr lang="en-US" sz="1200"/>
              <a:t>Cybersecurity</a:t>
            </a:r>
          </a:p>
          <a:p>
            <a:pPr marL="171450" indent="-171450">
              <a:spcBef>
                <a:spcPts val="400"/>
              </a:spcBef>
            </a:pPr>
            <a:r>
              <a:rPr lang="en-US" sz="1200"/>
              <a:t>Financial services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CCDE45-3BB3-77A7-D780-87CD99900368}"/>
              </a:ext>
            </a:extLst>
          </p:cNvPr>
          <p:cNvSpPr txBox="1">
            <a:spLocks/>
          </p:cNvSpPr>
          <p:nvPr/>
        </p:nvSpPr>
        <p:spPr>
          <a:xfrm>
            <a:off x="7879819" y="3867448"/>
            <a:ext cx="3893379" cy="1271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248DC2"/>
                </a:solidFill>
                <a:effectLst/>
                <a:uLnTx/>
                <a:uFillTx/>
                <a:latin typeface="Aptos"/>
              </a:rPr>
              <a:t>MILITARY &amp; DEFENSE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</a:rPr>
              <a:t>Operating in</a:t>
            </a:r>
            <a:r>
              <a:rPr lang="en-US" sz="1200">
                <a:solidFill>
                  <a:srgbClr val="002856"/>
                </a:solidFill>
                <a:latin typeface="Aptos"/>
              </a:rPr>
              <a:t> EW contested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</a:rPr>
              <a:t> environments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</a:rPr>
              <a:t>Land, sea, air, space</a:t>
            </a:r>
            <a:r>
              <a:rPr lang="en-US" sz="1200">
                <a:solidFill>
                  <a:srgbClr val="002856"/>
                </a:solidFill>
                <a:latin typeface="Aptos"/>
              </a:rPr>
              <a:t>,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</a:rPr>
              <a:t> and cyber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</a:rPr>
              <a:t>Intelligence, surveillance,</a:t>
            </a:r>
            <a:r>
              <a:rPr lang="en-US" sz="1200">
                <a:solidFill>
                  <a:srgbClr val="002856"/>
                </a:solidFill>
                <a:latin typeface="Aptos"/>
              </a:rPr>
              <a:t> and reconnaissance 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2856"/>
                </a:solidFill>
                <a:latin typeface="Aptos"/>
              </a:rPr>
              <a:t>Crewed and uncrewed operations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AB8A59-DFFC-4BF0-8E5A-59EB102F7F3A}"/>
              </a:ext>
            </a:extLst>
          </p:cNvPr>
          <p:cNvSpPr txBox="1">
            <a:spLocks/>
          </p:cNvSpPr>
          <p:nvPr/>
        </p:nvSpPr>
        <p:spPr>
          <a:xfrm>
            <a:off x="223356" y="3872972"/>
            <a:ext cx="3559896" cy="1874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248DC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SAFETY AND SECURITY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Personnel and asset tracking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Humanitarian aid delivery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Non-governmental organizations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002856"/>
                </a:solidFill>
              </a:rPr>
              <a:t>Maritime navigation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Aviation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cityscape with a body of water&#10;&#10;AI-generated content may be incorrect.">
            <a:extLst>
              <a:ext uri="{FF2B5EF4-FFF2-40B4-BE49-F238E27FC236}">
                <a16:creationId xmlns:a16="http://schemas.microsoft.com/office/drawing/2014/main" id="{92ABDBE9-72E8-2749-41E1-779F5735E3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449" y="1515592"/>
            <a:ext cx="3770976" cy="2298501"/>
          </a:xfrm>
          <a:prstGeom prst="rect">
            <a:avLst/>
          </a:prstGeom>
        </p:spPr>
      </p:pic>
      <p:pic>
        <p:nvPicPr>
          <p:cNvPr id="16" name="Picture 15" descr="A person in military uniform looking at a computer screen&#10;&#10;AI-generated content may be incorrect.">
            <a:extLst>
              <a:ext uri="{FF2B5EF4-FFF2-40B4-BE49-F238E27FC236}">
                <a16:creationId xmlns:a16="http://schemas.microsoft.com/office/drawing/2014/main" id="{A454CFD0-9F4F-E5A5-7CE2-5614DD67F9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021" y="1517900"/>
            <a:ext cx="3770976" cy="229388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6DCF5F-99B2-DC3D-E89C-C4F4AC816AA7}"/>
              </a:ext>
            </a:extLst>
          </p:cNvPr>
          <p:cNvSpPr txBox="1">
            <a:spLocks/>
          </p:cNvSpPr>
          <p:nvPr/>
        </p:nvSpPr>
        <p:spPr>
          <a:xfrm>
            <a:off x="5886837" y="3867448"/>
            <a:ext cx="1984962" cy="1885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248DC2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Transportation systems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Air traffic control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Telecommunications networks</a:t>
            </a:r>
          </a:p>
        </p:txBody>
      </p:sp>
      <p:pic>
        <p:nvPicPr>
          <p:cNvPr id="18" name="Picture 17" descr="A container ship sailing in the ocean&#10;&#10;AI-generated content may be incorrect.">
            <a:extLst>
              <a:ext uri="{FF2B5EF4-FFF2-40B4-BE49-F238E27FC236}">
                <a16:creationId xmlns:a16="http://schemas.microsoft.com/office/drawing/2014/main" id="{4039E42C-399A-96F1-A23A-209112CA2D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79" y="1515592"/>
            <a:ext cx="3714374" cy="2298501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B4C4E22F-42F7-1EA2-4C85-5FEDB92F1210}"/>
              </a:ext>
            </a:extLst>
          </p:cNvPr>
          <p:cNvSpPr/>
          <p:nvPr/>
        </p:nvSpPr>
        <p:spPr>
          <a:xfrm>
            <a:off x="497180" y="5391881"/>
            <a:ext cx="11088937" cy="521886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995FD-9D14-63D1-B123-8702616541FA}"/>
              </a:ext>
            </a:extLst>
          </p:cNvPr>
          <p:cNvSpPr txBox="1"/>
          <p:nvPr/>
        </p:nvSpPr>
        <p:spPr>
          <a:xfrm>
            <a:off x="706889" y="5452769"/>
            <a:ext cx="10562095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4262"/>
                </a:solidFill>
                <a:effectLst/>
                <a:uLnTx/>
                <a:uFillTx/>
                <a:latin typeface="Aptos" panose="02110004020202020204"/>
                <a:ea typeface="Roboto"/>
                <a:cs typeface="Roboto"/>
              </a:rPr>
              <a:t>Secure, reliable, and continuous</a:t>
            </a:r>
            <a:r>
              <a:rPr lang="en-US" sz="2000" b="1">
                <a:solidFill>
                  <a:srgbClr val="2B4262"/>
                </a:solidFill>
                <a:latin typeface="Aptos" panose="02110004020202020204"/>
                <a:ea typeface="Roboto"/>
                <a:cs typeface="Roboto"/>
              </a:rPr>
              <a:t>—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4262"/>
                </a:solidFill>
                <a:effectLst/>
                <a:uLnTx/>
                <a:uFillTx/>
                <a:latin typeface="Aptos" panose="02110004020202020204"/>
                <a:ea typeface="Roboto"/>
                <a:cs typeface="Roboto"/>
              </a:rPr>
              <a:t>anytime and anywhere for any application</a:t>
            </a:r>
          </a:p>
        </p:txBody>
      </p:sp>
    </p:spTree>
    <p:extLst>
      <p:ext uri="{BB962C8B-B14F-4D97-AF65-F5344CB8AC3E}">
        <p14:creationId xmlns:p14="http://schemas.microsoft.com/office/powerpoint/2010/main" val="216024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683C-0339-D7D5-8C39-719F36919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1A39-25C4-56A6-ACA1-48311055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/>
              </a:rPr>
              <a:t>GNSS: The backbone of modern society</a:t>
            </a:r>
          </a:p>
        </p:txBody>
      </p:sp>
      <p:pic>
        <p:nvPicPr>
          <p:cNvPr id="25" name="Content Placeholder 24" descr="A hand holding a compass&#10;&#10;AI-generated content may be incorrect.">
            <a:extLst>
              <a:ext uri="{FF2B5EF4-FFF2-40B4-BE49-F238E27FC236}">
                <a16:creationId xmlns:a16="http://schemas.microsoft.com/office/drawing/2014/main" id="{7724FD85-516F-BB03-E5F6-17F3F2DB6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9731" y="1504154"/>
            <a:ext cx="5426879" cy="361791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976C31-6043-BFE8-3195-212651178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492" y="1504154"/>
            <a:ext cx="5380763" cy="36908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Industries that rely on GNSS:</a:t>
            </a:r>
          </a:p>
          <a:p>
            <a:pPr lvl="1"/>
            <a:r>
              <a:rPr lang="en-US" sz="1600"/>
              <a:t>Utilities</a:t>
            </a:r>
          </a:p>
          <a:p>
            <a:pPr lvl="1"/>
            <a:r>
              <a:rPr lang="en-US" sz="1600"/>
              <a:t>Telecom</a:t>
            </a:r>
          </a:p>
          <a:p>
            <a:pPr lvl="1"/>
            <a:r>
              <a:rPr lang="en-US" sz="1600"/>
              <a:t>Finance</a:t>
            </a:r>
          </a:p>
          <a:p>
            <a:pPr lvl="1"/>
            <a:r>
              <a:rPr lang="en-US" sz="1600"/>
              <a:t>Transportation</a:t>
            </a:r>
          </a:p>
          <a:p>
            <a:pPr lvl="1"/>
            <a:r>
              <a:rPr lang="en-US" sz="1600"/>
              <a:t>Aviation</a:t>
            </a:r>
          </a:p>
          <a:p>
            <a:pPr lvl="1"/>
            <a:r>
              <a:rPr lang="en-US" sz="1600"/>
              <a:t>Maritime</a:t>
            </a:r>
          </a:p>
          <a:p>
            <a:r>
              <a:rPr lang="en-US" sz="1800"/>
              <a:t>How they use it:</a:t>
            </a:r>
          </a:p>
          <a:p>
            <a:pPr lvl="1"/>
            <a:r>
              <a:rPr lang="en-US" sz="1600"/>
              <a:t>Navigation</a:t>
            </a:r>
          </a:p>
          <a:p>
            <a:pPr lvl="1"/>
            <a:r>
              <a:rPr lang="en-US" sz="1600"/>
              <a:t>Tracking</a:t>
            </a:r>
          </a:p>
          <a:p>
            <a:pPr lvl="1"/>
            <a:r>
              <a:rPr lang="en-US" sz="1600"/>
              <a:t>Automation</a:t>
            </a:r>
          </a:p>
          <a:p>
            <a:pPr lvl="1"/>
            <a:r>
              <a:rPr lang="en-US" sz="1600"/>
              <a:t>Synchronization</a:t>
            </a:r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1B790-6568-0348-7227-0470EB822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4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75B88C-CF36-1FE9-F5A2-2D5D7A49024D}"/>
              </a:ext>
            </a:extLst>
          </p:cNvPr>
          <p:cNvSpPr/>
          <p:nvPr/>
        </p:nvSpPr>
        <p:spPr>
          <a:xfrm>
            <a:off x="486636" y="5354679"/>
            <a:ext cx="11214373" cy="60007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1C2A3-707E-2577-7DAE-B9201EF6049E}"/>
              </a:ext>
            </a:extLst>
          </p:cNvPr>
          <p:cNvSpPr txBox="1"/>
          <p:nvPr/>
        </p:nvSpPr>
        <p:spPr>
          <a:xfrm>
            <a:off x="738752" y="5457150"/>
            <a:ext cx="10562095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B4262"/>
                </a:solidFill>
                <a:ea typeface="Roboto"/>
                <a:cs typeface="Roboto"/>
              </a:rPr>
              <a:t>In 2024 estimated 6.8 billion devices in use, projected to be over 10 billion by 2030 </a:t>
            </a:r>
          </a:p>
        </p:txBody>
      </p:sp>
    </p:spTree>
    <p:extLst>
      <p:ext uri="{BB962C8B-B14F-4D97-AF65-F5344CB8AC3E}">
        <p14:creationId xmlns:p14="http://schemas.microsoft.com/office/powerpoint/2010/main" val="417945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69DD2-1874-344B-D50B-9A5B4DF0F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29220E-F8DC-E61D-8744-3C71B19B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700" b="2700"/>
          <a:stretch/>
        </p:blipFill>
        <p:spPr bwMode="auto">
          <a:xfrm>
            <a:off x="795008" y="1947118"/>
            <a:ext cx="5170407" cy="33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692280-B85A-2CA7-D16A-A3C7A54A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872" b="15144"/>
          <a:stretch>
            <a:fillRect/>
          </a:stretch>
        </p:blipFill>
        <p:spPr>
          <a:xfrm>
            <a:off x="6248396" y="1947118"/>
            <a:ext cx="5137998" cy="3304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E12FD-62B1-1408-F3FF-8EC9D36E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/>
              </a:rPr>
              <a:t>The war in Iran - unprecedented disruption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AA2AC-2F13-F36D-9DB9-A66C90BB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71C3A1-22A1-43D1-4C73-062725F4A73A}"/>
              </a:ext>
            </a:extLst>
          </p:cNvPr>
          <p:cNvSpPr/>
          <p:nvPr/>
        </p:nvSpPr>
        <p:spPr>
          <a:xfrm>
            <a:off x="4500408" y="2048606"/>
            <a:ext cx="3186830" cy="3203699"/>
          </a:xfrm>
          <a:prstGeom prst="ellipse">
            <a:avLst/>
          </a:prstGeom>
          <a:solidFill>
            <a:schemeClr val="accent2"/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B633B-BE29-7A4B-415C-2B894F5EC649}"/>
              </a:ext>
            </a:extLst>
          </p:cNvPr>
          <p:cNvSpPr txBox="1"/>
          <p:nvPr/>
        </p:nvSpPr>
        <p:spPr>
          <a:xfrm>
            <a:off x="4781477" y="2412727"/>
            <a:ext cx="2622780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 </a:t>
            </a:r>
          </a:p>
          <a:p>
            <a:pPr algn="ctr"/>
            <a:r>
              <a:rPr lang="en-US" sz="2000" b="1"/>
              <a:t>100% of all flights </a:t>
            </a:r>
            <a:br>
              <a:rPr lang="en-US" sz="2000" b="1"/>
            </a:br>
            <a:r>
              <a:rPr lang="en-US" sz="2000"/>
              <a:t>in the region are </a:t>
            </a:r>
            <a:r>
              <a:rPr lang="en-US" sz="2000" b="1"/>
              <a:t>impacted</a:t>
            </a:r>
            <a:r>
              <a:rPr lang="en-US" sz="2000"/>
              <a:t> daily</a:t>
            </a:r>
          </a:p>
          <a:p>
            <a:pPr algn="ctr"/>
            <a:endParaRPr lang="en-US" sz="1400"/>
          </a:p>
          <a:p>
            <a:pPr algn="ctr"/>
            <a:r>
              <a:rPr lang="en-US" sz="2000" b="1"/>
              <a:t>16.5% of total global shipping </a:t>
            </a:r>
            <a:r>
              <a:rPr lang="en-US" sz="2000"/>
              <a:t>trade</a:t>
            </a:r>
            <a:r>
              <a:rPr lang="en-US" sz="2000" b="1"/>
              <a:t> </a:t>
            </a:r>
            <a:r>
              <a:rPr lang="en-US" sz="2000"/>
              <a:t>is impacted daily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701A25-76EE-DBD2-06DA-E0CAFD9A1806}"/>
              </a:ext>
            </a:extLst>
          </p:cNvPr>
          <p:cNvSpPr/>
          <p:nvPr/>
        </p:nvSpPr>
        <p:spPr>
          <a:xfrm>
            <a:off x="485680" y="5400291"/>
            <a:ext cx="11214373" cy="57185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6A1C-00B2-2D27-5EC7-0E6628912079}"/>
              </a:ext>
            </a:extLst>
          </p:cNvPr>
          <p:cNvSpPr txBox="1"/>
          <p:nvPr/>
        </p:nvSpPr>
        <p:spPr>
          <a:xfrm>
            <a:off x="967348" y="5486165"/>
            <a:ext cx="10562095" cy="40011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B4262"/>
                </a:solidFill>
                <a:latin typeface="Aptos" panose="02110004020202020204"/>
                <a:ea typeface="Roboto"/>
                <a:cs typeface="Roboto"/>
              </a:rPr>
              <a:t>The impact is vast and the economic impacts will persist for decades!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B4262"/>
              </a:solidFill>
              <a:effectLst/>
              <a:uLnTx/>
              <a:uFillTx/>
              <a:latin typeface="Aptos" panose="02110004020202020204"/>
              <a:ea typeface="Roboto"/>
              <a:cs typeface="Roboto"/>
            </a:endParaRPr>
          </a:p>
        </p:txBody>
      </p:sp>
      <p:sp>
        <p:nvSpPr>
          <p:cNvPr id="10" name="AutoShape 4" descr="Which Airlines Are Avoiding Middle East Airspace Amid Iran–US Tensions -  Caspianpost.com">
            <a:extLst>
              <a:ext uri="{FF2B5EF4-FFF2-40B4-BE49-F238E27FC236}">
                <a16:creationId xmlns:a16="http://schemas.microsoft.com/office/drawing/2014/main" id="{66CB5988-88BB-3FBA-AE90-E6BE9DD2F8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6B03B8-47AE-6463-AB5C-07CCE97B4D90}"/>
              </a:ext>
            </a:extLst>
          </p:cNvPr>
          <p:cNvSpPr txBox="1"/>
          <p:nvPr/>
        </p:nvSpPr>
        <p:spPr>
          <a:xfrm>
            <a:off x="5943600" y="6268049"/>
            <a:ext cx="497341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defRPr/>
            </a:pPr>
            <a:r>
              <a:rPr lang="en-US" sz="700" i="1">
                <a:solidFill>
                  <a:schemeClr val="tx2"/>
                </a:solidFill>
                <a:ea typeface="Roboto"/>
                <a:cs typeface="Roboto"/>
              </a:rPr>
              <a:t>Sources: https://aviationweek.com/aerospace/emerging-technologies/spoofing-clear-present-danger-airlines</a:t>
            </a:r>
            <a:br>
              <a:rPr lang="en-US" sz="700" i="1">
                <a:solidFill>
                  <a:schemeClr val="tx2"/>
                </a:solidFill>
                <a:ea typeface="Roboto"/>
                <a:cs typeface="Roboto"/>
              </a:rPr>
            </a:br>
            <a:r>
              <a:rPr lang="en-US" sz="700" i="1">
                <a:solidFill>
                  <a:schemeClr val="tx2"/>
                </a:solidFill>
                <a:ea typeface="Roboto"/>
                <a:cs typeface="Roboto"/>
              </a:rPr>
              <a:t>https://windward.ai/blog/gps-jamming-surges-in-the-middle-east-gulf-1650-ships-hit</a:t>
            </a:r>
            <a:r>
              <a:rPr lang="en-US" sz="700" b="1" i="1">
                <a:ea typeface="Roboto"/>
                <a:cs typeface="Roboto"/>
              </a:rPr>
              <a:t>/ </a:t>
            </a:r>
            <a:endParaRPr kumimoji="0" lang="en-US" sz="700" b="1" i="1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0123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57B02-60D8-2BD5-7AE6-59E71855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a body of water&#10;&#10;AI-generated content may be incorrect.">
            <a:extLst>
              <a:ext uri="{FF2B5EF4-FFF2-40B4-BE49-F238E27FC236}">
                <a16:creationId xmlns:a16="http://schemas.microsoft.com/office/drawing/2014/main" id="{97BCC1CE-A355-A93D-CB01-7151A92F3A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7" b="16411"/>
          <a:stretch>
            <a:fillRect/>
          </a:stretch>
        </p:blipFill>
        <p:spPr>
          <a:xfrm>
            <a:off x="6298922" y="1923256"/>
            <a:ext cx="5156577" cy="3301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7B658-0BDD-2472-FA92-47286D01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/>
              </a:rPr>
              <a:t>Utilities &amp; financial institutions are vulnerable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106A9C7-210A-DD34-2C3E-DD844572A6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3629"/>
          <a:stretch>
            <a:fillRect/>
          </a:stretch>
        </p:blipFill>
        <p:spPr>
          <a:xfrm>
            <a:off x="838200" y="1923256"/>
            <a:ext cx="5181600" cy="332904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BD6CE-D9A5-7F93-9486-E92E2B43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FA4E4-1834-2AF8-7F7D-119194572FEF}"/>
              </a:ext>
            </a:extLst>
          </p:cNvPr>
          <p:cNvSpPr txBox="1"/>
          <p:nvPr/>
        </p:nvSpPr>
        <p:spPr>
          <a:xfrm>
            <a:off x="3046912" y="2983077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28CF49-AF6B-98C2-954F-AFD881D8CDFD}"/>
              </a:ext>
            </a:extLst>
          </p:cNvPr>
          <p:cNvSpPr/>
          <p:nvPr/>
        </p:nvSpPr>
        <p:spPr>
          <a:xfrm>
            <a:off x="4500408" y="2048606"/>
            <a:ext cx="3186830" cy="3203699"/>
          </a:xfrm>
          <a:prstGeom prst="ellipse">
            <a:avLst/>
          </a:prstGeom>
          <a:solidFill>
            <a:schemeClr val="accent2"/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3565B-B002-ACBC-BBA4-DF0201FDD79E}"/>
              </a:ext>
            </a:extLst>
          </p:cNvPr>
          <p:cNvSpPr txBox="1"/>
          <p:nvPr/>
        </p:nvSpPr>
        <p:spPr>
          <a:xfrm>
            <a:off x="4779530" y="2342705"/>
            <a:ext cx="262278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 </a:t>
            </a:r>
          </a:p>
          <a:p>
            <a:pPr algn="ctr"/>
            <a:r>
              <a:rPr lang="en-US" b="1"/>
              <a:t>70–80%</a:t>
            </a:r>
            <a:r>
              <a:rPr lang="en-US"/>
              <a:t> of power grid monitoring and control relies on GNSS timing.</a:t>
            </a:r>
          </a:p>
          <a:p>
            <a:pPr algn="ctr"/>
            <a:endParaRPr lang="en-US"/>
          </a:p>
          <a:p>
            <a:pPr algn="ctr"/>
            <a:r>
              <a:rPr lang="en-US"/>
              <a:t>GNSS timing supports </a:t>
            </a:r>
            <a:r>
              <a:rPr lang="en-US" b="1"/>
              <a:t>~$1.4 trillion</a:t>
            </a:r>
            <a:r>
              <a:rPr lang="en-US"/>
              <a:t> in economic activity in the U.S. alone.</a:t>
            </a:r>
          </a:p>
          <a:p>
            <a:endParaRPr lang="en-US" sz="1400"/>
          </a:p>
          <a:p>
            <a:pPr algn="ctr"/>
            <a:endParaRPr lang="en-US" sz="20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7335B7-8694-B1F3-CB6C-92978B4C3FA9}"/>
              </a:ext>
            </a:extLst>
          </p:cNvPr>
          <p:cNvSpPr/>
          <p:nvPr/>
        </p:nvSpPr>
        <p:spPr>
          <a:xfrm>
            <a:off x="497180" y="5434357"/>
            <a:ext cx="11214373" cy="59570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8AE30-A8F2-2664-4DCA-6E4B3E1819C2}"/>
              </a:ext>
            </a:extLst>
          </p:cNvPr>
          <p:cNvSpPr txBox="1"/>
          <p:nvPr/>
        </p:nvSpPr>
        <p:spPr>
          <a:xfrm>
            <a:off x="738752" y="5551873"/>
            <a:ext cx="10716747" cy="369332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2B4262"/>
                </a:solidFill>
                <a:effectLst/>
                <a:uLnTx/>
                <a:uFillTx/>
                <a:latin typeface="Aptos" panose="02110004020202020204"/>
                <a:ea typeface="Roboto"/>
                <a:cs typeface="Roboto"/>
              </a:rPr>
              <a:t>A $0.10 slippage caused by a 1-ns timing delay for 1% of NYSE trading could result in a loss of ~$9B*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99255-58F6-872C-840C-49A7FA330FED}"/>
              </a:ext>
            </a:extLst>
          </p:cNvPr>
          <p:cNvSpPr txBox="1"/>
          <p:nvPr/>
        </p:nvSpPr>
        <p:spPr>
          <a:xfrm>
            <a:off x="9277447" y="6333751"/>
            <a:ext cx="1648506" cy="2000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defRPr/>
            </a:pPr>
            <a:r>
              <a:rPr lang="en-US" sz="700" i="1">
                <a:ea typeface="Roboto"/>
                <a:cs typeface="Roboto"/>
              </a:rPr>
              <a:t>*See back-up slide for assumptions</a:t>
            </a:r>
            <a:endParaRPr kumimoji="0" lang="en-US" sz="700" i="1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  <a:ea typeface="Roboto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BDBEF-53ED-F1EB-5FBC-8FB19A7DC51B}"/>
              </a:ext>
            </a:extLst>
          </p:cNvPr>
          <p:cNvSpPr txBox="1"/>
          <p:nvPr/>
        </p:nvSpPr>
        <p:spPr>
          <a:xfrm>
            <a:off x="828227" y="1385758"/>
            <a:ext cx="105522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B4262"/>
                </a:solidFill>
                <a:effectLst/>
                <a:uLnTx/>
                <a:uFillTx/>
                <a:latin typeface="Aptos" panose="02110004020202020204"/>
                <a:ea typeface="Roboto"/>
                <a:cs typeface="Roboto"/>
              </a:rPr>
              <a:t>Commercial organizations are now on the front lines of GNSS disruption</a:t>
            </a:r>
          </a:p>
        </p:txBody>
      </p:sp>
    </p:spTree>
    <p:extLst>
      <p:ext uri="{BB962C8B-B14F-4D97-AF65-F5344CB8AC3E}">
        <p14:creationId xmlns:p14="http://schemas.microsoft.com/office/powerpoint/2010/main" val="316065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F87D-876A-2E6F-8A2F-93A32CCB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now what?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C864E-0F52-AEB7-D96A-B95FA3C3A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APNT Technology in Action </a:t>
            </a:r>
          </a:p>
        </p:txBody>
      </p:sp>
    </p:spTree>
    <p:extLst>
      <p:ext uri="{BB962C8B-B14F-4D97-AF65-F5344CB8AC3E}">
        <p14:creationId xmlns:p14="http://schemas.microsoft.com/office/powerpoint/2010/main" val="340215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DF8AB-F646-0551-7124-7250AAEB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 of PNT available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E2C07-E863-EB56-AF6F-8B7496711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318" y="1918654"/>
            <a:ext cx="6151537" cy="3941683"/>
          </a:xfrm>
        </p:spPr>
        <p:txBody>
          <a:bodyPr/>
          <a:lstStyle/>
          <a:p>
            <a:pPr marL="285750" lvl="1" indent="-285750">
              <a:spcBef>
                <a:spcPts val="0"/>
              </a:spcBef>
              <a:buSzPct val="125000"/>
              <a:defRPr/>
            </a:pPr>
            <a:r>
              <a:rPr lang="en-US" sz="1600" b="1">
                <a:solidFill>
                  <a:schemeClr val="accent2"/>
                </a:solidFill>
              </a:rPr>
              <a:t>GNSS</a:t>
            </a:r>
            <a:r>
              <a:rPr lang="en-US" sz="1600">
                <a:solidFill>
                  <a:schemeClr val="accent2"/>
                </a:solidFill>
              </a:rPr>
              <a:t> (</a:t>
            </a:r>
            <a:r>
              <a:rPr lang="en-US" sz="1600" b="1">
                <a:solidFill>
                  <a:schemeClr val="accent2"/>
                </a:solidFill>
              </a:rPr>
              <a:t>Global Navigation Satellite Systems)</a:t>
            </a:r>
            <a:r>
              <a:rPr lang="en-US" sz="1600">
                <a:solidFill>
                  <a:schemeClr val="accent2"/>
                </a:solidFill>
              </a:rPr>
              <a:t>: Government run GPS, Galileo, GLONASS, BeiDou, </a:t>
            </a:r>
            <a:r>
              <a:rPr lang="en-US" sz="1600" err="1">
                <a:solidFill>
                  <a:schemeClr val="accent2"/>
                </a:solidFill>
              </a:rPr>
              <a:t>NavIC</a:t>
            </a:r>
            <a:r>
              <a:rPr lang="en-US" sz="1600">
                <a:solidFill>
                  <a:schemeClr val="accent2"/>
                </a:solidFill>
              </a:rPr>
              <a:t>, SBAS, QZSS</a:t>
            </a:r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endParaRPr lang="en-US" sz="1500" b="1"/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r>
              <a:rPr lang="en-US" sz="1600" b="1"/>
              <a:t>Inertial Navigation Systems</a:t>
            </a:r>
            <a:r>
              <a:rPr lang="en-US" sz="1600"/>
              <a:t>: Accelerometer and Gyroscope </a:t>
            </a:r>
            <a:br>
              <a:rPr lang="en-US" sz="1500"/>
            </a:br>
            <a:r>
              <a:rPr lang="en-US" sz="1400"/>
              <a:t>Provides position holdover when GNSS disrupted or unavailable</a:t>
            </a:r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endParaRPr lang="en-US" sz="1500" b="1"/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r>
              <a:rPr lang="en-US" sz="1600" b="1"/>
              <a:t>Alternate Space Based PNT</a:t>
            </a:r>
            <a:r>
              <a:rPr lang="en-US" sz="1600"/>
              <a:t>: Satellite Based Alternative signals </a:t>
            </a:r>
            <a:br>
              <a:rPr lang="en-US" sz="1500"/>
            </a:br>
            <a:r>
              <a:rPr lang="en-US" sz="1400"/>
              <a:t>LEO satellites that can offer a PNT solution when GNSS cannot</a:t>
            </a:r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endParaRPr lang="en-US" sz="1500" b="1"/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r>
              <a:rPr lang="en-US" sz="1600" b="1"/>
              <a:t>CSAC: </a:t>
            </a:r>
            <a:r>
              <a:rPr lang="en-US" sz="1600"/>
              <a:t>Chip Scale Atomic Clocks (and others)</a:t>
            </a:r>
            <a:br>
              <a:rPr lang="en-US" sz="1500"/>
            </a:br>
            <a:r>
              <a:rPr lang="en-US" sz="1400"/>
              <a:t>Highly precise oscillators that maintain timing synchronization signals</a:t>
            </a:r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endParaRPr lang="en-US" sz="1500"/>
          </a:p>
          <a:p>
            <a:pPr marL="285750" lvl="1" indent="-285750">
              <a:spcBef>
                <a:spcPts val="0"/>
              </a:spcBef>
              <a:buSzPct val="125000"/>
              <a:defRPr/>
            </a:pPr>
            <a:r>
              <a:rPr lang="en-US" sz="1600" b="1"/>
              <a:t>VIO</a:t>
            </a:r>
            <a:r>
              <a:rPr lang="en-US" sz="1600"/>
              <a:t>: Visual Inertial Odometry (AI Based)</a:t>
            </a:r>
            <a:br>
              <a:rPr lang="en-US" sz="1500"/>
            </a:br>
            <a:r>
              <a:rPr lang="en-US" sz="1400"/>
              <a:t>Combines camera images with other sensors (IMUs) to derive PNT</a:t>
            </a:r>
          </a:p>
        </p:txBody>
      </p:sp>
      <p:pic>
        <p:nvPicPr>
          <p:cNvPr id="8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2B384B7-12F6-8DBC-B9F5-10B6C0F0E9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842" t="6335" r="13095" b="5170"/>
          <a:stretch>
            <a:fillRect/>
          </a:stretch>
        </p:blipFill>
        <p:spPr>
          <a:xfrm>
            <a:off x="7051728" y="1653299"/>
            <a:ext cx="4181667" cy="400142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73899-D9F4-F323-C5CD-8602202E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75935-E6F6-40BF-4A1E-43645B3F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8230-8221-9040-B1FD-326390D572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7A55-9A00-3BB5-1463-BE288974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A2A3AAF9-32AA-149D-2D84-53549AC3BD5D}"/>
              </a:ext>
            </a:extLst>
          </p:cNvPr>
          <p:cNvSpPr/>
          <p:nvPr/>
        </p:nvSpPr>
        <p:spPr>
          <a:xfrm>
            <a:off x="-22667" y="2317039"/>
            <a:ext cx="12071913" cy="2144030"/>
          </a:xfrm>
          <a:prstGeom prst="rightArrow">
            <a:avLst>
              <a:gd name="adj1" fmla="val 50000"/>
              <a:gd name="adj2" fmla="val 548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id="{D693D4A3-D071-A451-6B00-FF6DCEBE8FAD}"/>
              </a:ext>
            </a:extLst>
          </p:cNvPr>
          <p:cNvCxnSpPr/>
          <p:nvPr/>
        </p:nvCxnSpPr>
        <p:spPr>
          <a:xfrm>
            <a:off x="493465" y="3390635"/>
            <a:ext cx="9088351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9382C629-A005-6FD6-AE52-9D151986EB1A}"/>
              </a:ext>
            </a:extLst>
          </p:cNvPr>
          <p:cNvSpPr/>
          <p:nvPr/>
        </p:nvSpPr>
        <p:spPr>
          <a:xfrm>
            <a:off x="283174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70999B03-B9CD-3FE8-3446-98D19FFFB652}"/>
              </a:ext>
            </a:extLst>
          </p:cNvPr>
          <p:cNvSpPr/>
          <p:nvPr/>
        </p:nvSpPr>
        <p:spPr>
          <a:xfrm>
            <a:off x="2081492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D9A69585-B7B7-F2D6-2281-FBE5CBA07171}"/>
              </a:ext>
            </a:extLst>
          </p:cNvPr>
          <p:cNvSpPr/>
          <p:nvPr/>
        </p:nvSpPr>
        <p:spPr>
          <a:xfrm>
            <a:off x="3374827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A16C4502-2076-78CF-6FC8-E39C3D4CDD86}"/>
              </a:ext>
            </a:extLst>
          </p:cNvPr>
          <p:cNvSpPr/>
          <p:nvPr/>
        </p:nvSpPr>
        <p:spPr>
          <a:xfrm>
            <a:off x="4877135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7C521D4E-70FD-983D-AD67-6F2A68A2E8A2}"/>
              </a:ext>
            </a:extLst>
          </p:cNvPr>
          <p:cNvSpPr/>
          <p:nvPr/>
        </p:nvSpPr>
        <p:spPr>
          <a:xfrm>
            <a:off x="5976730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7DA65719-0BBB-B972-4C25-36684924EC58}"/>
              </a:ext>
            </a:extLst>
          </p:cNvPr>
          <p:cNvSpPr/>
          <p:nvPr/>
        </p:nvSpPr>
        <p:spPr>
          <a:xfrm>
            <a:off x="7124127" y="3161950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4784151B-5E2A-45C2-353C-6EA3503D7936}"/>
              </a:ext>
            </a:extLst>
          </p:cNvPr>
          <p:cNvSpPr/>
          <p:nvPr/>
        </p:nvSpPr>
        <p:spPr>
          <a:xfrm>
            <a:off x="8245369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423812CB-6517-B72D-8A59-8D41AD3E2EE4}"/>
              </a:ext>
            </a:extLst>
          </p:cNvPr>
          <p:cNvSpPr/>
          <p:nvPr/>
        </p:nvSpPr>
        <p:spPr>
          <a:xfrm>
            <a:off x="9148195" y="3173825"/>
            <a:ext cx="433621" cy="4336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0D657-C062-5D44-84A7-72D86E9B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01" y="512084"/>
            <a:ext cx="10843999" cy="535531"/>
          </a:xfrm>
        </p:spPr>
        <p:txBody>
          <a:bodyPr/>
          <a:lstStyle/>
          <a:p>
            <a:r>
              <a:rPr lang="en-US" dirty="0">
                <a:latin typeface="Aptos"/>
              </a:rPr>
              <a:t>Deep experience with assured </a:t>
            </a:r>
            <a:r>
              <a:rPr lang="en-US" dirty="0">
                <a:solidFill>
                  <a:schemeClr val="accent3"/>
                </a:solidFill>
                <a:latin typeface="Aptos"/>
              </a:rPr>
              <a:t>PNT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E53223-781F-FD17-2DCD-8CAA8CD56EB7}"/>
              </a:ext>
            </a:extLst>
          </p:cNvPr>
          <p:cNvGrpSpPr/>
          <p:nvPr/>
        </p:nvGrpSpPr>
        <p:grpSpPr>
          <a:xfrm>
            <a:off x="2295793" y="1630910"/>
            <a:ext cx="1899832" cy="1764881"/>
            <a:chOff x="351590" y="3429310"/>
            <a:chExt cx="1899832" cy="17648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B1A911-205F-DBC5-1C66-83F60F7C5BAD}"/>
                </a:ext>
              </a:extLst>
            </p:cNvPr>
            <p:cNvSpPr txBox="1">
              <a:spLocks/>
            </p:cNvSpPr>
            <p:nvPr/>
          </p:nvSpPr>
          <p:spPr>
            <a:xfrm>
              <a:off x="450426" y="3429310"/>
              <a:ext cx="180099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Partnered with Satelles (Iridium®)  to develop initial STL solutions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9712E8E9-2E42-6653-57CC-4E32F7067BE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51590" y="3738422"/>
              <a:ext cx="131316" cy="1455769"/>
            </a:xfrm>
            <a:prstGeom prst="bentConnector2">
              <a:avLst/>
            </a:prstGeom>
            <a:ln w="12700">
              <a:solidFill>
                <a:schemeClr val="accent3"/>
              </a:solidFill>
              <a:round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F7BF8A-F91E-D527-0CB2-91B1E3A985AE}"/>
              </a:ext>
            </a:extLst>
          </p:cNvPr>
          <p:cNvGrpSpPr>
            <a:grpSpLocks/>
          </p:cNvGrpSpPr>
          <p:nvPr/>
        </p:nvGrpSpPr>
        <p:grpSpPr>
          <a:xfrm>
            <a:off x="3592216" y="3393780"/>
            <a:ext cx="2362151" cy="1526507"/>
            <a:chOff x="470913" y="4981345"/>
            <a:chExt cx="2228796" cy="20880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00824F-8885-1567-7A98-FE9BB6A6D847}"/>
                </a:ext>
              </a:extLst>
            </p:cNvPr>
            <p:cNvSpPr txBox="1">
              <a:spLocks/>
            </p:cNvSpPr>
            <p:nvPr/>
          </p:nvSpPr>
          <p:spPr>
            <a:xfrm>
              <a:off x="685301" y="6016910"/>
              <a:ext cx="2014408" cy="10524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2019</a:t>
              </a:r>
            </a:p>
            <a:p>
              <a:pPr lvl="0">
                <a:defRPr/>
              </a:pPr>
              <a:r>
                <a:rPr lang="en-US" sz="1000">
                  <a:solidFill>
                    <a:srgbClr val="000000"/>
                  </a:solidFill>
                  <a:latin typeface="Aptos" panose="02110004020202020204"/>
                </a:rPr>
                <a:t>Launched industry-first Alt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PNT receiver, “</a:t>
              </a:r>
              <a:r>
                <a:rPr lang="en-US" sz="1000" i="1">
                  <a:solidFill>
                    <a:srgbClr val="000000"/>
                  </a:solidFill>
                </a:rPr>
                <a:t>Alternative Location &amp; Timing Module” </a:t>
              </a:r>
              <a:r>
                <a:rPr lang="en-US" sz="1000">
                  <a:solidFill>
                    <a:srgbClr val="000000"/>
                  </a:solidFill>
                </a:rPr>
                <a:t>(ALTM)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F47E413F-636E-5FC8-3F53-41CA07AD53E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0913" y="4981345"/>
              <a:ext cx="281618" cy="1496841"/>
            </a:xfrm>
            <a:prstGeom prst="bentConnector2">
              <a:avLst/>
            </a:prstGeom>
            <a:ln w="12700">
              <a:solidFill>
                <a:schemeClr val="accent3"/>
              </a:solidFill>
              <a:round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C0D5859-1F1E-F998-5963-039B8C940342}"/>
              </a:ext>
            </a:extLst>
          </p:cNvPr>
          <p:cNvSpPr txBox="1">
            <a:spLocks/>
          </p:cNvSpPr>
          <p:nvPr/>
        </p:nvSpPr>
        <p:spPr>
          <a:xfrm>
            <a:off x="5168557" y="1697178"/>
            <a:ext cx="17863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Introduced ALTM </a:t>
            </a:r>
            <a:r>
              <a:rPr lang="en-US" sz="1000">
                <a:solidFill>
                  <a:srgbClr val="000000"/>
                </a:solidFill>
                <a:latin typeface="Aptos" panose="02110004020202020204"/>
              </a:rPr>
              <a:t>GEN2</a:t>
            </a:r>
            <a:r>
              <a:rPr kumimoji="0" lang="en-US" sz="10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br>
              <a:rPr kumimoji="0" lang="en-US" sz="10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000" b="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 enhanced features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559AB4-E6F5-A5DA-B942-D5200FD4624F}"/>
              </a:ext>
            </a:extLst>
          </p:cNvPr>
          <p:cNvGrpSpPr>
            <a:grpSpLocks/>
          </p:cNvGrpSpPr>
          <p:nvPr/>
        </p:nvGrpSpPr>
        <p:grpSpPr>
          <a:xfrm>
            <a:off x="6192483" y="3396466"/>
            <a:ext cx="1443378" cy="1483194"/>
            <a:chOff x="226686" y="6351093"/>
            <a:chExt cx="1443378" cy="176777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FB1B773-A6A6-B5C2-14FF-783473AD90AA}"/>
                </a:ext>
              </a:extLst>
            </p:cNvPr>
            <p:cNvSpPr txBox="1">
              <a:spLocks/>
            </p:cNvSpPr>
            <p:nvPr/>
          </p:nvSpPr>
          <p:spPr>
            <a:xfrm>
              <a:off x="410498" y="7201792"/>
              <a:ext cx="1259566" cy="9170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  <a:r>
                <a:rPr kumimoji="0" lang="en-US" sz="10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partner product launched with 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OEM module</a:t>
              </a:r>
            </a:p>
          </p:txBody>
        </p:sp>
        <p:cxnSp>
          <p:nvCxnSpPr>
            <p:cNvPr id="40" name="Elbow Connector 39">
              <a:extLst>
                <a:ext uri="{FF2B5EF4-FFF2-40B4-BE49-F238E27FC236}">
                  <a16:creationId xmlns:a16="http://schemas.microsoft.com/office/drawing/2014/main" id="{EEA68865-02E6-5A32-A026-54F7690EB8C6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rot="10800000">
              <a:off x="226686" y="6351093"/>
              <a:ext cx="183812" cy="1309236"/>
            </a:xfrm>
            <a:prstGeom prst="bentConnector2">
              <a:avLst/>
            </a:prstGeom>
            <a:ln w="12700">
              <a:solidFill>
                <a:schemeClr val="accent3"/>
              </a:solidFill>
              <a:round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0D400AD-4A08-B8BB-F11B-62F41ED15F6E}"/>
              </a:ext>
            </a:extLst>
          </p:cNvPr>
          <p:cNvSpPr txBox="1">
            <a:spLocks/>
          </p:cNvSpPr>
          <p:nvPr/>
        </p:nvSpPr>
        <p:spPr>
          <a:xfrm>
            <a:off x="7448671" y="1629324"/>
            <a:ext cx="18479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Defense, aviation, &amp; uncrewed system integrations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Handheld device module integrations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297303-174C-69C1-BDBB-C14A89D922D4}"/>
              </a:ext>
            </a:extLst>
          </p:cNvPr>
          <p:cNvGrpSpPr/>
          <p:nvPr/>
        </p:nvGrpSpPr>
        <p:grpSpPr>
          <a:xfrm>
            <a:off x="8454985" y="3396468"/>
            <a:ext cx="2504368" cy="1528664"/>
            <a:chOff x="8131200" y="3511431"/>
            <a:chExt cx="2850880" cy="1400718"/>
          </a:xfrm>
        </p:grpSpPr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FE3C9C7F-EB22-3CB0-9EDE-869F79CDFFEF}"/>
                </a:ext>
              </a:extLst>
            </p:cNvPr>
            <p:cNvCxnSpPr>
              <a:cxnSpLocks/>
              <a:stCxn id="213" idx="1"/>
            </p:cNvCxnSpPr>
            <p:nvPr/>
          </p:nvCxnSpPr>
          <p:spPr>
            <a:xfrm rot="10800000">
              <a:off x="8131200" y="3511431"/>
              <a:ext cx="493615" cy="1048198"/>
            </a:xfrm>
            <a:prstGeom prst="bentConnector2">
              <a:avLst/>
            </a:prstGeom>
            <a:ln w="12700">
              <a:solidFill>
                <a:schemeClr val="accent3"/>
              </a:solidFill>
              <a:round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946662F6-7948-ECA8-8707-8E2092A82E1C}"/>
                </a:ext>
              </a:extLst>
            </p:cNvPr>
            <p:cNvSpPr txBox="1">
              <a:spLocks/>
            </p:cNvSpPr>
            <p:nvPr/>
          </p:nvSpPr>
          <p:spPr>
            <a:xfrm>
              <a:off x="8624815" y="4207109"/>
              <a:ext cx="2357265" cy="7050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Partnered with SGM Technologies and Tschudi Shipping to address maritime challenges</a:t>
              </a:r>
            </a:p>
          </p:txBody>
        </p: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B981950E-0B52-D9B7-40A9-9D6F39FA4F61}"/>
              </a:ext>
            </a:extLst>
          </p:cNvPr>
          <p:cNvSpPr txBox="1">
            <a:spLocks/>
          </p:cNvSpPr>
          <p:nvPr/>
        </p:nvSpPr>
        <p:spPr>
          <a:xfrm>
            <a:off x="9673236" y="1325277"/>
            <a:ext cx="1403078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PntGuard</a:t>
            </a:r>
            <a:r>
              <a:rPr kumimoji="0" lang="en-US" sz="1000" i="0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TM</a:t>
            </a:r>
            <a:r>
              <a:rPr kumimoji="0" lang="en-US" sz="1000" i="0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00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maritime released</a:t>
            </a:r>
            <a:endParaRPr lang="en-US" sz="1000">
              <a:solidFill>
                <a:srgbClr val="00000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>
              <a:solidFill>
                <a:srgbClr val="000000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000000"/>
                </a:solidFill>
                <a:latin typeface="Aptos" panose="02110004020202020204"/>
              </a:rPr>
              <a:t>ALTM-T for timing synchronization released </a:t>
            </a:r>
            <a:endParaRPr kumimoji="0" lang="en-US" sz="1000" i="0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CCB9CD2-332C-6678-D692-1F733F41CEB8}"/>
              </a:ext>
            </a:extLst>
          </p:cNvPr>
          <p:cNvSpPr txBox="1">
            <a:spLocks/>
          </p:cNvSpPr>
          <p:nvPr/>
        </p:nvSpPr>
        <p:spPr>
          <a:xfrm>
            <a:off x="0" y="5266770"/>
            <a:ext cx="12192000" cy="558653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accent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5E18DD-4A4E-D69E-F838-B68566610837}"/>
              </a:ext>
            </a:extLst>
          </p:cNvPr>
          <p:cNvSpPr txBox="1"/>
          <p:nvPr/>
        </p:nvSpPr>
        <p:spPr>
          <a:xfrm>
            <a:off x="7841381" y="5309453"/>
            <a:ext cx="33570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 sz="1500" kern="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110004020202020204"/>
              </a:rPr>
              <a:t>10,000+ </a:t>
            </a:r>
            <a:r>
              <a:rPr lang="en-US" sz="1200">
                <a:solidFill>
                  <a:srgbClr val="002856"/>
                </a:solidFill>
                <a:latin typeface="Aptos" panose="02110004020202020204"/>
              </a:rPr>
              <a:t>Assured PNT-enabled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110004020202020204"/>
              </a:rPr>
              <a:t> products </a:t>
            </a:r>
            <a:br>
              <a:rPr lang="en-US" sz="1200">
                <a:solidFill>
                  <a:srgbClr val="002856"/>
                </a:solidFill>
                <a:latin typeface="Aptos" panose="02110004020202020204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110004020202020204"/>
              </a:rPr>
              <a:t>in use globally</a:t>
            </a:r>
            <a:endParaRPr lang="en-US" sz="1200" b="0" i="0" u="none" strike="noStrike" kern="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B4E5A6-1AD1-3A4E-E629-44ED7F7D87D2}"/>
              </a:ext>
            </a:extLst>
          </p:cNvPr>
          <p:cNvGrpSpPr/>
          <p:nvPr/>
        </p:nvGrpSpPr>
        <p:grpSpPr>
          <a:xfrm>
            <a:off x="499150" y="1616085"/>
            <a:ext cx="1583458" cy="1767721"/>
            <a:chOff x="102915" y="4096817"/>
            <a:chExt cx="1583458" cy="10725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BE2A41-6187-196C-1541-E816876EC817}"/>
                </a:ext>
              </a:extLst>
            </p:cNvPr>
            <p:cNvSpPr txBox="1">
              <a:spLocks/>
            </p:cNvSpPr>
            <p:nvPr/>
          </p:nvSpPr>
          <p:spPr>
            <a:xfrm>
              <a:off x="399217" y="4096817"/>
              <a:ext cx="1287156" cy="485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Introduced first </a:t>
              </a:r>
              <a:r>
                <a:rPr lang="en-US" sz="1000">
                  <a:solidFill>
                    <a:srgbClr val="000000"/>
                  </a:solidFill>
                  <a:latin typeface="Aptos" panose="02110004020202020204"/>
                </a:rPr>
                <a:t>GPS-enabled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asset tracking solution</a:t>
              </a:r>
            </a:p>
          </p:txBody>
        </p:sp>
        <p:cxnSp>
          <p:nvCxnSpPr>
            <p:cNvPr id="22" name="Elbow Connector 27">
              <a:extLst>
                <a:ext uri="{FF2B5EF4-FFF2-40B4-BE49-F238E27FC236}">
                  <a16:creationId xmlns:a16="http://schemas.microsoft.com/office/drawing/2014/main" id="{C4B79D80-59B9-BB53-FAC5-3445E15C410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2915" y="4313118"/>
              <a:ext cx="342101" cy="856253"/>
            </a:xfrm>
            <a:prstGeom prst="bentConnector2">
              <a:avLst/>
            </a:prstGeom>
            <a:ln w="12700">
              <a:solidFill>
                <a:schemeClr val="accent3"/>
              </a:solidFill>
              <a:round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54">
            <a:extLst>
              <a:ext uri="{FF2B5EF4-FFF2-40B4-BE49-F238E27FC236}">
                <a16:creationId xmlns:a16="http://schemas.microsoft.com/office/drawing/2014/main" id="{7E1B8170-528D-3ACD-45F1-40D13B94FACE}"/>
              </a:ext>
            </a:extLst>
          </p:cNvPr>
          <p:cNvSpPr txBox="1"/>
          <p:nvPr/>
        </p:nvSpPr>
        <p:spPr>
          <a:xfrm>
            <a:off x="838200" y="5300046"/>
            <a:ext cx="246409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 sz="1500" kern="0">
                <a:solidFill>
                  <a:schemeClr val="accent1"/>
                </a:solidFill>
              </a:defRPr>
            </a:lvl1pPr>
          </a:lstStyle>
          <a:p>
            <a:pPr marL="0" indent="0" algn="ctr">
              <a:buNone/>
              <a:defRPr/>
            </a:pPr>
            <a:r>
              <a:rPr lang="en-US" sz="1200">
                <a:solidFill>
                  <a:srgbClr val="002856"/>
                </a:solidFill>
              </a:rPr>
              <a:t>Industry-leading provider of Assured PNT solutions</a:t>
            </a:r>
            <a:endParaRPr lang="en-US" sz="1200" b="0" i="0" u="none" strike="noStrike" kern="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TextBox 54">
            <a:extLst>
              <a:ext uri="{FF2B5EF4-FFF2-40B4-BE49-F238E27FC236}">
                <a16:creationId xmlns:a16="http://schemas.microsoft.com/office/drawing/2014/main" id="{E034EEFB-5D63-7A9A-ACCD-865D61116C07}"/>
              </a:ext>
            </a:extLst>
          </p:cNvPr>
          <p:cNvSpPr txBox="1"/>
          <p:nvPr/>
        </p:nvSpPr>
        <p:spPr>
          <a:xfrm>
            <a:off x="4551508" y="5300344"/>
            <a:ext cx="246409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 defTabSz="457200">
              <a:spcAft>
                <a:spcPts val="600"/>
              </a:spcAft>
              <a:buFont typeface="Arial" panose="020B0604020202020204" pitchFamily="34" charset="0"/>
              <a:buChar char="•"/>
              <a:defRPr sz="1500" kern="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110004020202020204"/>
              </a:rPr>
              <a:t>Continuous innovation to</a:t>
            </a:r>
            <a:r>
              <a:rPr kumimoji="0" lang="en-US" sz="1200" b="0" i="0" u="none" strike="noStrike" kern="0" cap="none" spc="0" normalizeH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 panose="02110004020202020204"/>
              </a:rPr>
              <a:t> improve capabilities</a:t>
            </a:r>
            <a:endParaRPr lang="en-US" sz="1200" b="0" i="0" u="none" strike="noStrike" kern="0" cap="none" spc="0" normalizeH="0" baseline="0" noProof="0">
              <a:ln>
                <a:noFill/>
              </a:ln>
              <a:solidFill>
                <a:srgbClr val="002856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Rectangle : avec coin arrondi 12">
            <a:extLst>
              <a:ext uri="{FF2B5EF4-FFF2-40B4-BE49-F238E27FC236}">
                <a16:creationId xmlns:a16="http://schemas.microsoft.com/office/drawing/2014/main" id="{81791327-B5F0-F375-6EA2-1866A05EC6F5}"/>
              </a:ext>
            </a:extLst>
          </p:cNvPr>
          <p:cNvSpPr/>
          <p:nvPr/>
        </p:nvSpPr>
        <p:spPr>
          <a:xfrm>
            <a:off x="0" y="4871824"/>
            <a:ext cx="2514600" cy="387896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DFA28A-37F3-E608-0327-C7435D3B2CE5}"/>
              </a:ext>
            </a:extLst>
          </p:cNvPr>
          <p:cNvSpPr txBox="1"/>
          <p:nvPr/>
        </p:nvSpPr>
        <p:spPr>
          <a:xfrm>
            <a:off x="248448" y="4791595"/>
            <a:ext cx="2047343" cy="5961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23018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>
                <a:solidFill>
                  <a:srgbClr val="FFFFFF"/>
                </a:solidFill>
                <a:latin typeface="Aptos" panose="02110004020202020204"/>
              </a:rPr>
              <a:t>APNT by </a:t>
            </a:r>
            <a:r>
              <a:rPr lang="en-US" noProof="0" err="1">
                <a:solidFill>
                  <a:srgbClr val="FFFFFF"/>
                </a:solidFill>
                <a:latin typeface="Aptos" panose="02110004020202020204"/>
              </a:rPr>
              <a:t>Naltec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A49BDA91-77DC-7C24-2B2A-95726C7E5D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96356" y="1939493"/>
            <a:ext cx="131316" cy="1455769"/>
          </a:xfrm>
          <a:prstGeom prst="bentConnector2">
            <a:avLst/>
          </a:prstGeom>
          <a:ln w="12700">
            <a:solidFill>
              <a:schemeClr val="accent3"/>
            </a:solidFill>
            <a:round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8CE82469-C9AA-3DA4-37E8-779D7111ECD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31582" y="1936588"/>
            <a:ext cx="131316" cy="1455769"/>
          </a:xfrm>
          <a:prstGeom prst="bentConnector2">
            <a:avLst/>
          </a:prstGeom>
          <a:ln w="12700">
            <a:solidFill>
              <a:schemeClr val="accent3"/>
            </a:solidFill>
            <a:round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7120C12-06A7-C92E-E99A-AF8CF21436CB}"/>
              </a:ext>
            </a:extLst>
          </p:cNvPr>
          <p:cNvCxnSpPr>
            <a:cxnSpLocks/>
            <a:stCxn id="242" idx="1"/>
          </p:cNvCxnSpPr>
          <p:nvPr/>
        </p:nvCxnSpPr>
        <p:spPr>
          <a:xfrm rot="10800000" flipV="1">
            <a:off x="9367598" y="1940829"/>
            <a:ext cx="305639" cy="1449235"/>
          </a:xfrm>
          <a:prstGeom prst="bentConnector2">
            <a:avLst/>
          </a:prstGeom>
          <a:ln w="12700">
            <a:solidFill>
              <a:schemeClr val="accent3"/>
            </a:solidFill>
            <a:round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D0991-34B5-F1CD-E26B-C3F72B3F21EA}"/>
              </a:ext>
            </a:extLst>
          </p:cNvPr>
          <p:cNvSpPr txBox="1">
            <a:spLocks/>
          </p:cNvSpPr>
          <p:nvPr/>
        </p:nvSpPr>
        <p:spPr>
          <a:xfrm>
            <a:off x="11076314" y="6260653"/>
            <a:ext cx="314164" cy="365125"/>
          </a:xfrm>
          <a:prstGeom prst="rect">
            <a:avLst/>
          </a:prstGeom>
        </p:spPr>
        <p:txBody>
          <a:bodyPr vert="horz" lIns="91440" tIns="45720" rIns="0" bIns="45720" rtlCol="0" anchor="t"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18230-8221-9040-B1FD-326390D5720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5793DC-940F-354F-491A-26C235D7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7757" y="6260653"/>
            <a:ext cx="7745978" cy="365125"/>
          </a:xfrm>
        </p:spPr>
        <p:txBody>
          <a:bodyPr/>
          <a:lstStyle/>
          <a:p>
            <a:r>
              <a:rPr lang="en-CA"/>
              <a:t>CONFIDENTIAL &amp; PROPRIETARY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35" grpId="0"/>
      <p:bldP spid="43" grpId="0"/>
      <p:bldP spid="242" grpId="0"/>
      <p:bldP spid="52" grpId="0" animBg="1"/>
      <p:bldP spid="55" grpId="0"/>
      <p:bldP spid="11" grpId="0"/>
      <p:bldP spid="12" grpId="0"/>
      <p:bldP spid="13" grpId="0" animBg="1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NAL theme">
      <a:dk1>
        <a:srgbClr val="000000"/>
      </a:dk1>
      <a:lt1>
        <a:srgbClr val="FFFFFF"/>
      </a:lt1>
      <a:dk2>
        <a:srgbClr val="002856"/>
      </a:dk2>
      <a:lt2>
        <a:srgbClr val="E1F3F9"/>
      </a:lt2>
      <a:accent1>
        <a:srgbClr val="002856"/>
      </a:accent1>
      <a:accent2>
        <a:srgbClr val="248DC2"/>
      </a:accent2>
      <a:accent3>
        <a:srgbClr val="C2D500"/>
      </a:accent3>
      <a:accent4>
        <a:srgbClr val="E1F3F9"/>
      </a:accent4>
      <a:accent5>
        <a:srgbClr val="A0A0A0"/>
      </a:accent5>
      <a:accent6>
        <a:srgbClr val="EFF2F3"/>
      </a:accent6>
      <a:hlink>
        <a:srgbClr val="C2D500"/>
      </a:hlink>
      <a:folHlink>
        <a:srgbClr val="248DC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N_Corp_Template" id="{926BF95F-550B-8643-8B09-031E84B7C704}" vid="{585C5F8C-A7BA-D04D-A2A7-DD1C83544C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e46d58-edbd-4d43-af4a-b8e40ecd5d14" xsi:nil="true"/>
    <lcf76f155ced4ddcb4097134ff3c332f xmlns="f8983a39-ebe8-482a-9bf6-6b90bf721c0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564DCE5C94D343B581EFEF77748401" ma:contentTypeVersion="12" ma:contentTypeDescription="Create a new document." ma:contentTypeScope="" ma:versionID="1fa1a241cb654cfb39314a6fba835819">
  <xsd:schema xmlns:xsd="http://www.w3.org/2001/XMLSchema" xmlns:xs="http://www.w3.org/2001/XMLSchema" xmlns:p="http://schemas.microsoft.com/office/2006/metadata/properties" xmlns:ns2="f8983a39-ebe8-482a-9bf6-6b90bf721c03" xmlns:ns3="a3e46d58-edbd-4d43-af4a-b8e40ecd5d14" targetNamespace="http://schemas.microsoft.com/office/2006/metadata/properties" ma:root="true" ma:fieldsID="65e66cfbbc62db5672aae298fd1d7979" ns2:_="" ns3:_="">
    <xsd:import namespace="f8983a39-ebe8-482a-9bf6-6b90bf721c03"/>
    <xsd:import namespace="a3e46d58-edbd-4d43-af4a-b8e40ecd5d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83a39-ebe8-482a-9bf6-6b90bf721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909cd4d-b6eb-4ea6-a880-a788b16fac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46d58-edbd-4d43-af4a-b8e40ecd5d1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5e638e-9b50-44e5-a4b3-362270d1c585}" ma:internalName="TaxCatchAll" ma:showField="CatchAllData" ma:web="a3e46d58-edbd-4d43-af4a-b8e40ecd5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87B663-7951-49C4-B1CB-CF38899B36DB}">
  <ds:schemaRefs>
    <ds:schemaRef ds:uri="a3e46d58-edbd-4d43-af4a-b8e40ecd5d14"/>
    <ds:schemaRef ds:uri="f8983a39-ebe8-482a-9bf6-6b90bf721c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8EE87B-8136-43FD-94C5-D273D82F97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F58212-1C38-4164-85A6-28AA6CF48052}">
  <ds:schemaRefs>
    <ds:schemaRef ds:uri="a3e46d58-edbd-4d43-af4a-b8e40ecd5d14"/>
    <ds:schemaRef ds:uri="f8983a39-ebe8-482a-9bf6-6b90bf721c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BSN_Corp_Template (1)</Template>
  <TotalTime>0</TotalTime>
  <Words>772</Words>
  <Application>Microsoft Office PowerPoint</Application>
  <PresentationFormat>Widescreen</PresentationFormat>
  <Paragraphs>149</Paragraphs>
  <Slides>15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Fashion Fetish</vt:lpstr>
      <vt:lpstr>Roboto</vt:lpstr>
      <vt:lpstr>-webkit-standard</vt:lpstr>
      <vt:lpstr>Office Theme</vt:lpstr>
      <vt:lpstr>Targeted, Jammed, Spoofed... Now What?</vt:lpstr>
      <vt:lpstr>NAL Technologies (Naltec)</vt:lpstr>
      <vt:lpstr>APNT by Naltec: Trusted for any mission</vt:lpstr>
      <vt:lpstr>GNSS: The backbone of modern society</vt:lpstr>
      <vt:lpstr>The war in Iran - unprecedented disruption</vt:lpstr>
      <vt:lpstr>Utilities &amp; financial institutions are vulnerable</vt:lpstr>
      <vt:lpstr>So now what? </vt:lpstr>
      <vt:lpstr>Sources of PNT available today</vt:lpstr>
      <vt:lpstr>Deep experience with assured PNT</vt:lpstr>
      <vt:lpstr>PowerPoint Presentation</vt:lpstr>
      <vt:lpstr>Real-World Results</vt:lpstr>
      <vt:lpstr>Thank you!</vt:lpstr>
      <vt:lpstr>Back-up Slides</vt:lpstr>
      <vt:lpstr>Hypothetical NYSE timing disruption scenario</vt:lpstr>
      <vt:lpstr>GPS/GNSS service is easily disrupted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Zamora</dc:creator>
  <cp:lastModifiedBy>Megan Zamora</cp:lastModifiedBy>
  <cp:revision>4</cp:revision>
  <dcterms:created xsi:type="dcterms:W3CDTF">2023-12-06T16:42:41Z</dcterms:created>
  <dcterms:modified xsi:type="dcterms:W3CDTF">2026-03-17T21:15:40Z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0x0101001C564DCE5C94D343B581EFEF77748401</vt:lpwstr>
  </property>
  <property fmtid="{D5CDD505-2E9C-101B-9397-08002B2CF9AE}" pid="3" name="MediaServiceImageTags">
    <vt:lpwstr/>
  </property>
</Properties>
</file>