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1"/>
  </p:sldMasterIdLst>
  <p:notesMasterIdLst>
    <p:notesMasterId r:id="rId19"/>
  </p:notes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1" r:id="rId15"/>
    <p:sldId id="272" r:id="rId16"/>
    <p:sldId id="275" r:id="rId17"/>
    <p:sldId id="276" r:id="rId18"/>
  </p:sldIdLst>
  <p:sldSz cx="9144000" cy="5143500" type="screen16x9"/>
  <p:notesSz cx="6858000" cy="9144000"/>
  <p:embeddedFontLst>
    <p:embeddedFont>
      <p:font typeface="Google Sans" pitchFamily="2" charset="0"/>
      <p:regular r:id="rId20"/>
      <p:bold r:id="rId21"/>
      <p:italic r:id="rId22"/>
      <p:boldItalic r:id="rId23"/>
    </p:embeddedFont>
    <p:embeddedFont>
      <p:font typeface="Hanuman" panose="02020600060500020200" pitchFamily="18" charset="0"/>
      <p:regular r:id="rId24"/>
      <p:bold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Light" panose="020F0302020204030204" pitchFamily="34" charset="0"/>
      <p:regular r:id="rId30"/>
      <p:bold r:id="rId31"/>
      <p:italic r:id="rId32"/>
      <p:boldItalic r:id="rId33"/>
    </p:embeddedFont>
    <p:embeddedFont>
      <p:font typeface="Roboto Medium" panose="020F0502020204030204" pitchFamily="34" charset="0"/>
      <p:regular r:id="rId34"/>
      <p:bold r:id="rId35"/>
      <p:italic r:id="rId36"/>
      <p:boldItalic r:id="rId37"/>
    </p:embeddedFont>
    <p:embeddedFont>
      <p:font typeface="Roboto Mono" pitchFamily="49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k Kline" initials="" lastIdx="6" clrIdx="0"/>
  <p:cmAuthor id="1" name="Nihar Agrawal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3CFCC4-4BF5-C59C-9C9A-B89C086EC85D}" v="45" dt="2026-03-17T21:02:56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96"/>
  </p:normalViewPr>
  <p:slideViewPr>
    <p:cSldViewPr snapToGrid="0">
      <p:cViewPr varScale="1">
        <p:scale>
          <a:sx n="140" d="100"/>
          <a:sy n="14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9baf24a0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9baf24a01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369baf24a01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caef1b9c81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caef1b9c81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caef1b9c81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caef1b9c81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caef1b9c8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caef1b9c8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caef1b9c81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caef1b9c81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351fab50caa480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351fab50caa480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351fab50caa4803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351fab50caa4803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cyberspace by Rank Sol from &lt;a href="https://thenounproject.com/browse/icons/term/cyberspace/" target="_blank" title="cyberspace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by Syaiful Khotam from &lt;a href="https://thenounproject.com/browse/icons/term/question/" target="_blank" title="Question Icons"&gt;Noun Project&lt;/a&gt; (CC BY 3.0)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95d11c860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395d11c860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 by Djati from &lt;a href="https://thenounproject.com/browse/icons/term/partnership/" target="_blank" title="partnership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Satellite by Lima Studio from &lt;a href="https://thenounproject.com/browse/icons/term/satellite/" target="_blank" title="Satellite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Satellite by Philipp Petzka from &lt;a href="https://thenounproject.com/browse/icons/term/satellite/" target="_blank" title="Satellite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Satellite by Alex Burte from &lt;a href="https://thenounproject.com/browse/icons/term/satellite/" target="_blank" title="Satellite Icons"&gt;Noun Project&lt;/a&gt; (CC BY 3.0)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Satellite by Rahmad romadoni from &lt;a href="https://thenounproject.com/browse/icons/term/satellite/" target="_blank" title="Satellite Icons"&gt;Noun Project&lt;/a&gt; (CC BY 3.0)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95e8f8a581_3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95e8f8a581_3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5d11c86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5d11c86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FB651577-E0D9-1421-BD66-05131FEE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5d11c860c_0_0:notes">
            <a:extLst>
              <a:ext uri="{FF2B5EF4-FFF2-40B4-BE49-F238E27FC236}">
                <a16:creationId xmlns:a16="http://schemas.microsoft.com/office/drawing/2014/main" id="{DA793047-36BB-1530-845C-DFA34F1DEA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5d11c860c_0_0:notes">
            <a:extLst>
              <a:ext uri="{FF2B5EF4-FFF2-40B4-BE49-F238E27FC236}">
                <a16:creationId xmlns:a16="http://schemas.microsoft.com/office/drawing/2014/main" id="{EB1B91D7-5383-BCD1-DF24-9326DE6DD2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241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a0742337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6a0742337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 exchange by Soekahurip from &lt;a href="https://thenounproject.com/browse/icons/term/document-exchange/" target="_blank" title="document exchange Icons"&gt;Noun Project&lt;/a&gt; (CC BY 3.0)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c8c27250d5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c8c27250d5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Satellite by Creative Mahira from &lt;a href="https://thenounproject.com/browse/icons/term/satellite/" target="_blank" title="Satellite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freight companies by Niklas Schmeinck from &lt;a href="https://thenounproject.com/browse/icons/term/freight-companies/" target="_blank" title="freight companies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centrality by Stefanie Peschel from &lt;a href="https://thenounproject.com/browse/icons/term/network-centrality/" target="_blank" title="network centrality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Workflow by Omah Icon from &lt;a href="https://thenounproject.com/browse/icons/term/workflow/" target="_blank" title="Workflow Icons"&gt;Noun Project&lt;/a&gt; (CC BY 3.0)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c998551da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c998551da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hexagons by Med MB from &lt;a href="https://thenounproject.com/browse/icons/term/hexagons/" target="_blank" title="hexagons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 testing by Shocho from &lt;a href="https://thenounproject.com/browse/icons/term/path-testing/" target="_blank" title="Path testing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monitored by Dahlia nur aini from &lt;a href="https://thenounproject.com/browse/icons/term/monitored/" target="_blank" title="monitored Icons"&gt;Noun Project&lt;/a&gt; (CC BY 3.0)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by Hanbai from &lt;a href="https://thenounproject.com/browse/icons/term/forecast/" target="_blank" title="forecast Icons"&gt;Noun Project&lt;/a&gt; (CC BY 3.0)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c998551daa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c998551daa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c998551daa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c998551daa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c998551daa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c998551daa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ghtbeam - Theme 2023">
  <p:cSld name="BLANK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3"/>
          <p:cNvCxnSpPr/>
          <p:nvPr/>
        </p:nvCxnSpPr>
        <p:spPr>
          <a:xfrm rot="10800000">
            <a:off x="-3325" y="2535756"/>
            <a:ext cx="7552500" cy="0"/>
          </a:xfrm>
          <a:prstGeom prst="straightConnector1">
            <a:avLst/>
          </a:prstGeom>
          <a:noFill/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13"/>
          <p:cNvSpPr/>
          <p:nvPr/>
        </p:nvSpPr>
        <p:spPr>
          <a:xfrm>
            <a:off x="7048352" y="4807900"/>
            <a:ext cx="1506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>
                <a:solidFill>
                  <a:srgbClr val="B7B7B7"/>
                </a:solidFill>
                <a:latin typeface="Google Sans"/>
                <a:ea typeface="Google Sans"/>
                <a:cs typeface="Google Sans"/>
                <a:sym typeface="Google Sans"/>
              </a:rPr>
              <a:t>Aalyria</a:t>
            </a:r>
            <a:r>
              <a:rPr lang="en" sz="600" i="0" u="none" strike="noStrike" cap="none">
                <a:solidFill>
                  <a:srgbClr val="B7B7B7"/>
                </a:solidFill>
                <a:latin typeface="Google Sans"/>
                <a:ea typeface="Google Sans"/>
                <a:cs typeface="Google Sans"/>
                <a:sym typeface="Google Sans"/>
              </a:rPr>
              <a:t> Confidential &amp; Proprietary</a:t>
            </a:r>
            <a:endParaRPr sz="1400">
              <a:solidFill>
                <a:srgbClr val="B7B7B7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3006" y="1826452"/>
            <a:ext cx="5838377" cy="88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Vertical Title and Text">
  <p:cSld name="19_Vertical Title and 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0" y="48434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3086100" y="4877990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7086600" y="485775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3426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s">
  <p:cSld name="CUSTOM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7053075" y="491489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s 2">
  <p:cSld name="CUSTOM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7053075" y="491489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6"/>
          <p:cNvSpPr txBox="1"/>
          <p:nvPr/>
        </p:nvSpPr>
        <p:spPr>
          <a:xfrm>
            <a:off x="3121763" y="4924800"/>
            <a:ext cx="2833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7387A2"/>
                </a:solidFill>
              </a:rPr>
              <a:t>Copyright © Aalyria Technologies, Inc. Proprietary</a:t>
            </a:r>
            <a:endParaRPr sz="500">
              <a:solidFill>
                <a:srgbClr val="7387A2"/>
              </a:solidFill>
            </a:endParaRPr>
          </a:p>
        </p:txBody>
      </p:sp>
      <p:pic>
        <p:nvPicPr>
          <p:cNvPr id="65" name="Google Shape;6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656" y="4967662"/>
            <a:ext cx="124407" cy="12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s 1">
  <p:cSld name="CUSTOM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7053075" y="491489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7"/>
          <p:cNvSpPr txBox="1"/>
          <p:nvPr/>
        </p:nvSpPr>
        <p:spPr>
          <a:xfrm>
            <a:off x="3121763" y="4924800"/>
            <a:ext cx="2833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7387A2"/>
                </a:solidFill>
              </a:rPr>
              <a:t>Copyright © Aalyria Technologies, Inc. Proprietary</a:t>
            </a:r>
            <a:endParaRPr sz="500">
              <a:solidFill>
                <a:srgbClr val="7387A2"/>
              </a:solidFill>
            </a:endParaRPr>
          </a:p>
        </p:txBody>
      </p:sp>
      <p:pic>
        <p:nvPicPr>
          <p:cNvPr id="69" name="Google Shape;6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656" y="4967662"/>
            <a:ext cx="124407" cy="12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s 1 1">
  <p:cSld name="CUSTOM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7053075" y="491489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8"/>
          <p:cNvSpPr txBox="1"/>
          <p:nvPr/>
        </p:nvSpPr>
        <p:spPr>
          <a:xfrm>
            <a:off x="3121763" y="4924800"/>
            <a:ext cx="2833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7387A2"/>
                </a:solidFill>
              </a:rPr>
              <a:t>Copyright © Aalyria Technologies, Inc. Proprietary</a:t>
            </a:r>
            <a:endParaRPr sz="500">
              <a:solidFill>
                <a:srgbClr val="7387A2"/>
              </a:solidFill>
            </a:endParaRPr>
          </a:p>
        </p:txBody>
      </p:sp>
      <p:pic>
        <p:nvPicPr>
          <p:cNvPr id="73" name="Google Shape;7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656" y="4967662"/>
            <a:ext cx="124407" cy="12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s 1 1 1">
  <p:cSld name="CUSTOM_1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7053075" y="491489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7387A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9"/>
          <p:cNvSpPr txBox="1"/>
          <p:nvPr/>
        </p:nvSpPr>
        <p:spPr>
          <a:xfrm>
            <a:off x="3121763" y="4924800"/>
            <a:ext cx="2833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7387A2"/>
                </a:solidFill>
              </a:rPr>
              <a:t>Copyright © Aalyria Technologies, Inc. Proprietary</a:t>
            </a:r>
            <a:endParaRPr sz="500">
              <a:solidFill>
                <a:srgbClr val="7387A2"/>
              </a:solidFill>
            </a:endParaRPr>
          </a:p>
        </p:txBody>
      </p:sp>
      <p:pic>
        <p:nvPicPr>
          <p:cNvPr id="77" name="Google Shape;7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656" y="4967662"/>
            <a:ext cx="124407" cy="12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Vertical Title and Text">
  <p:cSld name="2_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>
            <a:spLocks noGrp="1"/>
          </p:cNvSpPr>
          <p:nvPr>
            <p:ph type="pic" idx="2"/>
          </p:nvPr>
        </p:nvSpPr>
        <p:spPr>
          <a:xfrm>
            <a:off x="722222" y="-1"/>
            <a:ext cx="7843200" cy="431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 Footer">
  <p:cSld name="TITLE_2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/>
        </p:nvSpPr>
        <p:spPr>
          <a:xfrm>
            <a:off x="4698025" y="4790450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Source:  Lorem ipsum dolor sit amet, consectetur adipiscing elit. Duis non erat sem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6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5" name="Google Shape;85;p21"/>
          <p:cNvGrpSpPr/>
          <p:nvPr/>
        </p:nvGrpSpPr>
        <p:grpSpPr>
          <a:xfrm>
            <a:off x="-19118" y="4626758"/>
            <a:ext cx="9182236" cy="548378"/>
            <a:chOff x="-19118" y="4617750"/>
            <a:chExt cx="9182236" cy="548378"/>
          </a:xfrm>
        </p:grpSpPr>
        <p:sp>
          <p:nvSpPr>
            <p:cNvPr id="86" name="Google Shape;86;p21"/>
            <p:cNvSpPr/>
            <p:nvPr/>
          </p:nvSpPr>
          <p:spPr>
            <a:xfrm flipH="1">
              <a:off x="19244" y="4617750"/>
              <a:ext cx="9143874" cy="548378"/>
            </a:xfrm>
            <a:custGeom>
              <a:avLst/>
              <a:gdLst/>
              <a:ahLst/>
              <a:cxnLst/>
              <a:rect l="l" t="t" r="r" b="b"/>
              <a:pathLst>
                <a:path w="367556" h="19840" extrusionOk="0">
                  <a:moveTo>
                    <a:pt x="0" y="19840"/>
                  </a:moveTo>
                  <a:lnTo>
                    <a:pt x="515" y="0"/>
                  </a:lnTo>
                  <a:lnTo>
                    <a:pt x="367556" y="11270"/>
                  </a:lnTo>
                  <a:lnTo>
                    <a:pt x="367044" y="18698"/>
                  </a:lnTo>
                  <a:close/>
                </a:path>
              </a:pathLst>
            </a:custGeom>
            <a:solidFill>
              <a:srgbClr val="3367D6"/>
            </a:solidFill>
            <a:ln>
              <a:noFill/>
            </a:ln>
          </p:spPr>
        </p:sp>
        <p:sp>
          <p:nvSpPr>
            <p:cNvPr id="87" name="Google Shape;87;p21"/>
            <p:cNvSpPr/>
            <p:nvPr/>
          </p:nvSpPr>
          <p:spPr>
            <a:xfrm flipH="1">
              <a:off x="-19118" y="4677825"/>
              <a:ext cx="4769786" cy="473975"/>
            </a:xfrm>
            <a:custGeom>
              <a:avLst/>
              <a:gdLst/>
              <a:ahLst/>
              <a:cxnLst/>
              <a:rect l="l" t="t" r="r" b="b"/>
              <a:pathLst>
                <a:path w="366343" h="18959" extrusionOk="0">
                  <a:moveTo>
                    <a:pt x="0" y="18521"/>
                  </a:moveTo>
                  <a:lnTo>
                    <a:pt x="366343" y="0"/>
                  </a:lnTo>
                  <a:lnTo>
                    <a:pt x="366052" y="18959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</p:sp>
      </p:grpSp>
      <p:pic>
        <p:nvPicPr>
          <p:cNvPr id="88" name="Google Shape;88;p21" descr="Google_Logo_2015_g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5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 sz="1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2763600" y="4628027"/>
            <a:ext cx="36168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0F5FE"/>
                </a:solidFill>
                <a:latin typeface="Roboto"/>
                <a:ea typeface="Roboto"/>
                <a:cs typeface="Roboto"/>
                <a:sym typeface="Roboto"/>
              </a:rPr>
              <a:t> Aalyria Confidential &amp; Proprietary</a:t>
            </a:r>
            <a:endParaRPr sz="1000">
              <a:solidFill>
                <a:srgbClr val="F0F5F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nihar@aalyria.com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nsdi20/presentation/mogu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2"/>
          <p:cNvPicPr preferRelativeResize="0"/>
          <p:nvPr/>
        </p:nvPicPr>
        <p:blipFill rotWithShape="1">
          <a:blip r:embed="rId3">
            <a:alphaModFix amt="20000"/>
          </a:blip>
          <a:srcRect t="17439" b="17439"/>
          <a:stretch/>
        </p:blipFill>
        <p:spPr>
          <a:xfrm>
            <a:off x="226" y="0"/>
            <a:ext cx="914377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2"/>
          <p:cNvPicPr preferRelativeResize="0"/>
          <p:nvPr/>
        </p:nvPicPr>
        <p:blipFill rotWithShape="1">
          <a:blip r:embed="rId4">
            <a:alphaModFix/>
          </a:blip>
          <a:srcRect t="2892" r="23089" b="13531"/>
          <a:stretch/>
        </p:blipFill>
        <p:spPr>
          <a:xfrm>
            <a:off x="5310539" y="0"/>
            <a:ext cx="383346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2"/>
          <p:cNvSpPr txBox="1"/>
          <p:nvPr/>
        </p:nvSpPr>
        <p:spPr>
          <a:xfrm>
            <a:off x="435866" y="656974"/>
            <a:ext cx="5617462" cy="12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Hanuman"/>
                <a:ea typeface="Hanuman"/>
                <a:cs typeface="Hanuman"/>
                <a:sym typeface="Hanuman"/>
              </a:rPr>
              <a:t>Accelerating Ecosystem Innovation through an Open-Source Data Model &amp; APIs</a:t>
            </a:r>
            <a:endParaRPr sz="3600" dirty="0">
              <a:solidFill>
                <a:schemeClr val="dk1"/>
              </a:solidFill>
              <a:latin typeface="Hanuman"/>
              <a:ea typeface="Hanuman"/>
              <a:cs typeface="Hanuman"/>
              <a:sym typeface="Hanuman"/>
            </a:endParaRPr>
          </a:p>
        </p:txBody>
      </p:sp>
      <p:pic>
        <p:nvPicPr>
          <p:cNvPr id="98" name="Google Shape;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25" y="4266701"/>
            <a:ext cx="1145551" cy="2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2"/>
          <p:cNvSpPr txBox="1"/>
          <p:nvPr/>
        </p:nvSpPr>
        <p:spPr>
          <a:xfrm>
            <a:off x="449100" y="3019631"/>
            <a:ext cx="5390700" cy="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1EBF4"/>
                </a:solidFill>
                <a:latin typeface="Roboto Medium"/>
                <a:ea typeface="Roboto Medium"/>
                <a:cs typeface="Roboto Medium"/>
                <a:sym typeface="Roboto Medium"/>
              </a:rPr>
              <a:t>Nihar Agrawal</a:t>
            </a:r>
            <a:endParaRPr sz="1800">
              <a:solidFill>
                <a:srgbClr val="61EBF4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hlink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6"/>
              </a:rPr>
              <a:t>nihar@aalyria.com</a:t>
            </a:r>
            <a:endParaRPr sz="1800">
              <a:solidFill>
                <a:srgbClr val="61EBF4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61EBF4"/>
                </a:solidFill>
                <a:latin typeface="Roboto Medium"/>
                <a:ea typeface="Roboto Medium"/>
                <a:cs typeface="Roboto Medium"/>
                <a:sym typeface="Roboto Medium"/>
              </a:rPr>
              <a:t>on behalf of the Data Model and API team</a:t>
            </a:r>
            <a:endParaRPr sz="1800" i="1">
              <a:solidFill>
                <a:srgbClr val="61EBF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7053075" y="491489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Hanuman"/>
                <a:ea typeface="Hanuman"/>
                <a:cs typeface="Hanuman"/>
                <a:sym typeface="Hanuman"/>
              </a:rPr>
              <a:t>A better approach: Types for shared components</a:t>
            </a: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296" name="Google Shape;29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297" name="Google Shape;297;p31"/>
          <p:cNvGrpSpPr/>
          <p:nvPr/>
        </p:nvGrpSpPr>
        <p:grpSpPr>
          <a:xfrm>
            <a:off x="6223297" y="1146480"/>
            <a:ext cx="2398930" cy="1561096"/>
            <a:chOff x="1833399" y="1206726"/>
            <a:chExt cx="2146501" cy="2045998"/>
          </a:xfrm>
        </p:grpSpPr>
        <p:sp>
          <p:nvSpPr>
            <p:cNvPr id="298" name="Google Shape;298;p31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Amplifier(s)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Filter(s)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Upconverter(s)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Downconverter(s)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RFChain</a:t>
              </a:r>
              <a:endParaRPr sz="1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00" name="Google Shape;300;p31"/>
          <p:cNvGrpSpPr/>
          <p:nvPr/>
        </p:nvGrpSpPr>
        <p:grpSpPr>
          <a:xfrm>
            <a:off x="576639" y="1154458"/>
            <a:ext cx="2398930" cy="1561096"/>
            <a:chOff x="1833399" y="1206726"/>
            <a:chExt cx="2146501" cy="2045998"/>
          </a:xfrm>
        </p:grpSpPr>
        <p:sp>
          <p:nvSpPr>
            <p:cNvPr id="301" name="Google Shape;301;p31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Motion (lat/lng/height, TLE, state vector, etc.)</a:t>
              </a:r>
              <a:endParaRPr sz="1189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Platform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03" name="Google Shape;303;p31"/>
          <p:cNvGrpSpPr/>
          <p:nvPr/>
        </p:nvGrpSpPr>
        <p:grpSpPr>
          <a:xfrm>
            <a:off x="6223298" y="2865711"/>
            <a:ext cx="2398930" cy="1561096"/>
            <a:chOff x="1833399" y="1206726"/>
            <a:chExt cx="2146501" cy="2045998"/>
          </a:xfrm>
        </p:grpSpPr>
        <p:sp>
          <p:nvSpPr>
            <p:cNvPr id="304" name="Google Shape;304;p31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IP address</a:t>
              </a:r>
              <a:endParaRPr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NetworkInterface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06" name="Google Shape;306;p31"/>
          <p:cNvGrpSpPr/>
          <p:nvPr/>
        </p:nvGrpSpPr>
        <p:grpSpPr>
          <a:xfrm>
            <a:off x="3399962" y="1153763"/>
            <a:ext cx="2398930" cy="1561096"/>
            <a:chOff x="1833399" y="1206726"/>
            <a:chExt cx="2146501" cy="2045998"/>
          </a:xfrm>
        </p:grpSpPr>
        <p:sp>
          <p:nvSpPr>
            <p:cNvPr id="307" name="Google Shape;307;p31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Supported MODCODs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Modem</a:t>
              </a:r>
              <a:endParaRPr sz="1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09" name="Google Shape;309;p31"/>
          <p:cNvGrpSpPr/>
          <p:nvPr/>
        </p:nvGrpSpPr>
        <p:grpSpPr>
          <a:xfrm>
            <a:off x="576625" y="2908178"/>
            <a:ext cx="2398930" cy="1561096"/>
            <a:chOff x="1833399" y="1206726"/>
            <a:chExt cx="2146501" cy="2045998"/>
          </a:xfrm>
        </p:grpSpPr>
        <p:sp>
          <p:nvSpPr>
            <p:cNvPr id="310" name="Google Shape;310;p31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Supported carriers</a:t>
              </a:r>
              <a:endParaRPr sz="1089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Transceiver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12" name="Google Shape;312;p31"/>
          <p:cNvGrpSpPr/>
          <p:nvPr/>
        </p:nvGrpSpPr>
        <p:grpSpPr>
          <a:xfrm>
            <a:off x="3399962" y="2877568"/>
            <a:ext cx="2398930" cy="1561096"/>
            <a:chOff x="1833399" y="1206726"/>
            <a:chExt cx="2146501" cy="2045998"/>
          </a:xfrm>
        </p:grpSpPr>
        <p:sp>
          <p:nvSpPr>
            <p:cNvPr id="313" name="Google Shape;313;p31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Gain pattern (parabolic, phased array, etc.)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Max EIRP, G/T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Antenna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dirty="0">
                <a:latin typeface="Hanuman"/>
                <a:ea typeface="Hanuman"/>
                <a:cs typeface="Hanuman"/>
                <a:sym typeface="Hanuman"/>
              </a:rPr>
              <a:t>A new data model</a:t>
            </a:r>
            <a:endParaRPr sz="2720" dirty="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20" dirty="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dirty="0"/>
          </a:p>
        </p:txBody>
      </p:sp>
      <p:sp>
        <p:nvSpPr>
          <p:cNvPr id="320" name="Google Shape;32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21" name="Google Shape;321;p32"/>
          <p:cNvSpPr/>
          <p:nvPr/>
        </p:nvSpPr>
        <p:spPr>
          <a:xfrm>
            <a:off x="311700" y="1185475"/>
            <a:ext cx="81606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75" tIns="71175" rIns="71175" bIns="71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Could we model each element of the network as a graph, similar to </a:t>
            </a:r>
            <a:r>
              <a:rPr lang="en" sz="1800" u="sng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Google’s Multi-Abstraction-Layer Topology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? 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22" name="Google Shape;322;p32"/>
          <p:cNvGrpSpPr/>
          <p:nvPr/>
        </p:nvGrpSpPr>
        <p:grpSpPr>
          <a:xfrm>
            <a:off x="827475" y="2180925"/>
            <a:ext cx="1858200" cy="2126400"/>
            <a:chOff x="827475" y="2136622"/>
            <a:chExt cx="1858200" cy="2126400"/>
          </a:xfrm>
        </p:grpSpPr>
        <p:sp>
          <p:nvSpPr>
            <p:cNvPr id="323" name="Google Shape;323;p32"/>
            <p:cNvSpPr/>
            <p:nvPr/>
          </p:nvSpPr>
          <p:spPr>
            <a:xfrm>
              <a:off x="890175" y="2136622"/>
              <a:ext cx="1732800" cy="17328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1625" tIns="81625" rIns="81625" bIns="816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49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827475" y="3869422"/>
              <a:ext cx="1858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Ground Station</a:t>
              </a:r>
              <a:endParaRPr sz="1800" dirty="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25" name="Google Shape;325;p32"/>
          <p:cNvGrpSpPr/>
          <p:nvPr/>
        </p:nvGrpSpPr>
        <p:grpSpPr>
          <a:xfrm>
            <a:off x="968726" y="2861283"/>
            <a:ext cx="1582442" cy="434492"/>
            <a:chOff x="682516" y="2819875"/>
            <a:chExt cx="2075606" cy="569900"/>
          </a:xfrm>
        </p:grpSpPr>
        <p:grpSp>
          <p:nvGrpSpPr>
            <p:cNvPr id="326" name="Google Shape;326;p32"/>
            <p:cNvGrpSpPr/>
            <p:nvPr/>
          </p:nvGrpSpPr>
          <p:grpSpPr>
            <a:xfrm>
              <a:off x="1150000" y="2819875"/>
              <a:ext cx="244200" cy="569900"/>
              <a:chOff x="1150000" y="2819875"/>
              <a:chExt cx="244200" cy="569900"/>
            </a:xfrm>
          </p:grpSpPr>
          <p:sp>
            <p:nvSpPr>
              <p:cNvPr id="327" name="Google Shape;327;p32"/>
              <p:cNvSpPr/>
              <p:nvPr/>
            </p:nvSpPr>
            <p:spPr>
              <a:xfrm>
                <a:off x="1150000" y="28198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28" name="Google Shape;328;p32"/>
              <p:cNvSpPr/>
              <p:nvPr/>
            </p:nvSpPr>
            <p:spPr>
              <a:xfrm>
                <a:off x="1150000" y="31455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329" name="Google Shape;329;p32"/>
            <p:cNvGrpSpPr/>
            <p:nvPr/>
          </p:nvGrpSpPr>
          <p:grpSpPr>
            <a:xfrm>
              <a:off x="1617475" y="2819875"/>
              <a:ext cx="244200" cy="569900"/>
              <a:chOff x="1150000" y="2819875"/>
              <a:chExt cx="244200" cy="569900"/>
            </a:xfrm>
          </p:grpSpPr>
          <p:sp>
            <p:nvSpPr>
              <p:cNvPr id="330" name="Google Shape;330;p32"/>
              <p:cNvSpPr/>
              <p:nvPr/>
            </p:nvSpPr>
            <p:spPr>
              <a:xfrm>
                <a:off x="1150000" y="28198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31" name="Google Shape;331;p32"/>
              <p:cNvSpPr/>
              <p:nvPr/>
            </p:nvSpPr>
            <p:spPr>
              <a:xfrm>
                <a:off x="1150000" y="31455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332" name="Google Shape;332;p32"/>
            <p:cNvGrpSpPr/>
            <p:nvPr/>
          </p:nvGrpSpPr>
          <p:grpSpPr>
            <a:xfrm>
              <a:off x="2084950" y="2819875"/>
              <a:ext cx="244200" cy="569900"/>
              <a:chOff x="1150000" y="2819875"/>
              <a:chExt cx="244200" cy="569900"/>
            </a:xfrm>
          </p:grpSpPr>
          <p:sp>
            <p:nvSpPr>
              <p:cNvPr id="333" name="Google Shape;333;p32"/>
              <p:cNvSpPr/>
              <p:nvPr/>
            </p:nvSpPr>
            <p:spPr>
              <a:xfrm>
                <a:off x="1150000" y="28198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34" name="Google Shape;334;p32"/>
              <p:cNvSpPr/>
              <p:nvPr/>
            </p:nvSpPr>
            <p:spPr>
              <a:xfrm>
                <a:off x="1150000" y="31455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sp>
          <p:nvSpPr>
            <p:cNvPr id="335" name="Google Shape;335;p32"/>
            <p:cNvSpPr/>
            <p:nvPr/>
          </p:nvSpPr>
          <p:spPr>
            <a:xfrm>
              <a:off x="2513922" y="2982709"/>
              <a:ext cx="244200" cy="244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9700" tIns="69700" rIns="69700" bIns="69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36" name="Google Shape;336;p32"/>
            <p:cNvCxnSpPr>
              <a:stCxn id="327" idx="6"/>
              <a:endCxn id="330" idx="2"/>
            </p:cNvCxnSpPr>
            <p:nvPr/>
          </p:nvCxnSpPr>
          <p:spPr>
            <a:xfrm>
              <a:off x="1394200" y="29419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7" name="Google Shape;337;p32"/>
            <p:cNvCxnSpPr>
              <a:stCxn id="328" idx="6"/>
              <a:endCxn id="331" idx="2"/>
            </p:cNvCxnSpPr>
            <p:nvPr/>
          </p:nvCxnSpPr>
          <p:spPr>
            <a:xfrm>
              <a:off x="1394200" y="32676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38" name="Google Shape;338;p32"/>
            <p:cNvCxnSpPr>
              <a:stCxn id="330" idx="6"/>
              <a:endCxn id="333" idx="2"/>
            </p:cNvCxnSpPr>
            <p:nvPr/>
          </p:nvCxnSpPr>
          <p:spPr>
            <a:xfrm>
              <a:off x="1861675" y="29419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9" name="Google Shape;339;p32"/>
            <p:cNvCxnSpPr>
              <a:stCxn id="331" idx="6"/>
              <a:endCxn id="334" idx="2"/>
            </p:cNvCxnSpPr>
            <p:nvPr/>
          </p:nvCxnSpPr>
          <p:spPr>
            <a:xfrm>
              <a:off x="1861675" y="32676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40" name="Google Shape;340;p32"/>
            <p:cNvCxnSpPr>
              <a:stCxn id="333" idx="6"/>
              <a:endCxn id="335" idx="2"/>
            </p:cNvCxnSpPr>
            <p:nvPr/>
          </p:nvCxnSpPr>
          <p:spPr>
            <a:xfrm>
              <a:off x="2329150" y="2941975"/>
              <a:ext cx="1848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41" name="Google Shape;341;p32"/>
            <p:cNvCxnSpPr>
              <a:stCxn id="334" idx="6"/>
              <a:endCxn id="335" idx="2"/>
            </p:cNvCxnSpPr>
            <p:nvPr/>
          </p:nvCxnSpPr>
          <p:spPr>
            <a:xfrm rot="10800000" flipH="1">
              <a:off x="2329150" y="3104775"/>
              <a:ext cx="1848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342" name="Google Shape;342;p32"/>
            <p:cNvSpPr/>
            <p:nvPr/>
          </p:nvSpPr>
          <p:spPr>
            <a:xfrm>
              <a:off x="682516" y="2982718"/>
              <a:ext cx="244200" cy="244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9700" tIns="69700" rIns="69700" bIns="69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43" name="Google Shape;343;p32"/>
            <p:cNvCxnSpPr>
              <a:stCxn id="342" idx="6"/>
              <a:endCxn id="327" idx="2"/>
            </p:cNvCxnSpPr>
            <p:nvPr/>
          </p:nvCxnSpPr>
          <p:spPr>
            <a:xfrm rot="10800000" flipH="1">
              <a:off x="926716" y="2941918"/>
              <a:ext cx="2232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44" name="Google Shape;344;p32"/>
            <p:cNvCxnSpPr>
              <a:stCxn id="342" idx="6"/>
              <a:endCxn id="328" idx="2"/>
            </p:cNvCxnSpPr>
            <p:nvPr/>
          </p:nvCxnSpPr>
          <p:spPr>
            <a:xfrm>
              <a:off x="926716" y="3104818"/>
              <a:ext cx="2232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345" name="Google Shape;345;p32"/>
          <p:cNvGrpSpPr/>
          <p:nvPr/>
        </p:nvGrpSpPr>
        <p:grpSpPr>
          <a:xfrm>
            <a:off x="3620050" y="2180925"/>
            <a:ext cx="1858200" cy="2126400"/>
            <a:chOff x="3620050" y="2136622"/>
            <a:chExt cx="1858200" cy="2126400"/>
          </a:xfrm>
        </p:grpSpPr>
        <p:sp>
          <p:nvSpPr>
            <p:cNvPr id="346" name="Google Shape;346;p32"/>
            <p:cNvSpPr/>
            <p:nvPr/>
          </p:nvSpPr>
          <p:spPr>
            <a:xfrm>
              <a:off x="3682750" y="2136622"/>
              <a:ext cx="1732800" cy="17328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1625" tIns="81625" rIns="81625" bIns="816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49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3620050" y="3869422"/>
              <a:ext cx="1858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Satellite</a:t>
              </a:r>
              <a:endParaRPr sz="180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48" name="Google Shape;348;p32"/>
          <p:cNvGrpSpPr/>
          <p:nvPr/>
        </p:nvGrpSpPr>
        <p:grpSpPr>
          <a:xfrm>
            <a:off x="3758101" y="2861283"/>
            <a:ext cx="1584042" cy="434492"/>
            <a:chOff x="678318" y="2819875"/>
            <a:chExt cx="2077705" cy="569900"/>
          </a:xfrm>
        </p:grpSpPr>
        <p:grpSp>
          <p:nvGrpSpPr>
            <p:cNvPr id="349" name="Google Shape;349;p32"/>
            <p:cNvGrpSpPr/>
            <p:nvPr/>
          </p:nvGrpSpPr>
          <p:grpSpPr>
            <a:xfrm>
              <a:off x="1150000" y="2819875"/>
              <a:ext cx="244200" cy="569900"/>
              <a:chOff x="1150000" y="2819875"/>
              <a:chExt cx="244200" cy="569900"/>
            </a:xfrm>
          </p:grpSpPr>
          <p:sp>
            <p:nvSpPr>
              <p:cNvPr id="350" name="Google Shape;350;p32"/>
              <p:cNvSpPr/>
              <p:nvPr/>
            </p:nvSpPr>
            <p:spPr>
              <a:xfrm>
                <a:off x="1150000" y="28198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51" name="Google Shape;351;p32"/>
              <p:cNvSpPr/>
              <p:nvPr/>
            </p:nvSpPr>
            <p:spPr>
              <a:xfrm>
                <a:off x="1150000" y="31455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352" name="Google Shape;352;p32"/>
            <p:cNvGrpSpPr/>
            <p:nvPr/>
          </p:nvGrpSpPr>
          <p:grpSpPr>
            <a:xfrm>
              <a:off x="1617475" y="2819875"/>
              <a:ext cx="244200" cy="569900"/>
              <a:chOff x="1150000" y="2819875"/>
              <a:chExt cx="244200" cy="569900"/>
            </a:xfrm>
          </p:grpSpPr>
          <p:sp>
            <p:nvSpPr>
              <p:cNvPr id="353" name="Google Shape;353;p32"/>
              <p:cNvSpPr/>
              <p:nvPr/>
            </p:nvSpPr>
            <p:spPr>
              <a:xfrm>
                <a:off x="1150000" y="28198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54" name="Google Shape;354;p32"/>
              <p:cNvSpPr/>
              <p:nvPr/>
            </p:nvSpPr>
            <p:spPr>
              <a:xfrm>
                <a:off x="1150000" y="31455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355" name="Google Shape;355;p32"/>
            <p:cNvGrpSpPr/>
            <p:nvPr/>
          </p:nvGrpSpPr>
          <p:grpSpPr>
            <a:xfrm>
              <a:off x="2084950" y="2819875"/>
              <a:ext cx="244200" cy="569900"/>
              <a:chOff x="1150000" y="2819875"/>
              <a:chExt cx="244200" cy="569900"/>
            </a:xfrm>
          </p:grpSpPr>
          <p:sp>
            <p:nvSpPr>
              <p:cNvPr id="356" name="Google Shape;356;p32"/>
              <p:cNvSpPr/>
              <p:nvPr/>
            </p:nvSpPr>
            <p:spPr>
              <a:xfrm>
                <a:off x="1150000" y="28198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57" name="Google Shape;357;p32"/>
              <p:cNvSpPr/>
              <p:nvPr/>
            </p:nvSpPr>
            <p:spPr>
              <a:xfrm>
                <a:off x="1150000" y="31455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sp>
          <p:nvSpPr>
            <p:cNvPr id="358" name="Google Shape;358;p32"/>
            <p:cNvSpPr/>
            <p:nvPr/>
          </p:nvSpPr>
          <p:spPr>
            <a:xfrm>
              <a:off x="2511823" y="2982709"/>
              <a:ext cx="244200" cy="244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9700" tIns="69700" rIns="69700" bIns="69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59" name="Google Shape;359;p32"/>
            <p:cNvCxnSpPr>
              <a:stCxn id="350" idx="6"/>
              <a:endCxn id="353" idx="2"/>
            </p:cNvCxnSpPr>
            <p:nvPr/>
          </p:nvCxnSpPr>
          <p:spPr>
            <a:xfrm>
              <a:off x="1394200" y="29419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0" name="Google Shape;360;p32"/>
            <p:cNvCxnSpPr>
              <a:stCxn id="351" idx="6"/>
              <a:endCxn id="354" idx="2"/>
            </p:cNvCxnSpPr>
            <p:nvPr/>
          </p:nvCxnSpPr>
          <p:spPr>
            <a:xfrm>
              <a:off x="1394200" y="32676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61" name="Google Shape;361;p32"/>
            <p:cNvCxnSpPr>
              <a:stCxn id="353" idx="6"/>
              <a:endCxn id="356" idx="2"/>
            </p:cNvCxnSpPr>
            <p:nvPr/>
          </p:nvCxnSpPr>
          <p:spPr>
            <a:xfrm>
              <a:off x="1861675" y="29419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2" name="Google Shape;362;p32"/>
            <p:cNvCxnSpPr>
              <a:stCxn id="354" idx="6"/>
              <a:endCxn id="357" idx="2"/>
            </p:cNvCxnSpPr>
            <p:nvPr/>
          </p:nvCxnSpPr>
          <p:spPr>
            <a:xfrm>
              <a:off x="1861675" y="32676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63" name="Google Shape;363;p32"/>
            <p:cNvCxnSpPr>
              <a:stCxn id="356" idx="6"/>
              <a:endCxn id="358" idx="2"/>
            </p:cNvCxnSpPr>
            <p:nvPr/>
          </p:nvCxnSpPr>
          <p:spPr>
            <a:xfrm>
              <a:off x="2329150" y="2941975"/>
              <a:ext cx="1827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4" name="Google Shape;364;p32"/>
            <p:cNvCxnSpPr>
              <a:stCxn id="357" idx="6"/>
              <a:endCxn id="358" idx="2"/>
            </p:cNvCxnSpPr>
            <p:nvPr/>
          </p:nvCxnSpPr>
          <p:spPr>
            <a:xfrm rot="10800000" flipH="1">
              <a:off x="2329150" y="3104775"/>
              <a:ext cx="1827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365" name="Google Shape;365;p32"/>
            <p:cNvSpPr/>
            <p:nvPr/>
          </p:nvSpPr>
          <p:spPr>
            <a:xfrm>
              <a:off x="678318" y="2982718"/>
              <a:ext cx="244200" cy="244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9700" tIns="69700" rIns="69700" bIns="69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66" name="Google Shape;366;p32"/>
            <p:cNvCxnSpPr>
              <a:stCxn id="365" idx="6"/>
              <a:endCxn id="350" idx="2"/>
            </p:cNvCxnSpPr>
            <p:nvPr/>
          </p:nvCxnSpPr>
          <p:spPr>
            <a:xfrm rot="10800000" flipH="1">
              <a:off x="922518" y="2941918"/>
              <a:ext cx="2274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7" name="Google Shape;367;p32"/>
            <p:cNvCxnSpPr>
              <a:stCxn id="365" idx="6"/>
              <a:endCxn id="351" idx="2"/>
            </p:cNvCxnSpPr>
            <p:nvPr/>
          </p:nvCxnSpPr>
          <p:spPr>
            <a:xfrm>
              <a:off x="922518" y="3104818"/>
              <a:ext cx="2274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</p:grpSp>
      <p:grpSp>
        <p:nvGrpSpPr>
          <p:cNvPr id="368" name="Google Shape;368;p32"/>
          <p:cNvGrpSpPr/>
          <p:nvPr/>
        </p:nvGrpSpPr>
        <p:grpSpPr>
          <a:xfrm>
            <a:off x="6412625" y="2180925"/>
            <a:ext cx="1858200" cy="2126400"/>
            <a:chOff x="6412625" y="2136622"/>
            <a:chExt cx="1858200" cy="2126400"/>
          </a:xfrm>
        </p:grpSpPr>
        <p:sp>
          <p:nvSpPr>
            <p:cNvPr id="369" name="Google Shape;369;p32"/>
            <p:cNvSpPr/>
            <p:nvPr/>
          </p:nvSpPr>
          <p:spPr>
            <a:xfrm>
              <a:off x="6475325" y="2136622"/>
              <a:ext cx="1732800" cy="17328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1625" tIns="81625" rIns="81625" bIns="816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49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6412625" y="3869422"/>
              <a:ext cx="1858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User Terminal</a:t>
              </a:r>
              <a:endParaRPr sz="180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371" name="Google Shape;371;p32"/>
          <p:cNvGrpSpPr/>
          <p:nvPr/>
        </p:nvGrpSpPr>
        <p:grpSpPr>
          <a:xfrm>
            <a:off x="6550676" y="2861283"/>
            <a:ext cx="1580880" cy="434492"/>
            <a:chOff x="678318" y="2819875"/>
            <a:chExt cx="2073557" cy="569900"/>
          </a:xfrm>
        </p:grpSpPr>
        <p:grpSp>
          <p:nvGrpSpPr>
            <p:cNvPr id="372" name="Google Shape;372;p32"/>
            <p:cNvGrpSpPr/>
            <p:nvPr/>
          </p:nvGrpSpPr>
          <p:grpSpPr>
            <a:xfrm>
              <a:off x="1150000" y="2819875"/>
              <a:ext cx="244200" cy="569900"/>
              <a:chOff x="1150000" y="2819875"/>
              <a:chExt cx="244200" cy="569900"/>
            </a:xfrm>
          </p:grpSpPr>
          <p:sp>
            <p:nvSpPr>
              <p:cNvPr id="373" name="Google Shape;373;p32"/>
              <p:cNvSpPr/>
              <p:nvPr/>
            </p:nvSpPr>
            <p:spPr>
              <a:xfrm>
                <a:off x="1150000" y="28198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74" name="Google Shape;374;p32"/>
              <p:cNvSpPr/>
              <p:nvPr/>
            </p:nvSpPr>
            <p:spPr>
              <a:xfrm>
                <a:off x="1150000" y="31455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375" name="Google Shape;375;p32"/>
            <p:cNvGrpSpPr/>
            <p:nvPr/>
          </p:nvGrpSpPr>
          <p:grpSpPr>
            <a:xfrm>
              <a:off x="1617475" y="2819875"/>
              <a:ext cx="244200" cy="569900"/>
              <a:chOff x="1150000" y="2819875"/>
              <a:chExt cx="244200" cy="569900"/>
            </a:xfrm>
          </p:grpSpPr>
          <p:sp>
            <p:nvSpPr>
              <p:cNvPr id="376" name="Google Shape;376;p32"/>
              <p:cNvSpPr/>
              <p:nvPr/>
            </p:nvSpPr>
            <p:spPr>
              <a:xfrm>
                <a:off x="1150000" y="28198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77" name="Google Shape;377;p32"/>
              <p:cNvSpPr/>
              <p:nvPr/>
            </p:nvSpPr>
            <p:spPr>
              <a:xfrm>
                <a:off x="1150000" y="31455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378" name="Google Shape;378;p32"/>
            <p:cNvGrpSpPr/>
            <p:nvPr/>
          </p:nvGrpSpPr>
          <p:grpSpPr>
            <a:xfrm>
              <a:off x="2084950" y="2819875"/>
              <a:ext cx="244200" cy="569900"/>
              <a:chOff x="1150000" y="2819875"/>
              <a:chExt cx="244200" cy="569900"/>
            </a:xfrm>
          </p:grpSpPr>
          <p:sp>
            <p:nvSpPr>
              <p:cNvPr id="379" name="Google Shape;379;p32"/>
              <p:cNvSpPr/>
              <p:nvPr/>
            </p:nvSpPr>
            <p:spPr>
              <a:xfrm>
                <a:off x="1150000" y="28198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380" name="Google Shape;380;p32"/>
              <p:cNvSpPr/>
              <p:nvPr/>
            </p:nvSpPr>
            <p:spPr>
              <a:xfrm>
                <a:off x="1150000" y="3145575"/>
                <a:ext cx="244200" cy="244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9700" tIns="69700" rIns="69700" bIns="697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67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sp>
          <p:nvSpPr>
            <p:cNvPr id="381" name="Google Shape;381;p32"/>
            <p:cNvSpPr/>
            <p:nvPr/>
          </p:nvSpPr>
          <p:spPr>
            <a:xfrm>
              <a:off x="2507675" y="2982709"/>
              <a:ext cx="244200" cy="244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9700" tIns="69700" rIns="69700" bIns="69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82" name="Google Shape;382;p32"/>
            <p:cNvCxnSpPr>
              <a:stCxn id="373" idx="6"/>
              <a:endCxn id="376" idx="2"/>
            </p:cNvCxnSpPr>
            <p:nvPr/>
          </p:nvCxnSpPr>
          <p:spPr>
            <a:xfrm>
              <a:off x="1394200" y="29419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83" name="Google Shape;383;p32"/>
            <p:cNvCxnSpPr>
              <a:stCxn id="374" idx="6"/>
              <a:endCxn id="377" idx="2"/>
            </p:cNvCxnSpPr>
            <p:nvPr/>
          </p:nvCxnSpPr>
          <p:spPr>
            <a:xfrm>
              <a:off x="1394200" y="32676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4" name="Google Shape;384;p32"/>
            <p:cNvCxnSpPr>
              <a:stCxn id="376" idx="6"/>
              <a:endCxn id="379" idx="2"/>
            </p:cNvCxnSpPr>
            <p:nvPr/>
          </p:nvCxnSpPr>
          <p:spPr>
            <a:xfrm>
              <a:off x="1861675" y="29419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85" name="Google Shape;385;p32"/>
            <p:cNvCxnSpPr>
              <a:stCxn id="377" idx="6"/>
              <a:endCxn id="380" idx="2"/>
            </p:cNvCxnSpPr>
            <p:nvPr/>
          </p:nvCxnSpPr>
          <p:spPr>
            <a:xfrm>
              <a:off x="1861675" y="3267675"/>
              <a:ext cx="223200" cy="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6" name="Google Shape;386;p32"/>
            <p:cNvCxnSpPr>
              <a:stCxn id="379" idx="6"/>
              <a:endCxn id="381" idx="2"/>
            </p:cNvCxnSpPr>
            <p:nvPr/>
          </p:nvCxnSpPr>
          <p:spPr>
            <a:xfrm>
              <a:off x="2329150" y="2941975"/>
              <a:ext cx="1785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87" name="Google Shape;387;p32"/>
            <p:cNvCxnSpPr>
              <a:stCxn id="380" idx="6"/>
              <a:endCxn id="381" idx="2"/>
            </p:cNvCxnSpPr>
            <p:nvPr/>
          </p:nvCxnSpPr>
          <p:spPr>
            <a:xfrm rot="10800000" flipH="1">
              <a:off x="2329150" y="3104775"/>
              <a:ext cx="1785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388" name="Google Shape;388;p32"/>
            <p:cNvSpPr/>
            <p:nvPr/>
          </p:nvSpPr>
          <p:spPr>
            <a:xfrm>
              <a:off x="678318" y="2982718"/>
              <a:ext cx="244200" cy="244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9700" tIns="69700" rIns="69700" bIns="69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67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89" name="Google Shape;389;p32"/>
            <p:cNvCxnSpPr>
              <a:stCxn id="388" idx="6"/>
              <a:endCxn id="373" idx="2"/>
            </p:cNvCxnSpPr>
            <p:nvPr/>
          </p:nvCxnSpPr>
          <p:spPr>
            <a:xfrm rot="10800000" flipH="1">
              <a:off x="922518" y="2941918"/>
              <a:ext cx="2274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90" name="Google Shape;390;p32"/>
            <p:cNvCxnSpPr>
              <a:stCxn id="388" idx="6"/>
              <a:endCxn id="374" idx="2"/>
            </p:cNvCxnSpPr>
            <p:nvPr/>
          </p:nvCxnSpPr>
          <p:spPr>
            <a:xfrm>
              <a:off x="922518" y="3104818"/>
              <a:ext cx="227400" cy="162900"/>
            </a:xfrm>
            <a:prstGeom prst="straightConnector1">
              <a:avLst/>
            </a:prstGeom>
            <a:noFill/>
            <a:ln w="14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Hanuman"/>
                <a:ea typeface="Hanuman"/>
                <a:cs typeface="Hanuman"/>
                <a:sym typeface="Hanuman"/>
              </a:rPr>
              <a:t>A ground station antenna</a:t>
            </a: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396" name="Google Shape;39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97" name="Google Shape;397;p33"/>
          <p:cNvSpPr/>
          <p:nvPr/>
        </p:nvSpPr>
        <p:spPr>
          <a:xfrm>
            <a:off x="1548894" y="3553094"/>
            <a:ext cx="1235100" cy="3363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Port</a:t>
            </a:r>
            <a:endParaRPr sz="800" i="1"/>
          </a:p>
        </p:txBody>
      </p:sp>
      <p:sp>
        <p:nvSpPr>
          <p:cNvPr id="398" name="Google Shape;398;p33"/>
          <p:cNvSpPr/>
          <p:nvPr/>
        </p:nvSpPr>
        <p:spPr>
          <a:xfrm>
            <a:off x="562525" y="3005075"/>
            <a:ext cx="1189500" cy="3363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Roboto Mono"/>
                <a:ea typeface="Roboto Mono"/>
                <a:cs typeface="Roboto Mono"/>
                <a:sym typeface="Roboto Mono"/>
              </a:rPr>
              <a:t>Platform</a:t>
            </a:r>
            <a:endParaRPr sz="800" i="1" dirty="0"/>
          </a:p>
        </p:txBody>
      </p:sp>
      <p:sp>
        <p:nvSpPr>
          <p:cNvPr id="399" name="Google Shape;399;p33"/>
          <p:cNvSpPr/>
          <p:nvPr/>
        </p:nvSpPr>
        <p:spPr>
          <a:xfrm>
            <a:off x="608124" y="1217315"/>
            <a:ext cx="1143900" cy="336300"/>
          </a:xfrm>
          <a:prstGeom prst="flowChartTerminator">
            <a:avLst/>
          </a:prstGeom>
          <a:solidFill>
            <a:srgbClr val="A4C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NetworkNode</a:t>
            </a:r>
            <a:endParaRPr sz="800" i="1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0" name="Google Shape;400;p33"/>
          <p:cNvSpPr/>
          <p:nvPr/>
        </p:nvSpPr>
        <p:spPr>
          <a:xfrm>
            <a:off x="1519944" y="1971171"/>
            <a:ext cx="1293600" cy="336300"/>
          </a:xfrm>
          <a:prstGeom prst="flowChartTerminator">
            <a:avLst/>
          </a:prstGeom>
          <a:solidFill>
            <a:srgbClr val="A4C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Interface</a:t>
            </a:r>
            <a:endParaRPr sz="800" i="1"/>
          </a:p>
        </p:txBody>
      </p:sp>
      <p:cxnSp>
        <p:nvCxnSpPr>
          <p:cNvPr id="401" name="Google Shape;401;p33"/>
          <p:cNvCxnSpPr>
            <a:stCxn id="400" idx="2"/>
            <a:endCxn id="397" idx="0"/>
          </p:cNvCxnSpPr>
          <p:nvPr/>
        </p:nvCxnSpPr>
        <p:spPr>
          <a:xfrm rot="5400000">
            <a:off x="1543783" y="2930132"/>
            <a:ext cx="1245623" cy="3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CE5CD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02" name="Google Shape;402;p33"/>
          <p:cNvSpPr/>
          <p:nvPr/>
        </p:nvSpPr>
        <p:spPr>
          <a:xfrm>
            <a:off x="1520250" y="1555807"/>
            <a:ext cx="1293600" cy="336300"/>
          </a:xfrm>
          <a:prstGeom prst="flowChartTerminator">
            <a:avLst/>
          </a:prstGeom>
          <a:solidFill>
            <a:srgbClr val="A4C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RouteFn</a:t>
            </a:r>
            <a:endParaRPr sz="800" i="1"/>
          </a:p>
        </p:txBody>
      </p:sp>
      <p:sp>
        <p:nvSpPr>
          <p:cNvPr id="403" name="Google Shape;403;p33"/>
          <p:cNvSpPr/>
          <p:nvPr/>
        </p:nvSpPr>
        <p:spPr>
          <a:xfrm>
            <a:off x="3144728" y="3329860"/>
            <a:ext cx="1235100" cy="3363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Modulator</a:t>
            </a:r>
            <a:endParaRPr sz="800" i="1"/>
          </a:p>
        </p:txBody>
      </p:sp>
      <p:sp>
        <p:nvSpPr>
          <p:cNvPr id="404" name="Google Shape;404;p33"/>
          <p:cNvSpPr/>
          <p:nvPr/>
        </p:nvSpPr>
        <p:spPr>
          <a:xfrm>
            <a:off x="3144728" y="3873532"/>
            <a:ext cx="1235100" cy="3363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Demodulator</a:t>
            </a:r>
            <a:endParaRPr sz="800"/>
          </a:p>
        </p:txBody>
      </p:sp>
      <p:sp>
        <p:nvSpPr>
          <p:cNvPr id="405" name="Google Shape;405;p33"/>
          <p:cNvSpPr/>
          <p:nvPr/>
        </p:nvSpPr>
        <p:spPr>
          <a:xfrm>
            <a:off x="4573525" y="3332473"/>
            <a:ext cx="1293570" cy="33631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SignalProcessing</a:t>
            </a:r>
            <a:endParaRPr sz="80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Chain</a:t>
            </a:r>
            <a:endParaRPr sz="800" i="1"/>
          </a:p>
        </p:txBody>
      </p:sp>
      <p:sp>
        <p:nvSpPr>
          <p:cNvPr id="406" name="Google Shape;406;p33"/>
          <p:cNvSpPr/>
          <p:nvPr/>
        </p:nvSpPr>
        <p:spPr>
          <a:xfrm>
            <a:off x="4573531" y="3868048"/>
            <a:ext cx="1293570" cy="33631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SignalProcessing</a:t>
            </a:r>
            <a:endParaRPr sz="80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Chain</a:t>
            </a:r>
            <a:endParaRPr sz="800"/>
          </a:p>
        </p:txBody>
      </p:sp>
      <p:sp>
        <p:nvSpPr>
          <p:cNvPr id="407" name="Google Shape;407;p33"/>
          <p:cNvSpPr/>
          <p:nvPr/>
        </p:nvSpPr>
        <p:spPr>
          <a:xfrm>
            <a:off x="6060799" y="3329557"/>
            <a:ext cx="1235100" cy="3363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Transmitter</a:t>
            </a:r>
            <a:endParaRPr sz="800" i="1"/>
          </a:p>
        </p:txBody>
      </p:sp>
      <p:sp>
        <p:nvSpPr>
          <p:cNvPr id="408" name="Google Shape;408;p33"/>
          <p:cNvSpPr/>
          <p:nvPr/>
        </p:nvSpPr>
        <p:spPr>
          <a:xfrm>
            <a:off x="6063412" y="3856732"/>
            <a:ext cx="1235100" cy="3363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Receiver</a:t>
            </a:r>
            <a:endParaRPr sz="800"/>
          </a:p>
        </p:txBody>
      </p:sp>
      <p:sp>
        <p:nvSpPr>
          <p:cNvPr id="409" name="Google Shape;409;p33"/>
          <p:cNvSpPr/>
          <p:nvPr/>
        </p:nvSpPr>
        <p:spPr>
          <a:xfrm>
            <a:off x="7624622" y="3569082"/>
            <a:ext cx="1235100" cy="3363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Antenna</a:t>
            </a:r>
            <a:endParaRPr sz="800" i="1"/>
          </a:p>
        </p:txBody>
      </p:sp>
      <p:cxnSp>
        <p:nvCxnSpPr>
          <p:cNvPr id="410" name="Google Shape;410;p33"/>
          <p:cNvCxnSpPr>
            <a:stCxn id="397" idx="3"/>
            <a:endCxn id="403" idx="1"/>
          </p:cNvCxnSpPr>
          <p:nvPr/>
        </p:nvCxnSpPr>
        <p:spPr>
          <a:xfrm rot="10800000" flipH="1">
            <a:off x="2783994" y="3498044"/>
            <a:ext cx="360600" cy="223200"/>
          </a:xfrm>
          <a:prstGeom prst="curvedConnector3">
            <a:avLst>
              <a:gd name="adj1" fmla="val 50018"/>
            </a:avLst>
          </a:prstGeom>
          <a:noFill/>
          <a:ln w="9525" cap="flat" cmpd="sng">
            <a:solidFill>
              <a:srgbClr val="D5A6B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1" name="Google Shape;411;p33"/>
          <p:cNvCxnSpPr>
            <a:stCxn id="403" idx="3"/>
            <a:endCxn id="405" idx="1"/>
          </p:cNvCxnSpPr>
          <p:nvPr/>
        </p:nvCxnSpPr>
        <p:spPr>
          <a:xfrm>
            <a:off x="4379828" y="3498010"/>
            <a:ext cx="193800" cy="2700"/>
          </a:xfrm>
          <a:prstGeom prst="curvedConnector3">
            <a:avLst>
              <a:gd name="adj1" fmla="val 49973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2" name="Google Shape;412;p33"/>
          <p:cNvCxnSpPr>
            <a:stCxn id="405" idx="3"/>
            <a:endCxn id="407" idx="1"/>
          </p:cNvCxnSpPr>
          <p:nvPr/>
        </p:nvCxnSpPr>
        <p:spPr>
          <a:xfrm rot="10800000" flipH="1">
            <a:off x="5867095" y="3497629"/>
            <a:ext cx="193800" cy="3000"/>
          </a:xfrm>
          <a:prstGeom prst="curvedConnector3">
            <a:avLst>
              <a:gd name="adj1" fmla="val 49975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3" name="Google Shape;413;p33"/>
          <p:cNvCxnSpPr>
            <a:stCxn id="407" idx="3"/>
            <a:endCxn id="409" idx="1"/>
          </p:cNvCxnSpPr>
          <p:nvPr/>
        </p:nvCxnSpPr>
        <p:spPr>
          <a:xfrm>
            <a:off x="7295899" y="3497707"/>
            <a:ext cx="328800" cy="2394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4" name="Google Shape;414;p33"/>
          <p:cNvCxnSpPr>
            <a:stCxn id="409" idx="1"/>
            <a:endCxn id="408" idx="3"/>
          </p:cNvCxnSpPr>
          <p:nvPr/>
        </p:nvCxnSpPr>
        <p:spPr>
          <a:xfrm flipH="1">
            <a:off x="7298522" y="3737232"/>
            <a:ext cx="326100" cy="2877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5" name="Google Shape;415;p33"/>
          <p:cNvCxnSpPr>
            <a:stCxn id="408" idx="1"/>
            <a:endCxn id="406" idx="3"/>
          </p:cNvCxnSpPr>
          <p:nvPr/>
        </p:nvCxnSpPr>
        <p:spPr>
          <a:xfrm flipH="1">
            <a:off x="5867212" y="4024882"/>
            <a:ext cx="196200" cy="11400"/>
          </a:xfrm>
          <a:prstGeom prst="curvedConnector3">
            <a:avLst>
              <a:gd name="adj1" fmla="val 50028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6" name="Google Shape;416;p33"/>
          <p:cNvCxnSpPr>
            <a:stCxn id="406" idx="1"/>
            <a:endCxn id="404" idx="3"/>
          </p:cNvCxnSpPr>
          <p:nvPr/>
        </p:nvCxnSpPr>
        <p:spPr>
          <a:xfrm flipH="1">
            <a:off x="4379731" y="4036204"/>
            <a:ext cx="193800" cy="5400"/>
          </a:xfrm>
          <a:prstGeom prst="curvedConnector3">
            <a:avLst>
              <a:gd name="adj1" fmla="val 49975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7" name="Google Shape;417;p33"/>
          <p:cNvCxnSpPr>
            <a:stCxn id="397" idx="3"/>
            <a:endCxn id="404" idx="1"/>
          </p:cNvCxnSpPr>
          <p:nvPr/>
        </p:nvCxnSpPr>
        <p:spPr>
          <a:xfrm>
            <a:off x="2783994" y="3721244"/>
            <a:ext cx="360600" cy="320400"/>
          </a:xfrm>
          <a:prstGeom prst="curvedConnector3">
            <a:avLst>
              <a:gd name="adj1" fmla="val 50018"/>
            </a:avLst>
          </a:prstGeom>
          <a:noFill/>
          <a:ln w="9525" cap="flat" cmpd="sng">
            <a:solidFill>
              <a:srgbClr val="B4A7D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8" name="Google Shape;418;p33"/>
          <p:cNvCxnSpPr>
            <a:stCxn id="399" idx="2"/>
            <a:endCxn id="400" idx="1"/>
          </p:cNvCxnSpPr>
          <p:nvPr/>
        </p:nvCxnSpPr>
        <p:spPr>
          <a:xfrm rot="16200000" flipH="1">
            <a:off x="1057156" y="1676533"/>
            <a:ext cx="585706" cy="33987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9" name="Google Shape;419;p33"/>
          <p:cNvCxnSpPr>
            <a:stCxn id="399" idx="2"/>
            <a:endCxn id="402" idx="1"/>
          </p:cNvCxnSpPr>
          <p:nvPr/>
        </p:nvCxnSpPr>
        <p:spPr>
          <a:xfrm rot="16200000" flipH="1">
            <a:off x="1264991" y="1468698"/>
            <a:ext cx="170342" cy="340176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20" name="Google Shape;420;p33"/>
          <p:cNvCxnSpPr>
            <a:stCxn id="398" idx="2"/>
            <a:endCxn id="397" idx="1"/>
          </p:cNvCxnSpPr>
          <p:nvPr/>
        </p:nvCxnSpPr>
        <p:spPr>
          <a:xfrm rot="-5400000" flipH="1">
            <a:off x="1163125" y="3335525"/>
            <a:ext cx="379800" cy="3915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21" name="Google Shape;421;p33"/>
          <p:cNvSpPr/>
          <p:nvPr/>
        </p:nvSpPr>
        <p:spPr>
          <a:xfrm rot="-5400000">
            <a:off x="-603137" y="3714475"/>
            <a:ext cx="1650900" cy="240000"/>
          </a:xfrm>
          <a:prstGeom prst="rect">
            <a:avLst/>
          </a:prstGeom>
          <a:solidFill>
            <a:srgbClr val="ADA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Layer 1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2" name="Google Shape;422;p33"/>
          <p:cNvSpPr/>
          <p:nvPr/>
        </p:nvSpPr>
        <p:spPr>
          <a:xfrm rot="-5400000">
            <a:off x="-598637" y="1918271"/>
            <a:ext cx="1656900" cy="255000"/>
          </a:xfrm>
          <a:prstGeom prst="rect">
            <a:avLst/>
          </a:prstGeom>
          <a:solidFill>
            <a:srgbClr val="A4C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Layer 2+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F7F315-AE6F-BC2D-9EF5-1497BD048208}"/>
              </a:ext>
            </a:extLst>
          </p:cNvPr>
          <p:cNvGrpSpPr/>
          <p:nvPr/>
        </p:nvGrpSpPr>
        <p:grpSpPr>
          <a:xfrm>
            <a:off x="7935422" y="1129335"/>
            <a:ext cx="852080" cy="852081"/>
            <a:chOff x="7935422" y="1129335"/>
            <a:chExt cx="852080" cy="852081"/>
          </a:xfrm>
        </p:grpSpPr>
        <p:sp>
          <p:nvSpPr>
            <p:cNvPr id="3" name="Google Shape;629;p41">
              <a:extLst>
                <a:ext uri="{FF2B5EF4-FFF2-40B4-BE49-F238E27FC236}">
                  <a16:creationId xmlns:a16="http://schemas.microsoft.com/office/drawing/2014/main" id="{24ADCA09-5661-B071-4594-074B5B14ADB7}"/>
                </a:ext>
              </a:extLst>
            </p:cNvPr>
            <p:cNvSpPr/>
            <p:nvPr/>
          </p:nvSpPr>
          <p:spPr>
            <a:xfrm>
              <a:off x="7935422" y="1129335"/>
              <a:ext cx="852080" cy="8520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1625" tIns="81625" rIns="81625" bIns="816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49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7" name="Google Shape;633;p41" descr="A white line art of a satellite&#10;&#10;AI-generated content may be incorrect." title="noun-satellite-8208426.png">
              <a:extLst>
                <a:ext uri="{FF2B5EF4-FFF2-40B4-BE49-F238E27FC236}">
                  <a16:creationId xmlns:a16="http://schemas.microsoft.com/office/drawing/2014/main" id="{5B8AA301-76A4-B79D-9EEF-2F0A198B007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19452"/>
            <a:stretch/>
          </p:blipFill>
          <p:spPr>
            <a:xfrm>
              <a:off x="8093632" y="1321826"/>
              <a:ext cx="556303" cy="4480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dirty="0">
                <a:latin typeface="Hanuman"/>
                <a:ea typeface="Hanuman"/>
                <a:cs typeface="Hanuman"/>
                <a:sym typeface="Hanuman"/>
              </a:rPr>
              <a:t>A regenerative communications payload</a:t>
            </a:r>
            <a:endParaRPr sz="2720" dirty="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20" dirty="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dirty="0"/>
          </a:p>
        </p:txBody>
      </p:sp>
      <p:sp>
        <p:nvSpPr>
          <p:cNvPr id="428" name="Google Shape;42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29" name="Google Shape;429;p34"/>
          <p:cNvSpPr/>
          <p:nvPr/>
        </p:nvSpPr>
        <p:spPr>
          <a:xfrm>
            <a:off x="4150000" y="4286975"/>
            <a:ext cx="1189512" cy="33631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Platform</a:t>
            </a:r>
            <a:endParaRPr sz="800" i="1"/>
          </a:p>
        </p:txBody>
      </p:sp>
      <p:sp>
        <p:nvSpPr>
          <p:cNvPr id="430" name="Google Shape;430;p34"/>
          <p:cNvSpPr/>
          <p:nvPr/>
        </p:nvSpPr>
        <p:spPr>
          <a:xfrm>
            <a:off x="608124" y="1217315"/>
            <a:ext cx="1143900" cy="336300"/>
          </a:xfrm>
          <a:prstGeom prst="flowChartTerminator">
            <a:avLst/>
          </a:prstGeom>
          <a:solidFill>
            <a:srgbClr val="A4C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NetworkNode</a:t>
            </a:r>
            <a:endParaRPr sz="800" i="1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31" name="Google Shape;431;p34"/>
          <p:cNvSpPr/>
          <p:nvPr/>
        </p:nvSpPr>
        <p:spPr>
          <a:xfrm>
            <a:off x="3429338" y="2080847"/>
            <a:ext cx="1289400" cy="375000"/>
          </a:xfrm>
          <a:prstGeom prst="flowChartTerminator">
            <a:avLst/>
          </a:prstGeom>
          <a:solidFill>
            <a:srgbClr val="A4C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Interface</a:t>
            </a:r>
            <a:endParaRPr sz="800" i="1"/>
          </a:p>
        </p:txBody>
      </p:sp>
      <p:cxnSp>
        <p:nvCxnSpPr>
          <p:cNvPr id="432" name="Google Shape;432;p34"/>
          <p:cNvCxnSpPr>
            <a:stCxn id="431" idx="2"/>
            <a:endCxn id="433" idx="0"/>
          </p:cNvCxnSpPr>
          <p:nvPr/>
        </p:nvCxnSpPr>
        <p:spPr>
          <a:xfrm rot="-5400000" flipH="1">
            <a:off x="3762038" y="2767847"/>
            <a:ext cx="981000" cy="357000"/>
          </a:xfrm>
          <a:prstGeom prst="curvedConnector3">
            <a:avLst>
              <a:gd name="adj1" fmla="val 50005"/>
            </a:avLst>
          </a:prstGeom>
          <a:noFill/>
          <a:ln w="9525" cap="flat" cmpd="sng">
            <a:solidFill>
              <a:srgbClr val="FCE5CD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34" name="Google Shape;434;p34"/>
          <p:cNvSpPr/>
          <p:nvPr/>
        </p:nvSpPr>
        <p:spPr>
          <a:xfrm>
            <a:off x="1520250" y="1555807"/>
            <a:ext cx="1293600" cy="336300"/>
          </a:xfrm>
          <a:prstGeom prst="flowChartTerminator">
            <a:avLst/>
          </a:prstGeom>
          <a:solidFill>
            <a:srgbClr val="A4C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RouteFn</a:t>
            </a:r>
            <a:endParaRPr sz="800" i="1"/>
          </a:p>
        </p:txBody>
      </p:sp>
      <p:sp>
        <p:nvSpPr>
          <p:cNvPr id="435" name="Google Shape;435;p34"/>
          <p:cNvSpPr/>
          <p:nvPr/>
        </p:nvSpPr>
        <p:spPr>
          <a:xfrm>
            <a:off x="4788867" y="3436997"/>
            <a:ext cx="575100" cy="3771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Port</a:t>
            </a:r>
            <a:endParaRPr sz="700" i="1"/>
          </a:p>
        </p:txBody>
      </p:sp>
      <p:sp>
        <p:nvSpPr>
          <p:cNvPr id="436" name="Google Shape;436;p34"/>
          <p:cNvSpPr/>
          <p:nvPr/>
        </p:nvSpPr>
        <p:spPr>
          <a:xfrm>
            <a:off x="5498823" y="3168625"/>
            <a:ext cx="866754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Modulator</a:t>
            </a:r>
            <a:endParaRPr sz="700" i="1"/>
          </a:p>
        </p:txBody>
      </p:sp>
      <p:sp>
        <p:nvSpPr>
          <p:cNvPr id="437" name="Google Shape;437;p34"/>
          <p:cNvSpPr/>
          <p:nvPr/>
        </p:nvSpPr>
        <p:spPr>
          <a:xfrm>
            <a:off x="5498823" y="3778429"/>
            <a:ext cx="866754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Demodulator</a:t>
            </a:r>
            <a:endParaRPr sz="700"/>
          </a:p>
        </p:txBody>
      </p:sp>
      <p:sp>
        <p:nvSpPr>
          <p:cNvPr id="438" name="Google Shape;438;p34"/>
          <p:cNvSpPr/>
          <p:nvPr/>
        </p:nvSpPr>
        <p:spPr>
          <a:xfrm>
            <a:off x="6465554" y="3168275"/>
            <a:ext cx="849980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Signal</a:t>
            </a:r>
            <a:endParaRPr sz="70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Processing</a:t>
            </a:r>
            <a:endParaRPr sz="70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Chain</a:t>
            </a:r>
            <a:endParaRPr sz="700" i="1"/>
          </a:p>
        </p:txBody>
      </p:sp>
      <p:sp>
        <p:nvSpPr>
          <p:cNvPr id="439" name="Google Shape;439;p34"/>
          <p:cNvSpPr/>
          <p:nvPr/>
        </p:nvSpPr>
        <p:spPr>
          <a:xfrm>
            <a:off x="6465558" y="3769003"/>
            <a:ext cx="849980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Roboto Mono"/>
                <a:ea typeface="Roboto Mono"/>
                <a:cs typeface="Roboto Mono"/>
                <a:sym typeface="Roboto Mono"/>
              </a:rPr>
              <a:t>Signal</a:t>
            </a:r>
            <a:endParaRPr sz="7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Roboto Mono"/>
                <a:ea typeface="Roboto Mono"/>
                <a:cs typeface="Roboto Mono"/>
                <a:sym typeface="Roboto Mono"/>
              </a:rPr>
              <a:t>Processing</a:t>
            </a:r>
            <a:endParaRPr sz="7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Roboto Mono"/>
                <a:ea typeface="Roboto Mono"/>
                <a:cs typeface="Roboto Mono"/>
                <a:sym typeface="Roboto Mono"/>
              </a:rPr>
              <a:t>Chain</a:t>
            </a:r>
            <a:endParaRPr sz="700" dirty="0"/>
          </a:p>
        </p:txBody>
      </p:sp>
      <p:sp>
        <p:nvSpPr>
          <p:cNvPr id="440" name="Google Shape;440;p34"/>
          <p:cNvSpPr/>
          <p:nvPr/>
        </p:nvSpPr>
        <p:spPr>
          <a:xfrm>
            <a:off x="7450723" y="3168275"/>
            <a:ext cx="864918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Transmitter</a:t>
            </a:r>
            <a:endParaRPr sz="700" i="1"/>
          </a:p>
        </p:txBody>
      </p:sp>
      <p:sp>
        <p:nvSpPr>
          <p:cNvPr id="441" name="Google Shape;441;p34"/>
          <p:cNvSpPr/>
          <p:nvPr/>
        </p:nvSpPr>
        <p:spPr>
          <a:xfrm>
            <a:off x="7452553" y="3759577"/>
            <a:ext cx="864918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Receiver</a:t>
            </a:r>
            <a:endParaRPr sz="700"/>
          </a:p>
        </p:txBody>
      </p:sp>
      <p:sp>
        <p:nvSpPr>
          <p:cNvPr id="442" name="Google Shape;442;p34"/>
          <p:cNvSpPr/>
          <p:nvPr/>
        </p:nvSpPr>
        <p:spPr>
          <a:xfrm>
            <a:off x="8410925" y="3436950"/>
            <a:ext cx="676242" cy="359424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Roboto Mono"/>
                <a:ea typeface="Roboto Mono"/>
                <a:cs typeface="Roboto Mono"/>
                <a:sym typeface="Roboto Mono"/>
              </a:rPr>
              <a:t>Antenna</a:t>
            </a:r>
            <a:endParaRPr sz="7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Roboto Mono"/>
                <a:ea typeface="Roboto Mono"/>
                <a:cs typeface="Roboto Mono"/>
                <a:sym typeface="Roboto Mono"/>
              </a:rPr>
              <a:t>(user)</a:t>
            </a:r>
            <a:endParaRPr sz="7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443" name="Google Shape;443;p34"/>
          <p:cNvCxnSpPr>
            <a:stCxn id="435" idx="3"/>
            <a:endCxn id="436" idx="1"/>
          </p:cNvCxnSpPr>
          <p:nvPr/>
        </p:nvCxnSpPr>
        <p:spPr>
          <a:xfrm rot="10800000" flipH="1">
            <a:off x="5363967" y="3357047"/>
            <a:ext cx="135000" cy="268500"/>
          </a:xfrm>
          <a:prstGeom prst="curvedConnector3">
            <a:avLst>
              <a:gd name="adj1" fmla="val 49947"/>
            </a:avLst>
          </a:prstGeom>
          <a:noFill/>
          <a:ln w="9525" cap="flat" cmpd="sng">
            <a:solidFill>
              <a:srgbClr val="D5A6B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44" name="Google Shape;444;p34"/>
          <p:cNvCxnSpPr>
            <a:cxnSpLocks/>
            <a:stCxn id="436" idx="3"/>
            <a:endCxn id="438" idx="1"/>
          </p:cNvCxnSpPr>
          <p:nvPr/>
        </p:nvCxnSpPr>
        <p:spPr>
          <a:xfrm flipV="1">
            <a:off x="6365577" y="3356816"/>
            <a:ext cx="99977" cy="35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45" name="Google Shape;445;p34"/>
          <p:cNvCxnSpPr>
            <a:cxnSpLocks/>
            <a:stCxn id="438" idx="3"/>
            <a:endCxn id="440" idx="1"/>
          </p:cNvCxnSpPr>
          <p:nvPr/>
        </p:nvCxnSpPr>
        <p:spPr>
          <a:xfrm>
            <a:off x="7315534" y="3356816"/>
            <a:ext cx="135189" cy="127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46" name="Google Shape;446;p34"/>
          <p:cNvCxnSpPr>
            <a:stCxn id="440" idx="3"/>
            <a:endCxn id="442" idx="1"/>
          </p:cNvCxnSpPr>
          <p:nvPr/>
        </p:nvCxnSpPr>
        <p:spPr>
          <a:xfrm>
            <a:off x="8315641" y="3356816"/>
            <a:ext cx="95400" cy="259800"/>
          </a:xfrm>
          <a:prstGeom prst="curvedConnector3">
            <a:avLst>
              <a:gd name="adj1" fmla="val 49939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47" name="Google Shape;447;p34"/>
          <p:cNvCxnSpPr>
            <a:stCxn id="442" idx="1"/>
            <a:endCxn id="441" idx="3"/>
          </p:cNvCxnSpPr>
          <p:nvPr/>
        </p:nvCxnSpPr>
        <p:spPr>
          <a:xfrm flipH="1">
            <a:off x="8317325" y="3616662"/>
            <a:ext cx="93600" cy="331500"/>
          </a:xfrm>
          <a:prstGeom prst="curvedConnector3">
            <a:avLst>
              <a:gd name="adj1" fmla="val 49922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48" name="Google Shape;448;p34"/>
          <p:cNvCxnSpPr>
            <a:cxnSpLocks/>
            <a:stCxn id="441" idx="1"/>
            <a:endCxn id="439" idx="3"/>
          </p:cNvCxnSpPr>
          <p:nvPr/>
        </p:nvCxnSpPr>
        <p:spPr>
          <a:xfrm rot="10800000" flipV="1">
            <a:off x="7315539" y="3948118"/>
            <a:ext cx="137015" cy="942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49" name="Google Shape;449;p34"/>
          <p:cNvCxnSpPr>
            <a:cxnSpLocks/>
            <a:stCxn id="439" idx="1"/>
            <a:endCxn id="437" idx="3"/>
          </p:cNvCxnSpPr>
          <p:nvPr/>
        </p:nvCxnSpPr>
        <p:spPr>
          <a:xfrm rot="10800000" flipV="1">
            <a:off x="6365578" y="3957544"/>
            <a:ext cx="99981" cy="942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50" name="Google Shape;450;p34"/>
          <p:cNvCxnSpPr>
            <a:stCxn id="435" idx="3"/>
            <a:endCxn id="437" idx="1"/>
          </p:cNvCxnSpPr>
          <p:nvPr/>
        </p:nvCxnSpPr>
        <p:spPr>
          <a:xfrm>
            <a:off x="5363967" y="3625547"/>
            <a:ext cx="135000" cy="341400"/>
          </a:xfrm>
          <a:prstGeom prst="curvedConnector3">
            <a:avLst>
              <a:gd name="adj1" fmla="val 49947"/>
            </a:avLst>
          </a:prstGeom>
          <a:noFill/>
          <a:ln w="9525" cap="flat" cmpd="sng">
            <a:solidFill>
              <a:srgbClr val="B4A7D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51" name="Google Shape;451;p34"/>
          <p:cNvSpPr/>
          <p:nvPr/>
        </p:nvSpPr>
        <p:spPr>
          <a:xfrm rot="-5400000">
            <a:off x="-603137" y="3714475"/>
            <a:ext cx="1650900" cy="240000"/>
          </a:xfrm>
          <a:prstGeom prst="rect">
            <a:avLst/>
          </a:prstGeom>
          <a:solidFill>
            <a:srgbClr val="ADAD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Layer 1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34"/>
          <p:cNvSpPr/>
          <p:nvPr/>
        </p:nvSpPr>
        <p:spPr>
          <a:xfrm rot="-5400000">
            <a:off x="-598637" y="1918271"/>
            <a:ext cx="1656900" cy="255000"/>
          </a:xfrm>
          <a:prstGeom prst="rect">
            <a:avLst/>
          </a:prstGeom>
          <a:solidFill>
            <a:srgbClr val="A4C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Layer 2+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3" name="Google Shape;453;p34"/>
          <p:cNvCxnSpPr>
            <a:cxnSpLocks/>
            <a:stCxn id="430" idx="2"/>
            <a:endCxn id="431" idx="0"/>
          </p:cNvCxnSpPr>
          <p:nvPr/>
        </p:nvCxnSpPr>
        <p:spPr>
          <a:xfrm rot="16200000" flipH="1">
            <a:off x="2363440" y="370249"/>
            <a:ext cx="527232" cy="2893964"/>
          </a:xfrm>
          <a:prstGeom prst="bentConnector3">
            <a:avLst>
              <a:gd name="adj1" fmla="val 76015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54" name="Google Shape;454;p34"/>
          <p:cNvCxnSpPr>
            <a:stCxn id="430" idx="2"/>
            <a:endCxn id="434" idx="1"/>
          </p:cNvCxnSpPr>
          <p:nvPr/>
        </p:nvCxnSpPr>
        <p:spPr>
          <a:xfrm rot="16200000" flipH="1">
            <a:off x="1264991" y="1468698"/>
            <a:ext cx="170342" cy="340176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55" name="Google Shape;455;p34"/>
          <p:cNvSpPr/>
          <p:nvPr/>
        </p:nvSpPr>
        <p:spPr>
          <a:xfrm>
            <a:off x="366457" y="3419025"/>
            <a:ext cx="705763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Roboto Mono"/>
                <a:ea typeface="Roboto Mono"/>
                <a:cs typeface="Roboto Mono"/>
                <a:sym typeface="Roboto Mono"/>
              </a:rPr>
              <a:t>Antenna</a:t>
            </a:r>
            <a:endParaRPr sz="7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Roboto Mono"/>
                <a:ea typeface="Roboto Mono"/>
                <a:cs typeface="Roboto Mono"/>
                <a:sym typeface="Roboto Mono"/>
              </a:rPr>
              <a:t>(feeder)</a:t>
            </a:r>
            <a:endParaRPr sz="7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56" name="Google Shape;456;p34"/>
          <p:cNvSpPr/>
          <p:nvPr/>
        </p:nvSpPr>
        <p:spPr>
          <a:xfrm>
            <a:off x="1189219" y="3168625"/>
            <a:ext cx="868590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Transmitter</a:t>
            </a:r>
            <a:endParaRPr sz="700" i="1"/>
          </a:p>
        </p:txBody>
      </p:sp>
      <p:sp>
        <p:nvSpPr>
          <p:cNvPr id="457" name="Google Shape;457;p34"/>
          <p:cNvSpPr/>
          <p:nvPr/>
        </p:nvSpPr>
        <p:spPr>
          <a:xfrm>
            <a:off x="1189219" y="3778429"/>
            <a:ext cx="868590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Receiver</a:t>
            </a:r>
            <a:endParaRPr sz="700"/>
          </a:p>
        </p:txBody>
      </p:sp>
      <p:sp>
        <p:nvSpPr>
          <p:cNvPr id="458" name="Google Shape;458;p34"/>
          <p:cNvSpPr/>
          <p:nvPr/>
        </p:nvSpPr>
        <p:spPr>
          <a:xfrm>
            <a:off x="2192665" y="3168275"/>
            <a:ext cx="805924" cy="3771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Signal</a:t>
            </a:r>
            <a:endParaRPr sz="70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Processing</a:t>
            </a:r>
            <a:endParaRPr sz="70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Chain</a:t>
            </a:r>
            <a:endParaRPr sz="700" i="1"/>
          </a:p>
        </p:txBody>
      </p:sp>
      <p:sp>
        <p:nvSpPr>
          <p:cNvPr id="459" name="Google Shape;459;p34"/>
          <p:cNvSpPr/>
          <p:nvPr/>
        </p:nvSpPr>
        <p:spPr>
          <a:xfrm>
            <a:off x="2192669" y="3769003"/>
            <a:ext cx="805924" cy="3771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Signal</a:t>
            </a:r>
            <a:endParaRPr sz="70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Processing</a:t>
            </a:r>
            <a:endParaRPr sz="70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Chain</a:t>
            </a:r>
            <a:endParaRPr sz="700"/>
          </a:p>
        </p:txBody>
      </p:sp>
      <p:sp>
        <p:nvSpPr>
          <p:cNvPr id="460" name="Google Shape;460;p34"/>
          <p:cNvSpPr/>
          <p:nvPr/>
        </p:nvSpPr>
        <p:spPr>
          <a:xfrm>
            <a:off x="3133801" y="3168275"/>
            <a:ext cx="866754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Modulator</a:t>
            </a:r>
            <a:endParaRPr sz="700" i="1"/>
          </a:p>
        </p:txBody>
      </p:sp>
      <p:sp>
        <p:nvSpPr>
          <p:cNvPr id="461" name="Google Shape;461;p34"/>
          <p:cNvSpPr/>
          <p:nvPr/>
        </p:nvSpPr>
        <p:spPr>
          <a:xfrm>
            <a:off x="3135634" y="3759577"/>
            <a:ext cx="866754" cy="377082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Demodulator</a:t>
            </a:r>
            <a:endParaRPr sz="700"/>
          </a:p>
        </p:txBody>
      </p:sp>
      <p:sp>
        <p:nvSpPr>
          <p:cNvPr id="433" name="Google Shape;433;p34"/>
          <p:cNvSpPr/>
          <p:nvPr/>
        </p:nvSpPr>
        <p:spPr>
          <a:xfrm>
            <a:off x="4143357" y="3436938"/>
            <a:ext cx="575400" cy="377100"/>
          </a:xfrm>
          <a:prstGeom prst="flowChartTerminator">
            <a:avLst/>
          </a:prstGeom>
          <a:solidFill>
            <a:srgbClr val="B3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Mono"/>
                <a:ea typeface="Roboto Mono"/>
                <a:cs typeface="Roboto Mono"/>
                <a:sym typeface="Roboto Mono"/>
              </a:rPr>
              <a:t>Port</a:t>
            </a:r>
            <a:endParaRPr sz="700" i="1"/>
          </a:p>
        </p:txBody>
      </p:sp>
      <p:cxnSp>
        <p:nvCxnSpPr>
          <p:cNvPr id="462" name="Google Shape;462;p34"/>
          <p:cNvCxnSpPr>
            <a:cxnSpLocks/>
            <a:stCxn id="455" idx="3"/>
            <a:endCxn id="456" idx="1"/>
          </p:cNvCxnSpPr>
          <p:nvPr/>
        </p:nvCxnSpPr>
        <p:spPr>
          <a:xfrm flipV="1">
            <a:off x="1072220" y="3357166"/>
            <a:ext cx="116999" cy="250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463" name="Google Shape;463;p34"/>
          <p:cNvCxnSpPr>
            <a:cxnSpLocks/>
            <a:stCxn id="456" idx="3"/>
            <a:endCxn id="458" idx="1"/>
          </p:cNvCxnSpPr>
          <p:nvPr/>
        </p:nvCxnSpPr>
        <p:spPr>
          <a:xfrm flipV="1">
            <a:off x="2057809" y="3356825"/>
            <a:ext cx="134856" cy="34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464" name="Google Shape;464;p34"/>
          <p:cNvCxnSpPr>
            <a:cxnSpLocks/>
            <a:stCxn id="458" idx="3"/>
            <a:endCxn id="460" idx="1"/>
          </p:cNvCxnSpPr>
          <p:nvPr/>
        </p:nvCxnSpPr>
        <p:spPr>
          <a:xfrm flipV="1">
            <a:off x="2998589" y="3356816"/>
            <a:ext cx="135212" cy="9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465" name="Google Shape;465;p34"/>
          <p:cNvCxnSpPr>
            <a:stCxn id="460" idx="3"/>
            <a:endCxn id="433" idx="1"/>
          </p:cNvCxnSpPr>
          <p:nvPr/>
        </p:nvCxnSpPr>
        <p:spPr>
          <a:xfrm>
            <a:off x="4000555" y="3356816"/>
            <a:ext cx="142800" cy="268800"/>
          </a:xfrm>
          <a:prstGeom prst="curvedConnector3">
            <a:avLst>
              <a:gd name="adj1" fmla="val 50001"/>
            </a:avLst>
          </a:prstGeom>
          <a:noFill/>
          <a:ln w="9525" cap="flat" cmpd="sng">
            <a:solidFill>
              <a:srgbClr val="D5A6BD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466" name="Google Shape;466;p34"/>
          <p:cNvCxnSpPr>
            <a:stCxn id="433" idx="1"/>
            <a:endCxn id="461" idx="3"/>
          </p:cNvCxnSpPr>
          <p:nvPr/>
        </p:nvCxnSpPr>
        <p:spPr>
          <a:xfrm flipH="1">
            <a:off x="4002357" y="3625488"/>
            <a:ext cx="141000" cy="322500"/>
          </a:xfrm>
          <a:prstGeom prst="curvedConnector3">
            <a:avLst>
              <a:gd name="adj1" fmla="val 49989"/>
            </a:avLst>
          </a:prstGeom>
          <a:noFill/>
          <a:ln w="9525" cap="flat" cmpd="sng">
            <a:solidFill>
              <a:srgbClr val="B4A7D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67" name="Google Shape;467;p34"/>
          <p:cNvCxnSpPr>
            <a:cxnSpLocks/>
            <a:stCxn id="461" idx="1"/>
            <a:endCxn id="459" idx="3"/>
          </p:cNvCxnSpPr>
          <p:nvPr/>
        </p:nvCxnSpPr>
        <p:spPr>
          <a:xfrm rot="10800000" flipV="1">
            <a:off x="2998594" y="3948117"/>
            <a:ext cx="137041" cy="943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468" name="Google Shape;468;p34"/>
          <p:cNvCxnSpPr>
            <a:cxnSpLocks/>
            <a:stCxn id="459" idx="1"/>
            <a:endCxn id="457" idx="3"/>
          </p:cNvCxnSpPr>
          <p:nvPr/>
        </p:nvCxnSpPr>
        <p:spPr>
          <a:xfrm rot="10800000" flipV="1">
            <a:off x="2057809" y="3957552"/>
            <a:ext cx="134860" cy="9417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469" name="Google Shape;469;p34"/>
          <p:cNvCxnSpPr>
            <a:cxnSpLocks/>
            <a:stCxn id="455" idx="3"/>
            <a:endCxn id="457" idx="1"/>
          </p:cNvCxnSpPr>
          <p:nvPr/>
        </p:nvCxnSpPr>
        <p:spPr>
          <a:xfrm>
            <a:off x="1072220" y="3607566"/>
            <a:ext cx="116999" cy="35940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6B8A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70" name="Google Shape;470;p34"/>
          <p:cNvSpPr/>
          <p:nvPr/>
        </p:nvSpPr>
        <p:spPr>
          <a:xfrm>
            <a:off x="4779813" y="2080847"/>
            <a:ext cx="1289400" cy="375000"/>
          </a:xfrm>
          <a:prstGeom prst="flowChartTerminator">
            <a:avLst/>
          </a:prstGeom>
          <a:solidFill>
            <a:srgbClr val="A4C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Mono"/>
                <a:ea typeface="Roboto Mono"/>
                <a:cs typeface="Roboto Mono"/>
                <a:sym typeface="Roboto Mono"/>
              </a:rPr>
              <a:t>Interface</a:t>
            </a:r>
            <a:endParaRPr sz="800" i="1"/>
          </a:p>
        </p:txBody>
      </p:sp>
      <p:cxnSp>
        <p:nvCxnSpPr>
          <p:cNvPr id="471" name="Google Shape;471;p34"/>
          <p:cNvCxnSpPr>
            <a:stCxn id="470" idx="2"/>
            <a:endCxn id="435" idx="0"/>
          </p:cNvCxnSpPr>
          <p:nvPr/>
        </p:nvCxnSpPr>
        <p:spPr>
          <a:xfrm rot="5400000">
            <a:off x="4760013" y="2772347"/>
            <a:ext cx="981000" cy="348000"/>
          </a:xfrm>
          <a:prstGeom prst="curvedConnector3">
            <a:avLst>
              <a:gd name="adj1" fmla="val 50008"/>
            </a:avLst>
          </a:prstGeom>
          <a:noFill/>
          <a:ln w="9525" cap="flat" cmpd="sng">
            <a:solidFill>
              <a:srgbClr val="FCE5C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72" name="Google Shape;472;p34"/>
          <p:cNvCxnSpPr>
            <a:stCxn id="429" idx="0"/>
            <a:endCxn id="433" idx="2"/>
          </p:cNvCxnSpPr>
          <p:nvPr/>
        </p:nvCxnSpPr>
        <p:spPr>
          <a:xfrm rot="5400000" flipH="1">
            <a:off x="4351456" y="3893675"/>
            <a:ext cx="472800" cy="3138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73" name="Google Shape;473;p34"/>
          <p:cNvCxnSpPr>
            <a:stCxn id="429" idx="0"/>
            <a:endCxn id="435" idx="2"/>
          </p:cNvCxnSpPr>
          <p:nvPr/>
        </p:nvCxnSpPr>
        <p:spPr>
          <a:xfrm rot="-5400000">
            <a:off x="4674256" y="3884675"/>
            <a:ext cx="472800" cy="331800"/>
          </a:xfrm>
          <a:prstGeom prst="curvedConnector3">
            <a:avLst>
              <a:gd name="adj1" fmla="val 5000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" name="Google Shape;453;p34">
            <a:extLst>
              <a:ext uri="{FF2B5EF4-FFF2-40B4-BE49-F238E27FC236}">
                <a16:creationId xmlns:a16="http://schemas.microsoft.com/office/drawing/2014/main" id="{37EAF583-B3FA-60AB-CCE7-4B62997AB5B0}"/>
              </a:ext>
            </a:extLst>
          </p:cNvPr>
          <p:cNvCxnSpPr>
            <a:cxnSpLocks/>
            <a:stCxn id="430" idx="2"/>
            <a:endCxn id="470" idx="0"/>
          </p:cNvCxnSpPr>
          <p:nvPr/>
        </p:nvCxnSpPr>
        <p:spPr>
          <a:xfrm rot="16200000" flipH="1">
            <a:off x="3038677" y="-304989"/>
            <a:ext cx="527232" cy="4244439"/>
          </a:xfrm>
          <a:prstGeom prst="bentConnector3">
            <a:avLst>
              <a:gd name="adj1" fmla="val 76015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F44D6A9-254F-CE1A-17D6-6FCC0C0F6FB3}"/>
              </a:ext>
            </a:extLst>
          </p:cNvPr>
          <p:cNvGrpSpPr/>
          <p:nvPr/>
        </p:nvGrpSpPr>
        <p:grpSpPr>
          <a:xfrm>
            <a:off x="7935422" y="1129335"/>
            <a:ext cx="852080" cy="852081"/>
            <a:chOff x="7617922" y="1301158"/>
            <a:chExt cx="852080" cy="852081"/>
          </a:xfrm>
        </p:grpSpPr>
        <p:sp>
          <p:nvSpPr>
            <p:cNvPr id="3" name="Google Shape;629;p41">
              <a:extLst>
                <a:ext uri="{FF2B5EF4-FFF2-40B4-BE49-F238E27FC236}">
                  <a16:creationId xmlns:a16="http://schemas.microsoft.com/office/drawing/2014/main" id="{0E5D6396-BF34-0B55-E5B2-723E085F54AE}"/>
                </a:ext>
              </a:extLst>
            </p:cNvPr>
            <p:cNvSpPr/>
            <p:nvPr/>
          </p:nvSpPr>
          <p:spPr>
            <a:xfrm>
              <a:off x="7617922" y="1301158"/>
              <a:ext cx="852080" cy="8520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1625" tIns="81625" rIns="81625" bIns="816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49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5" name="Google Shape;631;p41" title="noun-satellite-2546013.png">
              <a:extLst>
                <a:ext uri="{FF2B5EF4-FFF2-40B4-BE49-F238E27FC236}">
                  <a16:creationId xmlns:a16="http://schemas.microsoft.com/office/drawing/2014/main" id="{F9ECCB50-09F0-41D0-C91B-91171EAC7B8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16353"/>
            <a:stretch/>
          </p:blipFill>
          <p:spPr>
            <a:xfrm>
              <a:off x="7811886" y="1478333"/>
              <a:ext cx="527208" cy="4299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 dirty="0">
                <a:latin typeface="Hanuman"/>
                <a:ea typeface="Hanuman"/>
                <a:cs typeface="Hanuman"/>
                <a:sym typeface="Hanuman"/>
              </a:rPr>
              <a:t>NMTS: Network Model for Temporospatial Systems</a:t>
            </a:r>
            <a:endParaRPr sz="2600" dirty="0"/>
          </a:p>
        </p:txBody>
      </p:sp>
      <p:sp>
        <p:nvSpPr>
          <p:cNvPr id="523" name="Google Shape;52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524" name="Google Shape;524;p37"/>
          <p:cNvGrpSpPr/>
          <p:nvPr/>
        </p:nvGrpSpPr>
        <p:grpSpPr>
          <a:xfrm>
            <a:off x="1647943" y="1418869"/>
            <a:ext cx="2331958" cy="2288058"/>
            <a:chOff x="1647943" y="1418869"/>
            <a:chExt cx="2331958" cy="2288058"/>
          </a:xfrm>
        </p:grpSpPr>
        <p:sp>
          <p:nvSpPr>
            <p:cNvPr id="525" name="Google Shape;525;p37"/>
            <p:cNvSpPr/>
            <p:nvPr/>
          </p:nvSpPr>
          <p:spPr>
            <a:xfrm>
              <a:off x="1833401" y="1600326"/>
              <a:ext cx="2146500" cy="21066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Capable of representing any system &amp; network architecture, and extensible by design</a:t>
              </a:r>
              <a:endParaRPr sz="16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1647943" y="1418869"/>
              <a:ext cx="548700" cy="538500"/>
            </a:xfrm>
            <a:prstGeom prst="roundRect">
              <a:avLst>
                <a:gd name="adj" fmla="val 16667"/>
              </a:avLst>
            </a:prstGeom>
            <a:solidFill>
              <a:srgbClr val="09162C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89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✓</a:t>
              </a:r>
              <a:endParaRPr sz="1989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27" name="Google Shape;527;p37"/>
          <p:cNvGrpSpPr/>
          <p:nvPr/>
        </p:nvGrpSpPr>
        <p:grpSpPr>
          <a:xfrm>
            <a:off x="5060443" y="1427719"/>
            <a:ext cx="2331958" cy="2288058"/>
            <a:chOff x="1647943" y="1418869"/>
            <a:chExt cx="2331958" cy="2288058"/>
          </a:xfrm>
        </p:grpSpPr>
        <p:sp>
          <p:nvSpPr>
            <p:cNvPr id="528" name="Google Shape;528;p37"/>
            <p:cNvSpPr/>
            <p:nvPr/>
          </p:nvSpPr>
          <p:spPr>
            <a:xfrm>
              <a:off x="1833401" y="1600326"/>
              <a:ext cx="2146500" cy="21066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Facilitates the development of mission-critical software</a:t>
              </a:r>
              <a:endParaRPr sz="16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1647943" y="1418869"/>
              <a:ext cx="548700" cy="538500"/>
            </a:xfrm>
            <a:prstGeom prst="roundRect">
              <a:avLst>
                <a:gd name="adj" fmla="val 16667"/>
              </a:avLst>
            </a:prstGeom>
            <a:solidFill>
              <a:srgbClr val="09162C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89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✓</a:t>
              </a:r>
              <a:endParaRPr sz="1989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30" name="Google Shape;530;p37"/>
          <p:cNvSpPr/>
          <p:nvPr/>
        </p:nvSpPr>
        <p:spPr>
          <a:xfrm>
            <a:off x="311700" y="3961350"/>
            <a:ext cx="8709600" cy="572700"/>
          </a:xfrm>
          <a:prstGeom prst="roundRect">
            <a:avLst>
              <a:gd name="adj" fmla="val 3462"/>
            </a:avLst>
          </a:prstGeom>
          <a:solidFill>
            <a:srgbClr val="F0F5FE"/>
          </a:solidFill>
          <a:ln w="9525" cap="flat" cmpd="sng">
            <a:solidFill>
              <a:srgbClr val="F0F5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262C35"/>
                </a:solidFill>
                <a:latin typeface="Roboto"/>
                <a:ea typeface="Roboto"/>
                <a:cs typeface="Roboto"/>
                <a:sym typeface="Roboto"/>
              </a:rPr>
              <a:t>NMTS is a unified data model for networks in motion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dirty="0">
                <a:latin typeface="Hanuman"/>
                <a:ea typeface="Hanuman"/>
                <a:cs typeface="Hanuman"/>
                <a:sym typeface="Hanuman"/>
              </a:rPr>
              <a:t>Network Orchestration APIs</a:t>
            </a:r>
            <a:endParaRPr sz="2720" dirty="0"/>
          </a:p>
        </p:txBody>
      </p:sp>
      <p:sp>
        <p:nvSpPr>
          <p:cNvPr id="536" name="Google Shape;53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A40767-ED6A-8617-A7E2-EA96239A7DDB}"/>
              </a:ext>
            </a:extLst>
          </p:cNvPr>
          <p:cNvGrpSpPr/>
          <p:nvPr/>
        </p:nvGrpSpPr>
        <p:grpSpPr>
          <a:xfrm>
            <a:off x="253894" y="1601001"/>
            <a:ext cx="2026894" cy="2815528"/>
            <a:chOff x="253894" y="1418121"/>
            <a:chExt cx="2026894" cy="2815528"/>
          </a:xfrm>
        </p:grpSpPr>
        <p:sp>
          <p:nvSpPr>
            <p:cNvPr id="539" name="Google Shape;539;p38"/>
            <p:cNvSpPr/>
            <p:nvPr/>
          </p:nvSpPr>
          <p:spPr>
            <a:xfrm>
              <a:off x="313384" y="3039405"/>
              <a:ext cx="1843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Model API</a:t>
              </a:r>
              <a:endParaRPr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253894" y="3432983"/>
              <a:ext cx="2026894" cy="800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Create/update/delete entities &amp; relationships in the NMTS model</a:t>
              </a:r>
              <a:endParaRPr sz="1800" dirty="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541" name="Google Shape;541;p38"/>
            <p:cNvGrpSpPr/>
            <p:nvPr/>
          </p:nvGrpSpPr>
          <p:grpSpPr>
            <a:xfrm>
              <a:off x="472973" y="1418121"/>
              <a:ext cx="1571125" cy="1541973"/>
              <a:chOff x="1823571" y="1305728"/>
              <a:chExt cx="1843200" cy="1809000"/>
            </a:xfrm>
          </p:grpSpPr>
          <p:sp>
            <p:nvSpPr>
              <p:cNvPr id="542" name="Google Shape;542;p38"/>
              <p:cNvSpPr/>
              <p:nvPr/>
            </p:nvSpPr>
            <p:spPr>
              <a:xfrm>
                <a:off x="1823571" y="1305728"/>
                <a:ext cx="1843200" cy="18090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8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grpSp>
            <p:nvGrpSpPr>
              <p:cNvPr id="543" name="Google Shape;543;p38"/>
              <p:cNvGrpSpPr/>
              <p:nvPr/>
            </p:nvGrpSpPr>
            <p:grpSpPr>
              <a:xfrm>
                <a:off x="1953951" y="1992980"/>
                <a:ext cx="1582442" cy="434492"/>
                <a:chOff x="682516" y="2819875"/>
                <a:chExt cx="2075606" cy="569900"/>
              </a:xfrm>
            </p:grpSpPr>
            <p:grpSp>
              <p:nvGrpSpPr>
                <p:cNvPr id="544" name="Google Shape;544;p38"/>
                <p:cNvGrpSpPr/>
                <p:nvPr/>
              </p:nvGrpSpPr>
              <p:grpSpPr>
                <a:xfrm>
                  <a:off x="1150000" y="2819875"/>
                  <a:ext cx="244200" cy="569900"/>
                  <a:chOff x="1150000" y="2819875"/>
                  <a:chExt cx="244200" cy="569900"/>
                </a:xfrm>
              </p:grpSpPr>
              <p:sp>
                <p:nvSpPr>
                  <p:cNvPr id="545" name="Google Shape;545;p38"/>
                  <p:cNvSpPr/>
                  <p:nvPr/>
                </p:nvSpPr>
                <p:spPr>
                  <a:xfrm>
                    <a:off x="1150000" y="2819875"/>
                    <a:ext cx="244200" cy="24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9700" tIns="69700" rIns="69700" bIns="69700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67">
                      <a:latin typeface="Roboto Light"/>
                      <a:ea typeface="Roboto Light"/>
                      <a:cs typeface="Roboto Light"/>
                      <a:sym typeface="Roboto Light"/>
                    </a:endParaRPr>
                  </a:p>
                </p:txBody>
              </p:sp>
              <p:sp>
                <p:nvSpPr>
                  <p:cNvPr id="546" name="Google Shape;546;p38"/>
                  <p:cNvSpPr/>
                  <p:nvPr/>
                </p:nvSpPr>
                <p:spPr>
                  <a:xfrm>
                    <a:off x="1150000" y="3145575"/>
                    <a:ext cx="244200" cy="24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9700" tIns="69700" rIns="69700" bIns="69700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67">
                      <a:latin typeface="Roboto Light"/>
                      <a:ea typeface="Roboto Light"/>
                      <a:cs typeface="Roboto Light"/>
                      <a:sym typeface="Roboto Light"/>
                    </a:endParaRPr>
                  </a:p>
                </p:txBody>
              </p:sp>
            </p:grpSp>
            <p:grpSp>
              <p:nvGrpSpPr>
                <p:cNvPr id="547" name="Google Shape;547;p38"/>
                <p:cNvGrpSpPr/>
                <p:nvPr/>
              </p:nvGrpSpPr>
              <p:grpSpPr>
                <a:xfrm>
                  <a:off x="1617475" y="2819875"/>
                  <a:ext cx="244200" cy="569900"/>
                  <a:chOff x="1150000" y="2819875"/>
                  <a:chExt cx="244200" cy="569900"/>
                </a:xfrm>
              </p:grpSpPr>
              <p:sp>
                <p:nvSpPr>
                  <p:cNvPr id="548" name="Google Shape;548;p38"/>
                  <p:cNvSpPr/>
                  <p:nvPr/>
                </p:nvSpPr>
                <p:spPr>
                  <a:xfrm>
                    <a:off x="1150000" y="2819875"/>
                    <a:ext cx="244200" cy="24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9700" tIns="69700" rIns="69700" bIns="69700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67">
                      <a:latin typeface="Roboto Light"/>
                      <a:ea typeface="Roboto Light"/>
                      <a:cs typeface="Roboto Light"/>
                      <a:sym typeface="Roboto Light"/>
                    </a:endParaRPr>
                  </a:p>
                </p:txBody>
              </p:sp>
              <p:sp>
                <p:nvSpPr>
                  <p:cNvPr id="549" name="Google Shape;549;p38"/>
                  <p:cNvSpPr/>
                  <p:nvPr/>
                </p:nvSpPr>
                <p:spPr>
                  <a:xfrm>
                    <a:off x="1150000" y="3145575"/>
                    <a:ext cx="244200" cy="24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9700" tIns="69700" rIns="69700" bIns="69700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67">
                      <a:latin typeface="Roboto Light"/>
                      <a:ea typeface="Roboto Light"/>
                      <a:cs typeface="Roboto Light"/>
                      <a:sym typeface="Roboto Light"/>
                    </a:endParaRPr>
                  </a:p>
                </p:txBody>
              </p:sp>
            </p:grpSp>
            <p:grpSp>
              <p:nvGrpSpPr>
                <p:cNvPr id="550" name="Google Shape;550;p38"/>
                <p:cNvGrpSpPr/>
                <p:nvPr/>
              </p:nvGrpSpPr>
              <p:grpSpPr>
                <a:xfrm>
                  <a:off x="2084950" y="2819875"/>
                  <a:ext cx="244200" cy="569900"/>
                  <a:chOff x="1150000" y="2819875"/>
                  <a:chExt cx="244200" cy="569900"/>
                </a:xfrm>
              </p:grpSpPr>
              <p:sp>
                <p:nvSpPr>
                  <p:cNvPr id="551" name="Google Shape;551;p38"/>
                  <p:cNvSpPr/>
                  <p:nvPr/>
                </p:nvSpPr>
                <p:spPr>
                  <a:xfrm>
                    <a:off x="1150000" y="2819875"/>
                    <a:ext cx="244200" cy="24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9700" tIns="69700" rIns="69700" bIns="69700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67">
                      <a:latin typeface="Roboto Light"/>
                      <a:ea typeface="Roboto Light"/>
                      <a:cs typeface="Roboto Light"/>
                      <a:sym typeface="Roboto Light"/>
                    </a:endParaRPr>
                  </a:p>
                </p:txBody>
              </p:sp>
              <p:sp>
                <p:nvSpPr>
                  <p:cNvPr id="552" name="Google Shape;552;p38"/>
                  <p:cNvSpPr/>
                  <p:nvPr/>
                </p:nvSpPr>
                <p:spPr>
                  <a:xfrm>
                    <a:off x="1150000" y="3145575"/>
                    <a:ext cx="244200" cy="24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69700" tIns="69700" rIns="69700" bIns="69700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67">
                      <a:latin typeface="Roboto Light"/>
                      <a:ea typeface="Roboto Light"/>
                      <a:cs typeface="Roboto Light"/>
                      <a:sym typeface="Roboto Light"/>
                    </a:endParaRPr>
                  </a:p>
                </p:txBody>
              </p:sp>
            </p:grpSp>
            <p:sp>
              <p:nvSpPr>
                <p:cNvPr id="553" name="Google Shape;553;p38"/>
                <p:cNvSpPr/>
                <p:nvPr/>
              </p:nvSpPr>
              <p:spPr>
                <a:xfrm>
                  <a:off x="2513922" y="2982709"/>
                  <a:ext cx="244200" cy="244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9700" tIns="69700" rIns="69700" bIns="6970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67"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  <p:cxnSp>
              <p:nvCxnSpPr>
                <p:cNvPr id="554" name="Google Shape;554;p38"/>
                <p:cNvCxnSpPr>
                  <a:stCxn id="545" idx="6"/>
                  <a:endCxn id="548" idx="2"/>
                </p:cNvCxnSpPr>
                <p:nvPr/>
              </p:nvCxnSpPr>
              <p:spPr>
                <a:xfrm>
                  <a:off x="1394200" y="2941975"/>
                  <a:ext cx="223200" cy="0"/>
                </a:xfrm>
                <a:prstGeom prst="straightConnector1">
                  <a:avLst/>
                </a:prstGeom>
                <a:noFill/>
                <a:ln w="14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555" name="Google Shape;555;p38"/>
                <p:cNvCxnSpPr>
                  <a:stCxn id="546" idx="6"/>
                  <a:endCxn id="549" idx="2"/>
                </p:cNvCxnSpPr>
                <p:nvPr/>
              </p:nvCxnSpPr>
              <p:spPr>
                <a:xfrm>
                  <a:off x="1394200" y="3267675"/>
                  <a:ext cx="223200" cy="0"/>
                </a:xfrm>
                <a:prstGeom prst="straightConnector1">
                  <a:avLst/>
                </a:prstGeom>
                <a:noFill/>
                <a:ln w="14525" cap="flat" cmpd="sng">
                  <a:solidFill>
                    <a:schemeClr val="dk1"/>
                  </a:solidFill>
                  <a:prstDash val="solid"/>
                  <a:round/>
                  <a:headEnd type="triangle" w="med" len="med"/>
                  <a:tailEnd type="none" w="med" len="med"/>
                </a:ln>
              </p:spPr>
            </p:cxnSp>
            <p:cxnSp>
              <p:nvCxnSpPr>
                <p:cNvPr id="556" name="Google Shape;556;p38"/>
                <p:cNvCxnSpPr>
                  <a:stCxn id="548" idx="6"/>
                  <a:endCxn id="551" idx="2"/>
                </p:cNvCxnSpPr>
                <p:nvPr/>
              </p:nvCxnSpPr>
              <p:spPr>
                <a:xfrm>
                  <a:off x="1861675" y="2941975"/>
                  <a:ext cx="223200" cy="0"/>
                </a:xfrm>
                <a:prstGeom prst="straightConnector1">
                  <a:avLst/>
                </a:prstGeom>
                <a:noFill/>
                <a:ln w="14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557" name="Google Shape;557;p38"/>
                <p:cNvCxnSpPr>
                  <a:stCxn id="549" idx="6"/>
                  <a:endCxn id="552" idx="2"/>
                </p:cNvCxnSpPr>
                <p:nvPr/>
              </p:nvCxnSpPr>
              <p:spPr>
                <a:xfrm>
                  <a:off x="1861675" y="3267675"/>
                  <a:ext cx="223200" cy="0"/>
                </a:xfrm>
                <a:prstGeom prst="straightConnector1">
                  <a:avLst/>
                </a:prstGeom>
                <a:noFill/>
                <a:ln w="14525" cap="flat" cmpd="sng">
                  <a:solidFill>
                    <a:schemeClr val="dk1"/>
                  </a:solidFill>
                  <a:prstDash val="solid"/>
                  <a:round/>
                  <a:headEnd type="triangle" w="med" len="med"/>
                  <a:tailEnd type="none" w="med" len="med"/>
                </a:ln>
              </p:spPr>
            </p:cxnSp>
            <p:cxnSp>
              <p:nvCxnSpPr>
                <p:cNvPr id="558" name="Google Shape;558;p38"/>
                <p:cNvCxnSpPr>
                  <a:stCxn id="551" idx="6"/>
                  <a:endCxn id="553" idx="2"/>
                </p:cNvCxnSpPr>
                <p:nvPr/>
              </p:nvCxnSpPr>
              <p:spPr>
                <a:xfrm>
                  <a:off x="2329150" y="2941975"/>
                  <a:ext cx="184800" cy="162900"/>
                </a:xfrm>
                <a:prstGeom prst="straightConnector1">
                  <a:avLst/>
                </a:prstGeom>
                <a:noFill/>
                <a:ln w="14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559" name="Google Shape;559;p38"/>
                <p:cNvCxnSpPr>
                  <a:stCxn id="552" idx="6"/>
                  <a:endCxn id="553" idx="2"/>
                </p:cNvCxnSpPr>
                <p:nvPr/>
              </p:nvCxnSpPr>
              <p:spPr>
                <a:xfrm rot="10800000" flipH="1">
                  <a:off x="2329150" y="3104775"/>
                  <a:ext cx="184800" cy="162900"/>
                </a:xfrm>
                <a:prstGeom prst="straightConnector1">
                  <a:avLst/>
                </a:prstGeom>
                <a:noFill/>
                <a:ln w="14525" cap="flat" cmpd="sng">
                  <a:solidFill>
                    <a:schemeClr val="dk1"/>
                  </a:solidFill>
                  <a:prstDash val="solid"/>
                  <a:round/>
                  <a:headEnd type="triangle" w="med" len="med"/>
                  <a:tailEnd type="none" w="med" len="med"/>
                </a:ln>
              </p:spPr>
            </p:cxnSp>
            <p:sp>
              <p:nvSpPr>
                <p:cNvPr id="560" name="Google Shape;560;p38"/>
                <p:cNvSpPr/>
                <p:nvPr/>
              </p:nvSpPr>
              <p:spPr>
                <a:xfrm>
                  <a:off x="682516" y="2982718"/>
                  <a:ext cx="244200" cy="244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9700" tIns="69700" rIns="69700" bIns="6970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67"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  <p:cxnSp>
              <p:nvCxnSpPr>
                <p:cNvPr id="561" name="Google Shape;561;p38"/>
                <p:cNvCxnSpPr>
                  <a:stCxn id="560" idx="6"/>
                  <a:endCxn id="545" idx="2"/>
                </p:cNvCxnSpPr>
                <p:nvPr/>
              </p:nvCxnSpPr>
              <p:spPr>
                <a:xfrm rot="10800000" flipH="1">
                  <a:off x="926716" y="2941918"/>
                  <a:ext cx="223200" cy="162900"/>
                </a:xfrm>
                <a:prstGeom prst="straightConnector1">
                  <a:avLst/>
                </a:prstGeom>
                <a:noFill/>
                <a:ln w="14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562" name="Google Shape;562;p38"/>
                <p:cNvCxnSpPr>
                  <a:stCxn id="560" idx="6"/>
                  <a:endCxn id="546" idx="2"/>
                </p:cNvCxnSpPr>
                <p:nvPr/>
              </p:nvCxnSpPr>
              <p:spPr>
                <a:xfrm>
                  <a:off x="926716" y="3104818"/>
                  <a:ext cx="223200" cy="162900"/>
                </a:xfrm>
                <a:prstGeom prst="straightConnector1">
                  <a:avLst/>
                </a:prstGeom>
                <a:noFill/>
                <a:ln w="14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450F34-F298-DD76-6961-63F4D00700CE}"/>
              </a:ext>
            </a:extLst>
          </p:cNvPr>
          <p:cNvGrpSpPr/>
          <p:nvPr/>
        </p:nvGrpSpPr>
        <p:grpSpPr>
          <a:xfrm>
            <a:off x="2217548" y="1601001"/>
            <a:ext cx="2449800" cy="2815530"/>
            <a:chOff x="2217548" y="1418121"/>
            <a:chExt cx="2449800" cy="2815530"/>
          </a:xfrm>
        </p:grpSpPr>
        <p:sp>
          <p:nvSpPr>
            <p:cNvPr id="565" name="Google Shape;565;p38"/>
            <p:cNvSpPr/>
            <p:nvPr/>
          </p:nvSpPr>
          <p:spPr>
            <a:xfrm>
              <a:off x="2217548" y="3039405"/>
              <a:ext cx="2449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Provisioning API</a:t>
              </a:r>
              <a:endParaRPr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2482730" y="3432983"/>
              <a:ext cx="1974900" cy="800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Effect a change in the network, e.g., set up a new service</a:t>
              </a:r>
              <a:endParaRPr sz="1800" dirty="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567" name="Google Shape;567;p38"/>
            <p:cNvGrpSpPr/>
            <p:nvPr/>
          </p:nvGrpSpPr>
          <p:grpSpPr>
            <a:xfrm>
              <a:off x="2656961" y="1418121"/>
              <a:ext cx="1571125" cy="1541973"/>
              <a:chOff x="5355110" y="1305728"/>
              <a:chExt cx="1843200" cy="1809000"/>
            </a:xfrm>
          </p:grpSpPr>
          <p:sp>
            <p:nvSpPr>
              <p:cNvPr id="568" name="Google Shape;568;p38"/>
              <p:cNvSpPr/>
              <p:nvPr/>
            </p:nvSpPr>
            <p:spPr>
              <a:xfrm>
                <a:off x="5355110" y="1305728"/>
                <a:ext cx="1843200" cy="18090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8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pic>
            <p:nvPicPr>
              <p:cNvPr id="569" name="Google Shape;569;p38" title="noun-cyberspace-4073067.png"/>
              <p:cNvPicPr preferRelativeResize="0"/>
              <p:nvPr/>
            </p:nvPicPr>
            <p:blipFill rotWithShape="1">
              <a:blip r:embed="rId3">
                <a:alphaModFix/>
              </a:blip>
              <a:srcRect b="13450"/>
              <a:stretch/>
            </p:blipFill>
            <p:spPr>
              <a:xfrm>
                <a:off x="5541175" y="1573624"/>
                <a:ext cx="1471041" cy="1273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3AFF45-B0B4-6703-A9C3-F37C904924AC}"/>
              </a:ext>
            </a:extLst>
          </p:cNvPr>
          <p:cNvGrpSpPr/>
          <p:nvPr/>
        </p:nvGrpSpPr>
        <p:grpSpPr>
          <a:xfrm>
            <a:off x="4659572" y="1601001"/>
            <a:ext cx="1919436" cy="2815528"/>
            <a:chOff x="4659572" y="1418121"/>
            <a:chExt cx="1919436" cy="2815528"/>
          </a:xfrm>
        </p:grpSpPr>
        <p:sp>
          <p:nvSpPr>
            <p:cNvPr id="12" name="Google Shape;585;p39">
              <a:extLst>
                <a:ext uri="{FF2B5EF4-FFF2-40B4-BE49-F238E27FC236}">
                  <a16:creationId xmlns:a16="http://schemas.microsoft.com/office/drawing/2014/main" id="{05BDD25F-C368-9186-5083-E0880BA89073}"/>
                </a:ext>
              </a:extLst>
            </p:cNvPr>
            <p:cNvSpPr/>
            <p:nvPr/>
          </p:nvSpPr>
          <p:spPr>
            <a:xfrm>
              <a:off x="4688143" y="3039405"/>
              <a:ext cx="1862293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Scheduling API</a:t>
              </a:r>
              <a:endParaRPr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3" name="Google Shape;586;p39">
              <a:extLst>
                <a:ext uri="{FF2B5EF4-FFF2-40B4-BE49-F238E27FC236}">
                  <a16:creationId xmlns:a16="http://schemas.microsoft.com/office/drawing/2014/main" id="{881DAFC1-75A2-8E9C-FC9B-160C9351A18B}"/>
                </a:ext>
              </a:extLst>
            </p:cNvPr>
            <p:cNvSpPr/>
            <p:nvPr/>
          </p:nvSpPr>
          <p:spPr>
            <a:xfrm>
              <a:off x="4659572" y="3432983"/>
              <a:ext cx="1919436" cy="800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Build and distribute schedules of configuration</a:t>
              </a:r>
              <a:endParaRPr sz="1800" dirty="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4" name="Google Shape;587;p39">
              <a:extLst>
                <a:ext uri="{FF2B5EF4-FFF2-40B4-BE49-F238E27FC236}">
                  <a16:creationId xmlns:a16="http://schemas.microsoft.com/office/drawing/2014/main" id="{30C950F6-F764-98E0-2822-AE21F340F115}"/>
                </a:ext>
              </a:extLst>
            </p:cNvPr>
            <p:cNvGrpSpPr/>
            <p:nvPr/>
          </p:nvGrpSpPr>
          <p:grpSpPr>
            <a:xfrm>
              <a:off x="4821564" y="1418121"/>
              <a:ext cx="1571125" cy="1541974"/>
              <a:chOff x="1823571" y="1305728"/>
              <a:chExt cx="1843200" cy="1809000"/>
            </a:xfrm>
          </p:grpSpPr>
          <p:sp>
            <p:nvSpPr>
              <p:cNvPr id="5" name="Google Shape;588;p39">
                <a:extLst>
                  <a:ext uri="{FF2B5EF4-FFF2-40B4-BE49-F238E27FC236}">
                    <a16:creationId xmlns:a16="http://schemas.microsoft.com/office/drawing/2014/main" id="{675DFF74-2431-059D-DCDF-B87C55A11E22}"/>
                  </a:ext>
                </a:extLst>
              </p:cNvPr>
              <p:cNvSpPr/>
              <p:nvPr/>
            </p:nvSpPr>
            <p:spPr>
              <a:xfrm>
                <a:off x="1823571" y="1305728"/>
                <a:ext cx="1843200" cy="18090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8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grpSp>
            <p:nvGrpSpPr>
              <p:cNvPr id="6" name="Google Shape;589;p39">
                <a:extLst>
                  <a:ext uri="{FF2B5EF4-FFF2-40B4-BE49-F238E27FC236}">
                    <a16:creationId xmlns:a16="http://schemas.microsoft.com/office/drawing/2014/main" id="{BA38BF78-AE5D-5E29-89A5-87CB60C8E135}"/>
                  </a:ext>
                </a:extLst>
              </p:cNvPr>
              <p:cNvGrpSpPr/>
              <p:nvPr/>
            </p:nvGrpSpPr>
            <p:grpSpPr>
              <a:xfrm>
                <a:off x="2031942" y="1551322"/>
                <a:ext cx="1458760" cy="1237087"/>
                <a:chOff x="55750" y="1495175"/>
                <a:chExt cx="1640900" cy="1391549"/>
              </a:xfrm>
            </p:grpSpPr>
            <p:pic>
              <p:nvPicPr>
                <p:cNvPr id="7" name="Google Shape;590;p39" title="noun-software-and-network-2012992.png">
                  <a:extLst>
                    <a:ext uri="{FF2B5EF4-FFF2-40B4-BE49-F238E27FC236}">
                      <a16:creationId xmlns:a16="http://schemas.microsoft.com/office/drawing/2014/main" id="{3D5FA169-9BEF-D46F-92A7-11E850AB38A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15197"/>
                <a:stretch/>
              </p:blipFill>
              <p:spPr>
                <a:xfrm>
                  <a:off x="55750" y="1495175"/>
                  <a:ext cx="1640900" cy="13915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8" name="Google Shape;591;p39">
                  <a:extLst>
                    <a:ext uri="{FF2B5EF4-FFF2-40B4-BE49-F238E27FC236}">
                      <a16:creationId xmlns:a16="http://schemas.microsoft.com/office/drawing/2014/main" id="{636020CD-9CC0-3EC9-EB46-2E9C25C115C7}"/>
                    </a:ext>
                  </a:extLst>
                </p:cNvPr>
                <p:cNvCxnSpPr/>
                <p:nvPr/>
              </p:nvCxnSpPr>
              <p:spPr>
                <a:xfrm rot="10800000" flipH="1">
                  <a:off x="875300" y="2197442"/>
                  <a:ext cx="1800" cy="21450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9" name="Google Shape;592;p39">
                  <a:extLst>
                    <a:ext uri="{FF2B5EF4-FFF2-40B4-BE49-F238E27FC236}">
                      <a16:creationId xmlns:a16="http://schemas.microsoft.com/office/drawing/2014/main" id="{AC8C79BA-6E50-1D6A-8F2C-ABF32EA103AE}"/>
                    </a:ext>
                  </a:extLst>
                </p:cNvPr>
                <p:cNvCxnSpPr/>
                <p:nvPr/>
              </p:nvCxnSpPr>
              <p:spPr>
                <a:xfrm flipH="1">
                  <a:off x="393292" y="2454075"/>
                  <a:ext cx="1500" cy="22350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10" name="Google Shape;593;p39">
                  <a:extLst>
                    <a:ext uri="{FF2B5EF4-FFF2-40B4-BE49-F238E27FC236}">
                      <a16:creationId xmlns:a16="http://schemas.microsoft.com/office/drawing/2014/main" id="{F8B18329-6254-581F-516C-5492E328E63E}"/>
                    </a:ext>
                  </a:extLst>
                </p:cNvPr>
                <p:cNvCxnSpPr/>
                <p:nvPr/>
              </p:nvCxnSpPr>
              <p:spPr>
                <a:xfrm flipH="1">
                  <a:off x="875292" y="2460000"/>
                  <a:ext cx="1500" cy="22350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11" name="Google Shape;594;p39">
                  <a:extLst>
                    <a:ext uri="{FF2B5EF4-FFF2-40B4-BE49-F238E27FC236}">
                      <a16:creationId xmlns:a16="http://schemas.microsoft.com/office/drawing/2014/main" id="{53169C77-F9B8-2F9B-4D18-E41D5D0D19FF}"/>
                    </a:ext>
                  </a:extLst>
                </p:cNvPr>
                <p:cNvCxnSpPr/>
                <p:nvPr/>
              </p:nvCxnSpPr>
              <p:spPr>
                <a:xfrm flipH="1">
                  <a:off x="1357292" y="2460000"/>
                  <a:ext cx="1500" cy="22350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53ECB-FE4B-3FD1-0C60-49744C59B023}"/>
              </a:ext>
            </a:extLst>
          </p:cNvPr>
          <p:cNvGrpSpPr/>
          <p:nvPr/>
        </p:nvGrpSpPr>
        <p:grpSpPr>
          <a:xfrm>
            <a:off x="6571233" y="1601001"/>
            <a:ext cx="2449925" cy="2815529"/>
            <a:chOff x="6571233" y="1418121"/>
            <a:chExt cx="2449925" cy="2815529"/>
          </a:xfrm>
        </p:grpSpPr>
        <p:sp>
          <p:nvSpPr>
            <p:cNvPr id="19" name="Google Shape;597;p39">
              <a:extLst>
                <a:ext uri="{FF2B5EF4-FFF2-40B4-BE49-F238E27FC236}">
                  <a16:creationId xmlns:a16="http://schemas.microsoft.com/office/drawing/2014/main" id="{AB4F4644-4E81-5400-626E-DE7254F6D288}"/>
                </a:ext>
              </a:extLst>
            </p:cNvPr>
            <p:cNvSpPr/>
            <p:nvPr/>
          </p:nvSpPr>
          <p:spPr>
            <a:xfrm>
              <a:off x="6571233" y="3039405"/>
              <a:ext cx="24498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Telemetry API</a:t>
              </a:r>
              <a:endParaRPr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" name="Google Shape;598;p39">
              <a:extLst>
                <a:ext uri="{FF2B5EF4-FFF2-40B4-BE49-F238E27FC236}">
                  <a16:creationId xmlns:a16="http://schemas.microsoft.com/office/drawing/2014/main" id="{6936A875-81F9-E97B-242A-351769AA5BB4}"/>
                </a:ext>
              </a:extLst>
            </p:cNvPr>
            <p:cNvSpPr/>
            <p:nvPr/>
          </p:nvSpPr>
          <p:spPr>
            <a:xfrm>
              <a:off x="6571358" y="3432983"/>
              <a:ext cx="2449800" cy="800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Ingest time-series of physical-layer and networking metrics </a:t>
              </a:r>
              <a:endParaRPr sz="1800" dirty="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16" name="Google Shape;599;p39">
              <a:extLst>
                <a:ext uri="{FF2B5EF4-FFF2-40B4-BE49-F238E27FC236}">
                  <a16:creationId xmlns:a16="http://schemas.microsoft.com/office/drawing/2014/main" id="{01820A56-24D8-4F1B-31EA-038B1D3D3A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09948" y="1418121"/>
              <a:ext cx="1574551" cy="1545336"/>
              <a:chOff x="5355110" y="1305728"/>
              <a:chExt cx="1843200" cy="1809000"/>
            </a:xfrm>
          </p:grpSpPr>
          <p:sp>
            <p:nvSpPr>
              <p:cNvPr id="17" name="Google Shape;600;p39">
                <a:extLst>
                  <a:ext uri="{FF2B5EF4-FFF2-40B4-BE49-F238E27FC236}">
                    <a16:creationId xmlns:a16="http://schemas.microsoft.com/office/drawing/2014/main" id="{035BDDEB-1076-A3C5-F4D7-A2F76F241ACC}"/>
                  </a:ext>
                </a:extLst>
              </p:cNvPr>
              <p:cNvSpPr/>
              <p:nvPr/>
            </p:nvSpPr>
            <p:spPr>
              <a:xfrm>
                <a:off x="5355110" y="1305728"/>
                <a:ext cx="1843200" cy="18090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8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pic>
            <p:nvPicPr>
              <p:cNvPr id="18" name="Google Shape;601;p39" title="noun-telemetry-7476501.png">
                <a:extLst>
                  <a:ext uri="{FF2B5EF4-FFF2-40B4-BE49-F238E27FC236}">
                    <a16:creationId xmlns:a16="http://schemas.microsoft.com/office/drawing/2014/main" id="{3E2C4DEC-30B7-D21F-F3B4-C16399F6245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b="14763"/>
              <a:stretch/>
            </p:blipFill>
            <p:spPr>
              <a:xfrm>
                <a:off x="5609342" y="1601051"/>
                <a:ext cx="1334708" cy="11376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00">
                <a:latin typeface="Hanuman"/>
                <a:ea typeface="Hanuman"/>
                <a:cs typeface="Hanuman"/>
                <a:sym typeface="Hanuman"/>
              </a:rPr>
              <a:t>Open-source APIs</a:t>
            </a:r>
            <a:endParaRPr sz="270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614" name="Google Shape;61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615" name="Google Shape;615;p41"/>
          <p:cNvSpPr/>
          <p:nvPr/>
        </p:nvSpPr>
        <p:spPr>
          <a:xfrm>
            <a:off x="532925" y="3964994"/>
            <a:ext cx="8338500" cy="572700"/>
          </a:xfrm>
          <a:prstGeom prst="roundRect">
            <a:avLst>
              <a:gd name="adj" fmla="val 3462"/>
            </a:avLst>
          </a:prstGeom>
          <a:solidFill>
            <a:srgbClr val="F0F5FE"/>
          </a:solidFill>
          <a:ln w="9525" cap="flat" cmpd="sng">
            <a:solidFill>
              <a:srgbClr val="F0F5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262C35"/>
                </a:solidFill>
                <a:latin typeface="Roboto"/>
                <a:ea typeface="Roboto"/>
                <a:cs typeface="Roboto"/>
                <a:sym typeface="Roboto"/>
              </a:rPr>
              <a:t>A unified data model and open APIs enable networks to interconnect &amp; interoperate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6" name="Google Shape;616;p41"/>
          <p:cNvGrpSpPr/>
          <p:nvPr/>
        </p:nvGrpSpPr>
        <p:grpSpPr>
          <a:xfrm>
            <a:off x="532925" y="1345983"/>
            <a:ext cx="2466000" cy="2170979"/>
            <a:chOff x="705175" y="1344821"/>
            <a:chExt cx="2466000" cy="2170979"/>
          </a:xfrm>
        </p:grpSpPr>
        <p:sp>
          <p:nvSpPr>
            <p:cNvPr id="617" name="Google Shape;617;p41"/>
            <p:cNvSpPr/>
            <p:nvPr/>
          </p:nvSpPr>
          <p:spPr>
            <a:xfrm>
              <a:off x="705175" y="3122200"/>
              <a:ext cx="24660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Operator partnerships</a:t>
              </a:r>
              <a:endParaRPr sz="180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618" name="Google Shape;618;p41"/>
            <p:cNvGrpSpPr/>
            <p:nvPr/>
          </p:nvGrpSpPr>
          <p:grpSpPr>
            <a:xfrm>
              <a:off x="1068382" y="1344821"/>
              <a:ext cx="1739621" cy="1739621"/>
              <a:chOff x="1905841" y="1497309"/>
              <a:chExt cx="1339200" cy="1339200"/>
            </a:xfrm>
          </p:grpSpPr>
          <p:sp>
            <p:nvSpPr>
              <p:cNvPr id="619" name="Google Shape;619;p41"/>
              <p:cNvSpPr/>
              <p:nvPr/>
            </p:nvSpPr>
            <p:spPr>
              <a:xfrm>
                <a:off x="1905841" y="1497309"/>
                <a:ext cx="1339200" cy="13392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6025" tIns="106025" rIns="106025" bIns="1060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23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pic>
            <p:nvPicPr>
              <p:cNvPr id="620" name="Google Shape;620;p41" title="noun-partnership-7071830.png"/>
              <p:cNvPicPr preferRelativeResize="0"/>
              <p:nvPr/>
            </p:nvPicPr>
            <p:blipFill rotWithShape="1">
              <a:blip r:embed="rId3">
                <a:alphaModFix/>
              </a:blip>
              <a:srcRect t="12192" r="6033" b="21221"/>
              <a:stretch/>
            </p:blipFill>
            <p:spPr>
              <a:xfrm>
                <a:off x="2129725" y="1884068"/>
                <a:ext cx="891475" cy="63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1" name="Google Shape;621;p41"/>
          <p:cNvGrpSpPr/>
          <p:nvPr/>
        </p:nvGrpSpPr>
        <p:grpSpPr>
          <a:xfrm>
            <a:off x="6678059" y="1345983"/>
            <a:ext cx="1737344" cy="2108146"/>
            <a:chOff x="6257184" y="1384854"/>
            <a:chExt cx="1737344" cy="2108146"/>
          </a:xfrm>
        </p:grpSpPr>
        <p:sp>
          <p:nvSpPr>
            <p:cNvPr id="622" name="Google Shape;622;p41"/>
            <p:cNvSpPr/>
            <p:nvPr/>
          </p:nvSpPr>
          <p:spPr>
            <a:xfrm>
              <a:off x="6441100" y="3145000"/>
              <a:ext cx="13695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5G/6G NTN</a:t>
              </a:r>
              <a:endParaRPr sz="180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623" name="Google Shape;623;p41"/>
            <p:cNvGrpSpPr/>
            <p:nvPr/>
          </p:nvGrpSpPr>
          <p:grpSpPr>
            <a:xfrm>
              <a:off x="6257184" y="1384854"/>
              <a:ext cx="1737344" cy="1737344"/>
              <a:chOff x="6237629" y="1502284"/>
              <a:chExt cx="1339200" cy="1339200"/>
            </a:xfrm>
          </p:grpSpPr>
          <p:sp>
            <p:nvSpPr>
              <p:cNvPr id="624" name="Google Shape;624;p41"/>
              <p:cNvSpPr/>
              <p:nvPr/>
            </p:nvSpPr>
            <p:spPr>
              <a:xfrm>
                <a:off x="6237629" y="1502284"/>
                <a:ext cx="1339200" cy="13392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1625" tIns="81625" rIns="81625" bIns="816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4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pic>
            <p:nvPicPr>
              <p:cNvPr id="625" name="Google Shape;625;p41" title="noun-satellite-4012938.png"/>
              <p:cNvPicPr preferRelativeResize="0"/>
              <p:nvPr/>
            </p:nvPicPr>
            <p:blipFill rotWithShape="1">
              <a:blip r:embed="rId4">
                <a:alphaModFix/>
              </a:blip>
              <a:srcRect b="13502"/>
              <a:stretch/>
            </p:blipFill>
            <p:spPr>
              <a:xfrm>
                <a:off x="6489508" y="1786325"/>
                <a:ext cx="891475" cy="7710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6" name="Google Shape;626;p41"/>
          <p:cNvGrpSpPr/>
          <p:nvPr/>
        </p:nvGrpSpPr>
        <p:grpSpPr>
          <a:xfrm>
            <a:off x="3684400" y="1345983"/>
            <a:ext cx="2308200" cy="2441942"/>
            <a:chOff x="3691608" y="1345966"/>
            <a:chExt cx="2308200" cy="2441942"/>
          </a:xfrm>
        </p:grpSpPr>
        <p:sp>
          <p:nvSpPr>
            <p:cNvPr id="627" name="Google Shape;627;p41"/>
            <p:cNvSpPr/>
            <p:nvPr/>
          </p:nvSpPr>
          <p:spPr>
            <a:xfrm>
              <a:off x="3691608" y="3122209"/>
              <a:ext cx="2308200" cy="6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Hybrid networks with multiple vendors </a:t>
              </a:r>
              <a:endParaRPr sz="180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628" name="Google Shape;628;p41"/>
            <p:cNvGrpSpPr/>
            <p:nvPr/>
          </p:nvGrpSpPr>
          <p:grpSpPr>
            <a:xfrm>
              <a:off x="3960807" y="1345966"/>
              <a:ext cx="1737344" cy="1737344"/>
              <a:chOff x="4071720" y="1502284"/>
              <a:chExt cx="1339200" cy="1339200"/>
            </a:xfrm>
          </p:grpSpPr>
          <p:sp>
            <p:nvSpPr>
              <p:cNvPr id="629" name="Google Shape;629;p41"/>
              <p:cNvSpPr/>
              <p:nvPr/>
            </p:nvSpPr>
            <p:spPr>
              <a:xfrm>
                <a:off x="4071720" y="1502284"/>
                <a:ext cx="1339200" cy="13392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1625" tIns="81625" rIns="81625" bIns="816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4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grpSp>
            <p:nvGrpSpPr>
              <p:cNvPr id="630" name="Google Shape;630;p41"/>
              <p:cNvGrpSpPr/>
              <p:nvPr/>
            </p:nvGrpSpPr>
            <p:grpSpPr>
              <a:xfrm>
                <a:off x="4265654" y="1551685"/>
                <a:ext cx="1145076" cy="1072056"/>
                <a:chOff x="1291780" y="1441024"/>
                <a:chExt cx="1898650" cy="1777576"/>
              </a:xfrm>
            </p:grpSpPr>
            <p:pic>
              <p:nvPicPr>
                <p:cNvPr id="631" name="Google Shape;631;p41" title="noun-satellite-2546013.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16353"/>
                <a:stretch/>
              </p:blipFill>
              <p:spPr>
                <a:xfrm rot="-2551051">
                  <a:off x="1514122" y="1614207"/>
                  <a:ext cx="759767" cy="6355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2" name="Google Shape;632;p41" title="noun-satellite-4315682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15633"/>
                <a:stretch/>
              </p:blipFill>
              <p:spPr>
                <a:xfrm rot="2700006">
                  <a:off x="2398152" y="2229460"/>
                  <a:ext cx="687848" cy="5802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3" name="Google Shape;633;p41" title="noun-satellite-8208426.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19452"/>
                <a:stretch/>
              </p:blipFill>
              <p:spPr>
                <a:xfrm>
                  <a:off x="1291780" y="2645900"/>
                  <a:ext cx="711020" cy="572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634" name="Google Shape;634;p41"/>
                <p:cNvCxnSpPr/>
                <p:nvPr/>
              </p:nvCxnSpPr>
              <p:spPr>
                <a:xfrm rot="10800000" flipH="1">
                  <a:off x="1889075" y="2319175"/>
                  <a:ext cx="18600" cy="364800"/>
                </a:xfrm>
                <a:prstGeom prst="straightConnector1">
                  <a:avLst/>
                </a:prstGeom>
                <a:noFill/>
                <a:ln w="11500" cap="flat" cmpd="sng">
                  <a:solidFill>
                    <a:schemeClr val="dk1"/>
                  </a:solidFill>
                  <a:prstDash val="dot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5" name="Google Shape;635;p41"/>
                <p:cNvCxnSpPr/>
                <p:nvPr/>
              </p:nvCxnSpPr>
              <p:spPr>
                <a:xfrm rot="10800000" flipH="1">
                  <a:off x="1926475" y="2609075"/>
                  <a:ext cx="458400" cy="93600"/>
                </a:xfrm>
                <a:prstGeom prst="straightConnector1">
                  <a:avLst/>
                </a:prstGeom>
                <a:noFill/>
                <a:ln w="11500" cap="flat" cmpd="sng">
                  <a:solidFill>
                    <a:schemeClr val="dk1"/>
                  </a:solidFill>
                  <a:prstDash val="dot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00" dirty="0">
                <a:latin typeface="Hanuman"/>
                <a:ea typeface="Hanuman"/>
                <a:cs typeface="Hanuman"/>
                <a:sym typeface="Hanuman"/>
              </a:rPr>
              <a:t>Thank you!</a:t>
            </a:r>
            <a:endParaRPr sz="2700" dirty="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dirty="0"/>
          </a:p>
        </p:txBody>
      </p:sp>
      <p:sp>
        <p:nvSpPr>
          <p:cNvPr id="641" name="Google Shape;641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642" name="Google Shape;642;p42"/>
          <p:cNvGrpSpPr/>
          <p:nvPr/>
        </p:nvGrpSpPr>
        <p:grpSpPr>
          <a:xfrm>
            <a:off x="533577" y="1243050"/>
            <a:ext cx="6772479" cy="1519800"/>
            <a:chOff x="1033725" y="2012513"/>
            <a:chExt cx="7267671" cy="1630925"/>
          </a:xfrm>
        </p:grpSpPr>
        <p:pic>
          <p:nvPicPr>
            <p:cNvPr id="643" name="Google Shape;643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33725" y="2012513"/>
              <a:ext cx="1630925" cy="163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4" name="Google Shape;644;p42"/>
            <p:cNvSpPr/>
            <p:nvPr/>
          </p:nvSpPr>
          <p:spPr>
            <a:xfrm>
              <a:off x="2968275" y="2325925"/>
              <a:ext cx="5333121" cy="10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NMTS: </a:t>
              </a:r>
              <a:r>
                <a:rPr lang="en" sz="18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github.com</a:t>
              </a:r>
              <a:r>
                <a:rPr lang="en" sz="18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/</a:t>
              </a:r>
              <a:r>
                <a:rPr lang="en" sz="18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outernetcouncil</a:t>
              </a:r>
              <a:r>
                <a:rPr lang="en" sz="18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/</a:t>
              </a:r>
              <a:r>
                <a:rPr lang="en" sz="18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nmts</a:t>
              </a:r>
              <a:endParaRPr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APIs: </a:t>
              </a:r>
              <a:r>
                <a:rPr lang="en" sz="18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github.com</a:t>
              </a:r>
              <a:r>
                <a:rPr lang="en" sz="18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/</a:t>
              </a:r>
              <a:r>
                <a:rPr lang="en" sz="18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aalyria</a:t>
              </a:r>
              <a:r>
                <a:rPr lang="en" sz="18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/</a:t>
              </a:r>
              <a:r>
                <a:rPr lang="en" sz="18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api</a:t>
              </a:r>
              <a:endParaRPr sz="1800" dirty="0">
                <a:solidFill>
                  <a:srgbClr val="F0F5F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Google Shape;651;p43">
            <a:extLst>
              <a:ext uri="{FF2B5EF4-FFF2-40B4-BE49-F238E27FC236}">
                <a16:creationId xmlns:a16="http://schemas.microsoft.com/office/drawing/2014/main" id="{FA7D33D7-7140-3492-96ED-593F0EDC8888}"/>
              </a:ext>
            </a:extLst>
          </p:cNvPr>
          <p:cNvSpPr/>
          <p:nvPr/>
        </p:nvSpPr>
        <p:spPr>
          <a:xfrm>
            <a:off x="533577" y="2988175"/>
            <a:ext cx="8030100" cy="17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Get in touch: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nihar@aalyria.com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Special thanks to the many authors and contributors to these projects: Erik Kline, David Mandle, Wesley Eddy, Jessica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Streitz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Stefan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Draskoci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Luca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Lodigiani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</a:t>
            </a:r>
            <a:r>
              <a:rPr lang="en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many more</a:t>
            </a:r>
            <a:endParaRPr sz="1800" i="1" dirty="0">
              <a:solidFill>
                <a:srgbClr val="F0F5F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00">
                <a:latin typeface="Hanuman"/>
                <a:ea typeface="Hanuman"/>
                <a:cs typeface="Hanuman"/>
                <a:sym typeface="Hanuman"/>
              </a:rPr>
              <a:t>Spacetime: A temporospatial network orchestration platform</a:t>
            </a:r>
            <a:endParaRPr sz="2200"/>
          </a:p>
        </p:txBody>
      </p:sp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C345C8-A9CC-C9FA-313D-51E8A717F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025" y="1013604"/>
            <a:ext cx="6219168" cy="38387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1F2E80C3-31A0-2454-3F24-B0C12A801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>
            <a:extLst>
              <a:ext uri="{FF2B5EF4-FFF2-40B4-BE49-F238E27FC236}">
                <a16:creationId xmlns:a16="http://schemas.microsoft.com/office/drawing/2014/main" id="{A80ED545-2326-3A05-A8E1-172A535E0A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00">
                <a:latin typeface="Hanuman"/>
                <a:ea typeface="Hanuman"/>
                <a:cs typeface="Hanuman"/>
                <a:sym typeface="Hanuman"/>
              </a:rPr>
              <a:t>Spacetime: A temporospatial network orchestration platform</a:t>
            </a:r>
            <a:endParaRPr sz="2200"/>
          </a:p>
        </p:txBody>
      </p:sp>
      <p:sp>
        <p:nvSpPr>
          <p:cNvPr id="106" name="Google Shape;106;p23">
            <a:extLst>
              <a:ext uri="{FF2B5EF4-FFF2-40B4-BE49-F238E27FC236}">
                <a16:creationId xmlns:a16="http://schemas.microsoft.com/office/drawing/2014/main" id="{344B2CBF-B307-C5A9-14A3-40332BD112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09D153-4839-9EC5-F64A-B40826B6A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470" y="1038412"/>
            <a:ext cx="6846795" cy="383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18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/>
          <p:nvPr/>
        </p:nvSpPr>
        <p:spPr>
          <a:xfrm>
            <a:off x="5355110" y="1305728"/>
            <a:ext cx="1843200" cy="1809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175" tIns="71175" rIns="71175" bIns="71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9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3" name="Google Shape;11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Hanuman"/>
                <a:ea typeface="Hanuman"/>
                <a:cs typeface="Hanuman"/>
                <a:sym typeface="Hanuman"/>
              </a:rPr>
              <a:t>Our team’s charter</a:t>
            </a: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15" name="Google Shape;115;p24"/>
          <p:cNvGrpSpPr/>
          <p:nvPr/>
        </p:nvGrpSpPr>
        <p:grpSpPr>
          <a:xfrm>
            <a:off x="1543808" y="1305728"/>
            <a:ext cx="2449800" cy="3018607"/>
            <a:chOff x="1244522" y="1408118"/>
            <a:chExt cx="2449800" cy="3018607"/>
          </a:xfrm>
        </p:grpSpPr>
        <p:grpSp>
          <p:nvGrpSpPr>
            <p:cNvPr id="116" name="Google Shape;116;p24"/>
            <p:cNvGrpSpPr/>
            <p:nvPr/>
          </p:nvGrpSpPr>
          <p:grpSpPr>
            <a:xfrm>
              <a:off x="1244522" y="3363536"/>
              <a:ext cx="2449800" cy="1063189"/>
              <a:chOff x="1244522" y="3426550"/>
              <a:chExt cx="2449800" cy="1063189"/>
            </a:xfrm>
          </p:grpSpPr>
          <p:sp>
            <p:nvSpPr>
              <p:cNvPr id="117" name="Google Shape;117;p24"/>
              <p:cNvSpPr/>
              <p:nvPr/>
            </p:nvSpPr>
            <p:spPr>
              <a:xfrm>
                <a:off x="1524263" y="3426550"/>
                <a:ext cx="1843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0F5FE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Data Model</a:t>
                </a:r>
                <a:endParaRPr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118" name="Google Shape;118;p24"/>
              <p:cNvSpPr/>
              <p:nvPr/>
            </p:nvSpPr>
            <p:spPr>
              <a:xfrm>
                <a:off x="1244522" y="3820139"/>
                <a:ext cx="24498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0F5FE"/>
                    </a:solidFill>
                    <a:latin typeface="Roboto"/>
                    <a:ea typeface="Roboto"/>
                    <a:cs typeface="Roboto"/>
                    <a:sym typeface="Roboto"/>
                  </a:rPr>
                  <a:t>A schema that describes the capabilities and constraints of the system</a:t>
                </a:r>
                <a:endParaRPr sz="180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19" name="Google Shape;119;p24"/>
            <p:cNvGrpSpPr/>
            <p:nvPr/>
          </p:nvGrpSpPr>
          <p:grpSpPr>
            <a:xfrm>
              <a:off x="1524285" y="1408118"/>
              <a:ext cx="1843200" cy="1809000"/>
              <a:chOff x="3249960" y="1890407"/>
              <a:chExt cx="1843200" cy="1809000"/>
            </a:xfrm>
          </p:grpSpPr>
          <p:pic>
            <p:nvPicPr>
              <p:cNvPr id="120" name="Google Shape;120;p24" title="noun-data-modeling-6170604.png"/>
              <p:cNvPicPr preferRelativeResize="0"/>
              <p:nvPr/>
            </p:nvPicPr>
            <p:blipFill rotWithShape="1">
              <a:blip r:embed="rId3">
                <a:alphaModFix/>
              </a:blip>
              <a:srcRect b="13741"/>
              <a:stretch/>
            </p:blipFill>
            <p:spPr>
              <a:xfrm>
                <a:off x="3501199" y="2212676"/>
                <a:ext cx="1418849" cy="12238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1" name="Google Shape;121;p24"/>
              <p:cNvSpPr/>
              <p:nvPr/>
            </p:nvSpPr>
            <p:spPr>
              <a:xfrm>
                <a:off x="3249960" y="1890407"/>
                <a:ext cx="1843200" cy="18090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8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grpSp>
        <p:nvGrpSpPr>
          <p:cNvPr id="122" name="Google Shape;122;p24"/>
          <p:cNvGrpSpPr/>
          <p:nvPr/>
        </p:nvGrpSpPr>
        <p:grpSpPr>
          <a:xfrm>
            <a:off x="5075350" y="3261147"/>
            <a:ext cx="2449800" cy="1063203"/>
            <a:chOff x="1244525" y="3426550"/>
            <a:chExt cx="2449800" cy="1063203"/>
          </a:xfrm>
        </p:grpSpPr>
        <p:sp>
          <p:nvSpPr>
            <p:cNvPr id="123" name="Google Shape;123;p24"/>
            <p:cNvSpPr/>
            <p:nvPr/>
          </p:nvSpPr>
          <p:spPr>
            <a:xfrm>
              <a:off x="1524263" y="3426550"/>
              <a:ext cx="1843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APIs</a:t>
              </a:r>
              <a:endParaRPr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1244525" y="3820153"/>
              <a:ext cx="24498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Programmatic interfaces that enable users to operate production networks</a:t>
              </a:r>
              <a:endParaRPr sz="1800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pic>
        <p:nvPicPr>
          <p:cNvPr id="125" name="Google Shape;125;p24" title="noun-document-exchange-7297214.png"/>
          <p:cNvPicPr preferRelativeResize="0"/>
          <p:nvPr/>
        </p:nvPicPr>
        <p:blipFill rotWithShape="1">
          <a:blip r:embed="rId4">
            <a:alphaModFix/>
          </a:blip>
          <a:srcRect t="5367" b="15243"/>
          <a:stretch/>
        </p:blipFill>
        <p:spPr>
          <a:xfrm>
            <a:off x="5761788" y="1770425"/>
            <a:ext cx="1107976" cy="8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Hanuman"/>
                <a:ea typeface="Hanuman"/>
                <a:cs typeface="Hanuman"/>
                <a:sym typeface="Hanuman"/>
              </a:rPr>
              <a:t>Data model and API scope</a:t>
            </a: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32" name="Google Shape;132;p25"/>
          <p:cNvGrpSpPr/>
          <p:nvPr/>
        </p:nvGrpSpPr>
        <p:grpSpPr>
          <a:xfrm>
            <a:off x="480500" y="1305716"/>
            <a:ext cx="2638800" cy="2856909"/>
            <a:chOff x="535637" y="1305716"/>
            <a:chExt cx="2638800" cy="2856909"/>
          </a:xfrm>
        </p:grpSpPr>
        <p:grpSp>
          <p:nvGrpSpPr>
            <p:cNvPr id="133" name="Google Shape;133;p25"/>
            <p:cNvGrpSpPr/>
            <p:nvPr/>
          </p:nvGrpSpPr>
          <p:grpSpPr>
            <a:xfrm>
              <a:off x="535637" y="3261147"/>
              <a:ext cx="2638800" cy="901478"/>
              <a:chOff x="1142083" y="3426550"/>
              <a:chExt cx="2638800" cy="901478"/>
            </a:xfrm>
          </p:grpSpPr>
          <p:sp>
            <p:nvSpPr>
              <p:cNvPr id="134" name="Google Shape;134;p25"/>
              <p:cNvSpPr/>
              <p:nvPr/>
            </p:nvSpPr>
            <p:spPr>
              <a:xfrm>
                <a:off x="1524263" y="3426550"/>
                <a:ext cx="1843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0F5FE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All domains</a:t>
                </a:r>
                <a:endParaRPr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135" name="Google Shape;135;p25"/>
              <p:cNvSpPr/>
              <p:nvPr/>
            </p:nvSpPr>
            <p:spPr>
              <a:xfrm>
                <a:off x="1142083" y="3820128"/>
                <a:ext cx="26388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0F5FE"/>
                    </a:solidFill>
                    <a:latin typeface="Roboto"/>
                    <a:ea typeface="Roboto"/>
                    <a:cs typeface="Roboto"/>
                    <a:sym typeface="Roboto"/>
                  </a:rPr>
                  <a:t>Satellites in any orbit, aircraft, ships, ground terminals…</a:t>
                </a:r>
                <a:endParaRPr sz="1800" dirty="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36" name="Google Shape;136;p25"/>
            <p:cNvGrpSpPr/>
            <p:nvPr/>
          </p:nvGrpSpPr>
          <p:grpSpPr>
            <a:xfrm>
              <a:off x="933413" y="1305716"/>
              <a:ext cx="1843200" cy="1809000"/>
              <a:chOff x="933413" y="1305716"/>
              <a:chExt cx="1843200" cy="1809000"/>
            </a:xfrm>
          </p:grpSpPr>
          <p:sp>
            <p:nvSpPr>
              <p:cNvPr id="137" name="Google Shape;137;p25"/>
              <p:cNvSpPr/>
              <p:nvPr/>
            </p:nvSpPr>
            <p:spPr>
              <a:xfrm>
                <a:off x="933413" y="1305716"/>
                <a:ext cx="1843200" cy="18090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8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grpSp>
            <p:nvGrpSpPr>
              <p:cNvPr id="138" name="Google Shape;138;p25"/>
              <p:cNvGrpSpPr/>
              <p:nvPr/>
            </p:nvGrpSpPr>
            <p:grpSpPr>
              <a:xfrm>
                <a:off x="1278907" y="1661247"/>
                <a:ext cx="1163863" cy="1113711"/>
                <a:chOff x="1377025" y="1969175"/>
                <a:chExt cx="1152225" cy="1102575"/>
              </a:xfrm>
            </p:grpSpPr>
            <p:sp>
              <p:nvSpPr>
                <p:cNvPr id="139" name="Google Shape;139;p25"/>
                <p:cNvSpPr/>
                <p:nvPr/>
              </p:nvSpPr>
              <p:spPr>
                <a:xfrm>
                  <a:off x="1466050" y="2008550"/>
                  <a:ext cx="1063200" cy="1063200"/>
                </a:xfrm>
                <a:prstGeom prst="ellipse">
                  <a:avLst/>
                </a:prstGeom>
                <a:noFill/>
                <a:ln w="19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2350" tIns="92350" rIns="92350" bIns="923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14"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  <p:sp>
              <p:nvSpPr>
                <p:cNvPr id="140" name="Google Shape;140;p25"/>
                <p:cNvSpPr/>
                <p:nvPr/>
              </p:nvSpPr>
              <p:spPr>
                <a:xfrm>
                  <a:off x="1386300" y="1977050"/>
                  <a:ext cx="425400" cy="488400"/>
                </a:xfrm>
                <a:prstGeom prst="rect">
                  <a:avLst/>
                </a:prstGeom>
                <a:solidFill>
                  <a:srgbClr val="07162E"/>
                </a:solidFill>
                <a:ln>
                  <a:noFill/>
                </a:ln>
                <a:effectLst>
                  <a:outerShdw blurRad="57729" dist="19243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2350" tIns="92350" rIns="92350" bIns="923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14"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  <p:pic>
              <p:nvPicPr>
                <p:cNvPr id="141" name="Google Shape;141;p25" title="noun-satellite-8078710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13674"/>
                <a:stretch/>
              </p:blipFill>
              <p:spPr>
                <a:xfrm rot="-5400000">
                  <a:off x="1342637" y="2003562"/>
                  <a:ext cx="502950" cy="43417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729" dist="19243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142" name="Google Shape;142;p25" title="noun-transportation-7252194.png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17314"/>
                <a:stretch/>
              </p:blipFill>
              <p:spPr>
                <a:xfrm>
                  <a:off x="1742271" y="2285400"/>
                  <a:ext cx="692629" cy="572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143" name="Google Shape;143;p25"/>
          <p:cNvGrpSpPr/>
          <p:nvPr/>
        </p:nvGrpSpPr>
        <p:grpSpPr>
          <a:xfrm>
            <a:off x="3351345" y="1305728"/>
            <a:ext cx="2449800" cy="2845200"/>
            <a:chOff x="3347100" y="1305728"/>
            <a:chExt cx="2449800" cy="2845200"/>
          </a:xfrm>
        </p:grpSpPr>
        <p:grpSp>
          <p:nvGrpSpPr>
            <p:cNvPr id="144" name="Google Shape;144;p25"/>
            <p:cNvGrpSpPr/>
            <p:nvPr/>
          </p:nvGrpSpPr>
          <p:grpSpPr>
            <a:xfrm>
              <a:off x="3347100" y="3261150"/>
              <a:ext cx="2449800" cy="889778"/>
              <a:chOff x="1244521" y="3426553"/>
              <a:chExt cx="2449800" cy="889778"/>
            </a:xfrm>
          </p:grpSpPr>
          <p:sp>
            <p:nvSpPr>
              <p:cNvPr id="145" name="Google Shape;145;p25"/>
              <p:cNvSpPr/>
              <p:nvPr/>
            </p:nvSpPr>
            <p:spPr>
              <a:xfrm>
                <a:off x="1244521" y="3426553"/>
                <a:ext cx="24498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rgbClr val="F0F5FE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All network layers</a:t>
                </a:r>
                <a:endParaRPr dirty="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146" name="Google Shape;146;p25"/>
              <p:cNvSpPr/>
              <p:nvPr/>
            </p:nvSpPr>
            <p:spPr>
              <a:xfrm>
                <a:off x="1244521" y="3820131"/>
                <a:ext cx="2449800" cy="4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0F5FE"/>
                    </a:solidFill>
                    <a:latin typeface="Roboto"/>
                    <a:ea typeface="Roboto"/>
                    <a:cs typeface="Roboto"/>
                    <a:sym typeface="Roboto"/>
                  </a:rPr>
                  <a:t>Detailed RF modeling, all networking protocols</a:t>
                </a:r>
                <a:endParaRPr sz="180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47" name="Google Shape;147;p25"/>
            <p:cNvGrpSpPr/>
            <p:nvPr/>
          </p:nvGrpSpPr>
          <p:grpSpPr>
            <a:xfrm>
              <a:off x="3626863" y="1305728"/>
              <a:ext cx="1843200" cy="1809000"/>
              <a:chOff x="3626863" y="1305728"/>
              <a:chExt cx="1843200" cy="1809000"/>
            </a:xfrm>
          </p:grpSpPr>
          <p:sp>
            <p:nvSpPr>
              <p:cNvPr id="148" name="Google Shape;148;p25"/>
              <p:cNvSpPr/>
              <p:nvPr/>
            </p:nvSpPr>
            <p:spPr>
              <a:xfrm>
                <a:off x="3626863" y="1305728"/>
                <a:ext cx="1843200" cy="18090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8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pic>
            <p:nvPicPr>
              <p:cNvPr id="149" name="Google Shape;149;p25" title="noun-network-centrality-5716759.png"/>
              <p:cNvPicPr preferRelativeResize="0"/>
              <p:nvPr/>
            </p:nvPicPr>
            <p:blipFill rotWithShape="1">
              <a:blip r:embed="rId5">
                <a:alphaModFix/>
              </a:blip>
              <a:srcRect b="13786"/>
              <a:stretch/>
            </p:blipFill>
            <p:spPr>
              <a:xfrm>
                <a:off x="3854425" y="1591525"/>
                <a:ext cx="1435175" cy="1237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0" name="Google Shape;150;p25"/>
          <p:cNvGrpSpPr/>
          <p:nvPr/>
        </p:nvGrpSpPr>
        <p:grpSpPr>
          <a:xfrm>
            <a:off x="5875667" y="1305716"/>
            <a:ext cx="3001508" cy="2845209"/>
            <a:chOff x="5796900" y="1305716"/>
            <a:chExt cx="3001508" cy="2845209"/>
          </a:xfrm>
        </p:grpSpPr>
        <p:grpSp>
          <p:nvGrpSpPr>
            <p:cNvPr id="151" name="Google Shape;151;p25"/>
            <p:cNvGrpSpPr/>
            <p:nvPr/>
          </p:nvGrpSpPr>
          <p:grpSpPr>
            <a:xfrm>
              <a:off x="5796900" y="3261125"/>
              <a:ext cx="3001508" cy="889800"/>
              <a:chOff x="1018775" y="3426541"/>
              <a:chExt cx="3001508" cy="889800"/>
            </a:xfrm>
          </p:grpSpPr>
          <p:sp>
            <p:nvSpPr>
              <p:cNvPr id="152" name="Google Shape;152;p25"/>
              <p:cNvSpPr/>
              <p:nvPr/>
            </p:nvSpPr>
            <p:spPr>
              <a:xfrm>
                <a:off x="1018775" y="3426541"/>
                <a:ext cx="30015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0F5FE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All operational workflows</a:t>
                </a:r>
                <a:endParaRPr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153" name="Google Shape;153;p25"/>
              <p:cNvSpPr/>
              <p:nvPr/>
            </p:nvSpPr>
            <p:spPr>
              <a:xfrm>
                <a:off x="1018783" y="3820141"/>
                <a:ext cx="3001500" cy="49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0F5FE"/>
                    </a:solidFill>
                    <a:latin typeface="Roboto"/>
                    <a:ea typeface="Roboto"/>
                    <a:cs typeface="Roboto"/>
                    <a:sym typeface="Roboto"/>
                  </a:rPr>
                  <a:t>Service provisioning, scheduling downtime, spectrum policies…</a:t>
                </a:r>
                <a:endParaRPr sz="1800">
                  <a:solidFill>
                    <a:srgbClr val="F0F5FE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54" name="Google Shape;154;p25"/>
            <p:cNvGrpSpPr/>
            <p:nvPr/>
          </p:nvGrpSpPr>
          <p:grpSpPr>
            <a:xfrm>
              <a:off x="6376060" y="1305716"/>
              <a:ext cx="1843200" cy="1809000"/>
              <a:chOff x="6376060" y="1305716"/>
              <a:chExt cx="1843200" cy="1809000"/>
            </a:xfrm>
          </p:grpSpPr>
          <p:sp>
            <p:nvSpPr>
              <p:cNvPr id="155" name="Google Shape;155;p25"/>
              <p:cNvSpPr/>
              <p:nvPr/>
            </p:nvSpPr>
            <p:spPr>
              <a:xfrm>
                <a:off x="6376060" y="1305716"/>
                <a:ext cx="1843200" cy="18090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8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pic>
            <p:nvPicPr>
              <p:cNvPr id="156" name="Google Shape;156;p25" title="noun-workflow-8235946.png"/>
              <p:cNvPicPr preferRelativeResize="0"/>
              <p:nvPr/>
            </p:nvPicPr>
            <p:blipFill rotWithShape="1">
              <a:blip r:embed="rId6">
                <a:alphaModFix/>
              </a:blip>
              <a:srcRect b="16847"/>
              <a:stretch/>
            </p:blipFill>
            <p:spPr>
              <a:xfrm>
                <a:off x="6503075" y="1549475"/>
                <a:ext cx="1589175" cy="13214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Hanuman"/>
                <a:ea typeface="Hanuman"/>
                <a:cs typeface="Hanuman"/>
                <a:sym typeface="Hanuman"/>
              </a:rPr>
              <a:t>Why do data models matter?</a:t>
            </a: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62" name="Google Shape;16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63" name="Google Shape;163;p26"/>
          <p:cNvGrpSpPr/>
          <p:nvPr/>
        </p:nvGrpSpPr>
        <p:grpSpPr>
          <a:xfrm>
            <a:off x="420850" y="1473421"/>
            <a:ext cx="1527600" cy="2138931"/>
            <a:chOff x="420850" y="1473421"/>
            <a:chExt cx="1527600" cy="2138931"/>
          </a:xfrm>
        </p:grpSpPr>
        <p:grpSp>
          <p:nvGrpSpPr>
            <p:cNvPr id="164" name="Google Shape;164;p26"/>
            <p:cNvGrpSpPr/>
            <p:nvPr/>
          </p:nvGrpSpPr>
          <p:grpSpPr>
            <a:xfrm>
              <a:off x="515078" y="1473421"/>
              <a:ext cx="1339233" cy="1339233"/>
              <a:chOff x="503969" y="1472834"/>
              <a:chExt cx="1172400" cy="1172400"/>
            </a:xfrm>
          </p:grpSpPr>
          <p:sp>
            <p:nvSpPr>
              <p:cNvPr id="165" name="Google Shape;165;p26"/>
              <p:cNvSpPr/>
              <p:nvPr/>
            </p:nvSpPr>
            <p:spPr>
              <a:xfrm>
                <a:off x="503969" y="1472834"/>
                <a:ext cx="1172400" cy="1172400"/>
              </a:xfrm>
              <a:prstGeom prst="ellipse">
                <a:avLst/>
              </a:prstGeom>
              <a:noFill/>
              <a:ln w="170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1625" tIns="81625" rIns="81625" bIns="816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4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grpSp>
            <p:nvGrpSpPr>
              <p:cNvPr id="166" name="Google Shape;166;p26"/>
              <p:cNvGrpSpPr/>
              <p:nvPr/>
            </p:nvGrpSpPr>
            <p:grpSpPr>
              <a:xfrm>
                <a:off x="648261" y="1632969"/>
                <a:ext cx="883630" cy="665027"/>
                <a:chOff x="538195" y="1409002"/>
                <a:chExt cx="1209459" cy="910248"/>
              </a:xfrm>
            </p:grpSpPr>
            <p:pic>
              <p:nvPicPr>
                <p:cNvPr id="167" name="Google Shape;167;p26" title="noun-hexagons-5222209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12656"/>
                <a:stretch/>
              </p:blipFill>
              <p:spPr>
                <a:xfrm>
                  <a:off x="1091987" y="1746550"/>
                  <a:ext cx="655667" cy="572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" name="Google Shape;168;p26" title="noun-hexagons-5222209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12656"/>
                <a:stretch/>
              </p:blipFill>
              <p:spPr>
                <a:xfrm rot="-3899567">
                  <a:off x="608453" y="1540802"/>
                  <a:ext cx="655668" cy="572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169" name="Google Shape;169;p26"/>
            <p:cNvSpPr/>
            <p:nvPr/>
          </p:nvSpPr>
          <p:spPr>
            <a:xfrm>
              <a:off x="420850" y="2904353"/>
              <a:ext cx="1527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73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System &amp; radio resource optimization</a:t>
              </a:r>
              <a:endParaRPr sz="1373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70" name="Google Shape;170;p26"/>
          <p:cNvSpPr/>
          <p:nvPr/>
        </p:nvSpPr>
        <p:spPr>
          <a:xfrm>
            <a:off x="5553900" y="1473421"/>
            <a:ext cx="1339154" cy="1339154"/>
          </a:xfrm>
          <a:prstGeom prst="ellipse">
            <a:avLst/>
          </a:prstGeom>
          <a:noFill/>
          <a:ln w="17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625" tIns="81625" rIns="81625" bIns="816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49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5459675" y="2904325"/>
            <a:ext cx="1527590" cy="69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125" tIns="70125" rIns="70125" bIns="70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3">
                <a:solidFill>
                  <a:srgbClr val="F0F5FE"/>
                </a:solidFill>
                <a:latin typeface="Roboto"/>
                <a:ea typeface="Roboto"/>
                <a:cs typeface="Roboto"/>
                <a:sym typeface="Roboto"/>
              </a:rPr>
              <a:t>Digital &amp; virtual architectures (DIFI)</a:t>
            </a:r>
            <a:endParaRPr sz="1373">
              <a:solidFill>
                <a:srgbClr val="F0F5F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72" name="Google Shape;172;p26"/>
          <p:cNvGrpSpPr/>
          <p:nvPr/>
        </p:nvGrpSpPr>
        <p:grpSpPr>
          <a:xfrm>
            <a:off x="2100475" y="1473421"/>
            <a:ext cx="1527590" cy="1908699"/>
            <a:chOff x="2100475" y="1473421"/>
            <a:chExt cx="1527590" cy="1908699"/>
          </a:xfrm>
        </p:grpSpPr>
        <p:sp>
          <p:nvSpPr>
            <p:cNvPr id="173" name="Google Shape;173;p26"/>
            <p:cNvSpPr/>
            <p:nvPr/>
          </p:nvSpPr>
          <p:spPr>
            <a:xfrm>
              <a:off x="2100475" y="2904325"/>
              <a:ext cx="1527590" cy="477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73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Network path computation</a:t>
              </a:r>
              <a:endParaRPr sz="1373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174" name="Google Shape;174;p26"/>
            <p:cNvGrpSpPr/>
            <p:nvPr/>
          </p:nvGrpSpPr>
          <p:grpSpPr>
            <a:xfrm>
              <a:off x="2194683" y="1473421"/>
              <a:ext cx="1339154" cy="1339154"/>
              <a:chOff x="2194683" y="1473421"/>
              <a:chExt cx="1339154" cy="1339154"/>
            </a:xfrm>
          </p:grpSpPr>
          <p:sp>
            <p:nvSpPr>
              <p:cNvPr id="175" name="Google Shape;175;p26"/>
              <p:cNvSpPr/>
              <p:nvPr/>
            </p:nvSpPr>
            <p:spPr>
              <a:xfrm>
                <a:off x="2194683" y="1473421"/>
                <a:ext cx="1339154" cy="1339154"/>
              </a:xfrm>
              <a:prstGeom prst="ellipse">
                <a:avLst/>
              </a:prstGeom>
              <a:noFill/>
              <a:ln w="170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1625" tIns="81625" rIns="81625" bIns="816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4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pic>
            <p:nvPicPr>
              <p:cNvPr id="176" name="Google Shape;176;p26" title="noun-path-testing-1908978.png"/>
              <p:cNvPicPr preferRelativeResize="0"/>
              <p:nvPr/>
            </p:nvPicPr>
            <p:blipFill rotWithShape="1">
              <a:blip r:embed="rId4">
                <a:alphaModFix/>
              </a:blip>
              <a:srcRect b="18547"/>
              <a:stretch/>
            </p:blipFill>
            <p:spPr>
              <a:xfrm>
                <a:off x="2368590" y="1739249"/>
                <a:ext cx="991349" cy="8075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7" name="Google Shape;177;p26"/>
          <p:cNvGrpSpPr/>
          <p:nvPr/>
        </p:nvGrpSpPr>
        <p:grpSpPr>
          <a:xfrm>
            <a:off x="3780075" y="1473421"/>
            <a:ext cx="1527600" cy="1908804"/>
            <a:chOff x="3780075" y="1473421"/>
            <a:chExt cx="1527600" cy="1908804"/>
          </a:xfrm>
        </p:grpSpPr>
        <p:sp>
          <p:nvSpPr>
            <p:cNvPr id="178" name="Google Shape;178;p26"/>
            <p:cNvSpPr/>
            <p:nvPr/>
          </p:nvSpPr>
          <p:spPr>
            <a:xfrm>
              <a:off x="3780075" y="2904325"/>
              <a:ext cx="15276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73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Monitoring and debugging </a:t>
              </a:r>
              <a:endParaRPr sz="1373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179" name="Google Shape;179;p26"/>
            <p:cNvGrpSpPr/>
            <p:nvPr/>
          </p:nvGrpSpPr>
          <p:grpSpPr>
            <a:xfrm>
              <a:off x="3874291" y="1473421"/>
              <a:ext cx="1339154" cy="1339154"/>
              <a:chOff x="3874291" y="1473421"/>
              <a:chExt cx="1339154" cy="1339154"/>
            </a:xfrm>
          </p:grpSpPr>
          <p:sp>
            <p:nvSpPr>
              <p:cNvPr id="180" name="Google Shape;180;p26"/>
              <p:cNvSpPr/>
              <p:nvPr/>
            </p:nvSpPr>
            <p:spPr>
              <a:xfrm>
                <a:off x="3874291" y="1473421"/>
                <a:ext cx="1339154" cy="1339154"/>
              </a:xfrm>
              <a:prstGeom prst="ellipse">
                <a:avLst/>
              </a:prstGeom>
              <a:noFill/>
              <a:ln w="170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1625" tIns="81625" rIns="81625" bIns="816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4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pic>
            <p:nvPicPr>
              <p:cNvPr id="181" name="Google Shape;181;p26" title="noun-monitored-8210259.png"/>
              <p:cNvPicPr preferRelativeResize="0"/>
              <p:nvPr/>
            </p:nvPicPr>
            <p:blipFill rotWithShape="1">
              <a:blip r:embed="rId5">
                <a:alphaModFix/>
              </a:blip>
              <a:srcRect b="24908"/>
              <a:stretch/>
            </p:blipFill>
            <p:spPr>
              <a:xfrm>
                <a:off x="4108589" y="1753169"/>
                <a:ext cx="988475" cy="742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82" name="Google Shape;182;p26" title="noun-sine-wave-3629639.png"/>
          <p:cNvPicPr preferRelativeResize="0"/>
          <p:nvPr/>
        </p:nvPicPr>
        <p:blipFill rotWithShape="1">
          <a:blip r:embed="rId6">
            <a:alphaModFix/>
          </a:blip>
          <a:srcRect t="24426" b="38464"/>
          <a:stretch/>
        </p:blipFill>
        <p:spPr>
          <a:xfrm>
            <a:off x="5693198" y="1946202"/>
            <a:ext cx="1060595" cy="393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6"/>
          <p:cNvGrpSpPr/>
          <p:nvPr/>
        </p:nvGrpSpPr>
        <p:grpSpPr>
          <a:xfrm>
            <a:off x="7139300" y="1473421"/>
            <a:ext cx="1527600" cy="1908806"/>
            <a:chOff x="7139300" y="1473421"/>
            <a:chExt cx="1527600" cy="1908806"/>
          </a:xfrm>
        </p:grpSpPr>
        <p:sp>
          <p:nvSpPr>
            <p:cNvPr id="184" name="Google Shape;184;p26"/>
            <p:cNvSpPr/>
            <p:nvPr/>
          </p:nvSpPr>
          <p:spPr>
            <a:xfrm>
              <a:off x="7139300" y="2904327"/>
              <a:ext cx="15276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125" tIns="70125" rIns="70125" bIns="70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73">
                  <a:solidFill>
                    <a:srgbClr val="F0F5FE"/>
                  </a:solidFill>
                  <a:latin typeface="Roboto"/>
                  <a:ea typeface="Roboto"/>
                  <a:cs typeface="Roboto"/>
                  <a:sym typeface="Roboto"/>
                </a:rPr>
                <a:t>Simulation and capacity planning</a:t>
              </a:r>
              <a:endParaRPr sz="1373">
                <a:solidFill>
                  <a:srgbClr val="F0F5FE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185" name="Google Shape;185;p26"/>
            <p:cNvGrpSpPr/>
            <p:nvPr/>
          </p:nvGrpSpPr>
          <p:grpSpPr>
            <a:xfrm>
              <a:off x="7233509" y="1473421"/>
              <a:ext cx="1339154" cy="1339154"/>
              <a:chOff x="7233509" y="1473421"/>
              <a:chExt cx="1339154" cy="1339154"/>
            </a:xfrm>
          </p:grpSpPr>
          <p:sp>
            <p:nvSpPr>
              <p:cNvPr id="186" name="Google Shape;186;p26"/>
              <p:cNvSpPr/>
              <p:nvPr/>
            </p:nvSpPr>
            <p:spPr>
              <a:xfrm>
                <a:off x="7233509" y="1473421"/>
                <a:ext cx="1339154" cy="1339154"/>
              </a:xfrm>
              <a:prstGeom prst="ellipse">
                <a:avLst/>
              </a:prstGeom>
              <a:noFill/>
              <a:ln w="170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1625" tIns="81625" rIns="81625" bIns="816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49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pic>
            <p:nvPicPr>
              <p:cNvPr id="187" name="Google Shape;187;p26" title="noun-forecast-8233529.png"/>
              <p:cNvPicPr preferRelativeResize="0"/>
              <p:nvPr/>
            </p:nvPicPr>
            <p:blipFill rotWithShape="1">
              <a:blip r:embed="rId7">
                <a:alphaModFix/>
              </a:blip>
              <a:srcRect t="7452" b="22046"/>
              <a:stretch/>
            </p:blipFill>
            <p:spPr>
              <a:xfrm>
                <a:off x="7426740" y="1803354"/>
                <a:ext cx="990099" cy="69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8" name="Google Shape;188;p26"/>
          <p:cNvSpPr/>
          <p:nvPr/>
        </p:nvSpPr>
        <p:spPr>
          <a:xfrm>
            <a:off x="311700" y="3860800"/>
            <a:ext cx="8709600" cy="572700"/>
          </a:xfrm>
          <a:prstGeom prst="roundRect">
            <a:avLst>
              <a:gd name="adj" fmla="val 3462"/>
            </a:avLst>
          </a:prstGeom>
          <a:solidFill>
            <a:srgbClr val="F0F5FE"/>
          </a:solidFill>
          <a:ln w="9525" cap="flat" cmpd="sng">
            <a:solidFill>
              <a:srgbClr val="F0F5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262C35"/>
                </a:solidFill>
                <a:latin typeface="Roboto"/>
                <a:ea typeface="Roboto"/>
                <a:cs typeface="Roboto"/>
                <a:sym typeface="Roboto"/>
              </a:rPr>
              <a:t>A flexible and robust data model allows teams to ship features fast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Hanuman"/>
                <a:ea typeface="Hanuman"/>
                <a:cs typeface="Hanuman"/>
                <a:sym typeface="Hanuman"/>
              </a:rPr>
              <a:t>A thought experiment of the ideal data model</a:t>
            </a: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95" name="Google Shape;195;p27"/>
          <p:cNvGrpSpPr/>
          <p:nvPr/>
        </p:nvGrpSpPr>
        <p:grpSpPr>
          <a:xfrm>
            <a:off x="576626" y="1166555"/>
            <a:ext cx="2398930" cy="1561096"/>
            <a:chOff x="1833399" y="1206726"/>
            <a:chExt cx="2146501" cy="2045998"/>
          </a:xfrm>
        </p:grpSpPr>
        <p:sp>
          <p:nvSpPr>
            <p:cNvPr id="196" name="Google Shape;196;p27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IP address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Latitude, longitude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Parabolic antenna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GroundStation</a:t>
              </a:r>
              <a:endParaRPr sz="1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8" name="Google Shape;198;p27"/>
          <p:cNvGrpSpPr/>
          <p:nvPr/>
        </p:nvGrpSpPr>
        <p:grpSpPr>
          <a:xfrm>
            <a:off x="3372531" y="1166555"/>
            <a:ext cx="2398930" cy="1561096"/>
            <a:chOff x="1833399" y="1206726"/>
            <a:chExt cx="2146501" cy="2045998"/>
          </a:xfrm>
        </p:grpSpPr>
        <p:sp>
          <p:nvSpPr>
            <p:cNvPr id="199" name="Google Shape;199;p27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TLE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user antennas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user channels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89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GEOSatellite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01" name="Google Shape;201;p27"/>
          <p:cNvGrpSpPr/>
          <p:nvPr/>
        </p:nvGrpSpPr>
        <p:grpSpPr>
          <a:xfrm>
            <a:off x="6223286" y="1166555"/>
            <a:ext cx="2398930" cy="1561096"/>
            <a:chOff x="1833399" y="1206726"/>
            <a:chExt cx="2146501" cy="2045998"/>
          </a:xfrm>
        </p:grpSpPr>
        <p:sp>
          <p:nvSpPr>
            <p:cNvPr id="202" name="Google Shape;202;p27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IP address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Latitude, longitude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Parabolic antenna</a:t>
              </a:r>
              <a:endParaRPr sz="1089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UserTerminal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Hanuman"/>
                <a:ea typeface="Hanuman"/>
                <a:cs typeface="Hanuman"/>
                <a:sym typeface="Hanuman"/>
              </a:rPr>
              <a:t>A thought experiment of the ideal data model</a:t>
            </a: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209" name="Google Shape;20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10" name="Google Shape;210;p28"/>
          <p:cNvGrpSpPr/>
          <p:nvPr/>
        </p:nvGrpSpPr>
        <p:grpSpPr>
          <a:xfrm>
            <a:off x="576639" y="2865711"/>
            <a:ext cx="2398930" cy="1561096"/>
            <a:chOff x="1833399" y="1206726"/>
            <a:chExt cx="2146501" cy="2045998"/>
          </a:xfrm>
        </p:grpSpPr>
        <p:sp>
          <p:nvSpPr>
            <p:cNvPr id="211" name="Google Shape;211;p28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State vector(s)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antennas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channels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LEOSatellite</a:t>
              </a:r>
              <a:endParaRPr sz="1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13" name="Google Shape;213;p28"/>
          <p:cNvGrpSpPr/>
          <p:nvPr/>
        </p:nvGrpSpPr>
        <p:grpSpPr>
          <a:xfrm>
            <a:off x="3372544" y="2865711"/>
            <a:ext cx="2398930" cy="1561096"/>
            <a:chOff x="1833399" y="1206726"/>
            <a:chExt cx="2146501" cy="2045998"/>
          </a:xfrm>
        </p:grpSpPr>
        <p:sp>
          <p:nvSpPr>
            <p:cNvPr id="214" name="Google Shape;214;p28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TLE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antennas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channels</a:t>
              </a:r>
              <a:endParaRPr sz="1189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MEOSatellite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16" name="Google Shape;216;p28"/>
          <p:cNvGrpSpPr/>
          <p:nvPr/>
        </p:nvGrpSpPr>
        <p:grpSpPr>
          <a:xfrm>
            <a:off x="6223298" y="2865711"/>
            <a:ext cx="2398930" cy="1561096"/>
            <a:chOff x="1833399" y="1206726"/>
            <a:chExt cx="2146501" cy="2045998"/>
          </a:xfrm>
        </p:grpSpPr>
        <p:sp>
          <p:nvSpPr>
            <p:cNvPr id="217" name="Google Shape;217;p28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IP address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Latitude, longitude, altitude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Phased array antenna</a:t>
              </a:r>
              <a:endParaRPr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AeroUserTerminal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19" name="Google Shape;219;p28"/>
          <p:cNvGrpSpPr/>
          <p:nvPr/>
        </p:nvGrpSpPr>
        <p:grpSpPr>
          <a:xfrm>
            <a:off x="576626" y="1166555"/>
            <a:ext cx="2398930" cy="1561096"/>
            <a:chOff x="1833399" y="1206726"/>
            <a:chExt cx="2146501" cy="2045998"/>
          </a:xfrm>
        </p:grpSpPr>
        <p:sp>
          <p:nvSpPr>
            <p:cNvPr id="220" name="Google Shape;220;p28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IP address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Latitude, longitude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Parabolic antenna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GroundStation</a:t>
              </a:r>
              <a:endParaRPr sz="1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3372531" y="1166555"/>
            <a:ext cx="2398930" cy="1561096"/>
            <a:chOff x="1833399" y="1206726"/>
            <a:chExt cx="2146501" cy="2045998"/>
          </a:xfrm>
        </p:grpSpPr>
        <p:sp>
          <p:nvSpPr>
            <p:cNvPr id="223" name="Google Shape;223;p28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TLE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antennas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channels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89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GEOSatellite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25" name="Google Shape;225;p28"/>
          <p:cNvGrpSpPr/>
          <p:nvPr/>
        </p:nvGrpSpPr>
        <p:grpSpPr>
          <a:xfrm>
            <a:off x="6223286" y="1166555"/>
            <a:ext cx="2398930" cy="1561096"/>
            <a:chOff x="1833399" y="1206726"/>
            <a:chExt cx="2146501" cy="2045998"/>
          </a:xfrm>
        </p:grpSpPr>
        <p:sp>
          <p:nvSpPr>
            <p:cNvPr id="226" name="Google Shape;226;p28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IP address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Latitude, longitude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Parabolic antenna</a:t>
              </a:r>
              <a:endParaRPr sz="1089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UserTerminal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Hanuman"/>
                <a:ea typeface="Hanuman"/>
                <a:cs typeface="Hanuman"/>
                <a:sym typeface="Hanuman"/>
              </a:rPr>
              <a:t>A thought experiment of the ideal data model</a:t>
            </a:r>
            <a:endParaRPr sz="2720">
              <a:latin typeface="Hanuman"/>
              <a:ea typeface="Hanuman"/>
              <a:cs typeface="Hanuman"/>
              <a:sym typeface="Hanu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233" name="Google Shape;23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234" name="Google Shape;234;p29"/>
          <p:cNvGrpSpPr/>
          <p:nvPr/>
        </p:nvGrpSpPr>
        <p:grpSpPr>
          <a:xfrm>
            <a:off x="576639" y="2865711"/>
            <a:ext cx="2398930" cy="1561096"/>
            <a:chOff x="1833399" y="1206726"/>
            <a:chExt cx="2146501" cy="2045998"/>
          </a:xfrm>
        </p:grpSpPr>
        <p:sp>
          <p:nvSpPr>
            <p:cNvPr id="235" name="Google Shape;235;p29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State vector(s)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antennas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channels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LEOSatellite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3372544" y="2865711"/>
            <a:ext cx="2398930" cy="1561096"/>
            <a:chOff x="1833399" y="1206726"/>
            <a:chExt cx="2146501" cy="2045998"/>
          </a:xfrm>
        </p:grpSpPr>
        <p:sp>
          <p:nvSpPr>
            <p:cNvPr id="238" name="Google Shape;238;p29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TLE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antennas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channels</a:t>
              </a:r>
              <a:endParaRPr sz="1189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MEOSatellite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40" name="Google Shape;240;p29"/>
          <p:cNvGrpSpPr/>
          <p:nvPr/>
        </p:nvGrpSpPr>
        <p:grpSpPr>
          <a:xfrm>
            <a:off x="6223298" y="2865711"/>
            <a:ext cx="2398930" cy="1561096"/>
            <a:chOff x="1833399" y="1206726"/>
            <a:chExt cx="2146501" cy="2045998"/>
          </a:xfrm>
        </p:grpSpPr>
        <p:sp>
          <p:nvSpPr>
            <p:cNvPr id="241" name="Google Shape;241;p29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IP address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Latitude, longitude, altitude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Phased array antenna</a:t>
              </a:r>
              <a:endParaRPr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AeroUserTerminal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43" name="Google Shape;243;p29"/>
          <p:cNvGrpSpPr/>
          <p:nvPr/>
        </p:nvGrpSpPr>
        <p:grpSpPr>
          <a:xfrm>
            <a:off x="576626" y="1166555"/>
            <a:ext cx="2398930" cy="1561096"/>
            <a:chOff x="1833399" y="1206726"/>
            <a:chExt cx="2146501" cy="2045998"/>
          </a:xfrm>
        </p:grpSpPr>
        <p:sp>
          <p:nvSpPr>
            <p:cNvPr id="244" name="Google Shape;244;p29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IP address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Latitude, longitude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203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Parabolic antenna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GroundStation</a:t>
              </a:r>
              <a:endParaRPr sz="1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46" name="Google Shape;246;p29"/>
          <p:cNvGrpSpPr/>
          <p:nvPr/>
        </p:nvGrpSpPr>
        <p:grpSpPr>
          <a:xfrm>
            <a:off x="3372531" y="1166555"/>
            <a:ext cx="2398930" cy="1561096"/>
            <a:chOff x="1833399" y="1206726"/>
            <a:chExt cx="2146501" cy="2045998"/>
          </a:xfrm>
        </p:grpSpPr>
        <p:sp>
          <p:nvSpPr>
            <p:cNvPr id="247" name="Google Shape;247;p29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TLE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antennas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Feeder &amp; </a:t>
              </a:r>
              <a:r>
                <a:rPr lang="en-US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user</a:t>
              </a:r>
              <a:r>
                <a:rPr lang="en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channels</a:t>
              </a:r>
              <a:endParaRPr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89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GEOSatellite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49" name="Google Shape;249;p29"/>
          <p:cNvGrpSpPr/>
          <p:nvPr/>
        </p:nvGrpSpPr>
        <p:grpSpPr>
          <a:xfrm>
            <a:off x="6223286" y="1166555"/>
            <a:ext cx="2398930" cy="1561096"/>
            <a:chOff x="1833399" y="1206726"/>
            <a:chExt cx="2146501" cy="2045998"/>
          </a:xfrm>
        </p:grpSpPr>
        <p:sp>
          <p:nvSpPr>
            <p:cNvPr id="250" name="Google Shape;250;p29"/>
            <p:cNvSpPr/>
            <p:nvPr/>
          </p:nvSpPr>
          <p:spPr>
            <a:xfrm>
              <a:off x="1833399" y="1600324"/>
              <a:ext cx="2146500" cy="16524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t" anchorCtr="0">
              <a:noAutofit/>
            </a:bodyPr>
            <a:lstStyle/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IP address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Latitude, longitude</a:t>
              </a:r>
              <a:endPara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228600" lvl="0" indent="-189859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90"/>
                <a:buFont typeface="Roboto Light"/>
                <a:buChar char="●"/>
              </a:pPr>
              <a:r>
                <a:rPr lang="en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Parabolic antenna</a:t>
              </a:r>
              <a:endParaRPr sz="1089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833400" y="1206726"/>
              <a:ext cx="2146500" cy="3936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175" tIns="71175" rIns="71175" bIns="71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UserTerminal</a:t>
              </a:r>
              <a:endParaRPr sz="128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252" name="Google Shape;252;p29"/>
          <p:cNvGrpSpPr/>
          <p:nvPr/>
        </p:nvGrpSpPr>
        <p:grpSpPr>
          <a:xfrm>
            <a:off x="2083627" y="1866025"/>
            <a:ext cx="4976780" cy="1561159"/>
            <a:chOff x="1907363" y="2153574"/>
            <a:chExt cx="4976780" cy="1681196"/>
          </a:xfrm>
        </p:grpSpPr>
        <p:grpSp>
          <p:nvGrpSpPr>
            <p:cNvPr id="253" name="Google Shape;253;p29"/>
            <p:cNvGrpSpPr/>
            <p:nvPr/>
          </p:nvGrpSpPr>
          <p:grpSpPr>
            <a:xfrm>
              <a:off x="1907363" y="2153574"/>
              <a:ext cx="2398930" cy="1681196"/>
              <a:chOff x="1833399" y="1206726"/>
              <a:chExt cx="2146501" cy="2045998"/>
            </a:xfrm>
          </p:grpSpPr>
          <p:sp>
            <p:nvSpPr>
              <p:cNvPr id="254" name="Google Shape;254;p29"/>
              <p:cNvSpPr/>
              <p:nvPr/>
            </p:nvSpPr>
            <p:spPr>
              <a:xfrm>
                <a:off x="1833399" y="1600324"/>
                <a:ext cx="2146500" cy="1652400"/>
              </a:xfrm>
              <a:prstGeom prst="rect">
                <a:avLst/>
              </a:prstGeom>
              <a:solidFill>
                <a:srgbClr val="081C3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t" anchorCtr="0">
                <a:noAutofit/>
              </a:bodyPr>
              <a:lstStyle/>
              <a:p>
                <a:pPr marL="228600" lvl="0" indent="-203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 Light"/>
                  <a:buChar char="●"/>
                </a:pPr>
                <a:r>
                  <a:rPr lang="en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IP address</a:t>
                </a:r>
                <a:endParaRPr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228600" lvl="0" indent="-203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 Light"/>
                  <a:buChar char="●"/>
                </a:pPr>
                <a:r>
                  <a:rPr lang="en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Latitude, longitude, altitude</a:t>
                </a:r>
                <a:endParaRPr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228600" lvl="0" indent="-203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 Light"/>
                  <a:buChar char="●"/>
                </a:pPr>
                <a:r>
                  <a:rPr lang="en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Phased array antenna</a:t>
                </a:r>
                <a:endParaRPr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>
                <a:off x="1833400" y="1206726"/>
                <a:ext cx="2146500" cy="393600"/>
              </a:xfrm>
              <a:prstGeom prst="rect">
                <a:avLst/>
              </a:prstGeom>
              <a:solidFill>
                <a:srgbClr val="081C3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dk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MaritimeUserTerminal</a:t>
                </a:r>
                <a:endParaRPr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256" name="Google Shape;256;p29"/>
            <p:cNvGrpSpPr/>
            <p:nvPr/>
          </p:nvGrpSpPr>
          <p:grpSpPr>
            <a:xfrm>
              <a:off x="4485213" y="2153574"/>
              <a:ext cx="2398930" cy="1681196"/>
              <a:chOff x="1833399" y="1206726"/>
              <a:chExt cx="2146501" cy="2045998"/>
            </a:xfrm>
          </p:grpSpPr>
          <p:sp>
            <p:nvSpPr>
              <p:cNvPr id="257" name="Google Shape;257;p29"/>
              <p:cNvSpPr/>
              <p:nvPr/>
            </p:nvSpPr>
            <p:spPr>
              <a:xfrm>
                <a:off x="1833399" y="1600324"/>
                <a:ext cx="2146500" cy="1652400"/>
              </a:xfrm>
              <a:prstGeom prst="rect">
                <a:avLst/>
              </a:prstGeom>
              <a:solidFill>
                <a:srgbClr val="081C3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t" anchorCtr="0">
                <a:noAutofit/>
              </a:bodyPr>
              <a:lstStyle/>
              <a:p>
                <a:pPr marL="228600" lvl="0" indent="-203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 Light"/>
                  <a:buChar char="●"/>
                </a:pPr>
                <a:r>
                  <a:rPr lang="en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Arbitrary trajectory</a:t>
                </a:r>
                <a:endParaRPr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228600" lvl="0" indent="-203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 Light"/>
                  <a:buChar char="●"/>
                </a:pPr>
                <a:r>
                  <a:rPr lang="en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TT&amp;C antenna</a:t>
                </a:r>
                <a:endParaRPr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1833400" y="1206726"/>
                <a:ext cx="2146500" cy="393600"/>
              </a:xfrm>
              <a:prstGeom prst="rect">
                <a:avLst/>
              </a:prstGeom>
              <a:solidFill>
                <a:srgbClr val="081C3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1175" tIns="71175" rIns="71175" bIns="71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dk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LaunchVehicle</a:t>
                </a:r>
                <a:endParaRPr sz="1600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1372</Words>
  <Application>Microsoft Macintosh PowerPoint</Application>
  <PresentationFormat>On-screen Show (16:9)</PresentationFormat>
  <Paragraphs>229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Roboto Light</vt:lpstr>
      <vt:lpstr>Roboto</vt:lpstr>
      <vt:lpstr>Roboto Mono</vt:lpstr>
      <vt:lpstr>Hanuman</vt:lpstr>
      <vt:lpstr>Google Sans</vt:lpstr>
      <vt:lpstr>Arial</vt:lpstr>
      <vt:lpstr>Roboto Medium</vt:lpstr>
      <vt:lpstr>Simple Dark</vt:lpstr>
      <vt:lpstr>PowerPoint Presentation</vt:lpstr>
      <vt:lpstr>Spacetime: A temporospatial network orchestration platform</vt:lpstr>
      <vt:lpstr>Spacetime: A temporospatial network orchestration platform</vt:lpstr>
      <vt:lpstr>Our team’s charter </vt:lpstr>
      <vt:lpstr>Data model and API scope </vt:lpstr>
      <vt:lpstr>Why do data models matter? </vt:lpstr>
      <vt:lpstr>A thought experiment of the ideal data model </vt:lpstr>
      <vt:lpstr>A thought experiment of the ideal data model </vt:lpstr>
      <vt:lpstr>A thought experiment of the ideal data model </vt:lpstr>
      <vt:lpstr>A better approach: Types for shared components  </vt:lpstr>
      <vt:lpstr>A new data model  </vt:lpstr>
      <vt:lpstr>A ground station antenna  </vt:lpstr>
      <vt:lpstr>A regenerative communications payload  </vt:lpstr>
      <vt:lpstr>NMTS: Network Model for Temporospatial Systems</vt:lpstr>
      <vt:lpstr>Network Orchestration APIs</vt:lpstr>
      <vt:lpstr>Open-source APIs 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65</cp:revision>
  <dcterms:modified xsi:type="dcterms:W3CDTF">2026-03-17T21:15:22Z</dcterms:modified>
</cp:coreProperties>
</file>