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Lst>
  <p:notesMasterIdLst>
    <p:notesMasterId r:id="rId33"/>
  </p:notesMasterIdLst>
  <p:sldIdLst>
    <p:sldId id="256" r:id="rId7"/>
    <p:sldId id="285" r:id="rId8"/>
    <p:sldId id="257" r:id="rId9"/>
    <p:sldId id="258" r:id="rId10"/>
    <p:sldId id="286" r:id="rId11"/>
    <p:sldId id="260" r:id="rId12"/>
    <p:sldId id="261" r:id="rId13"/>
    <p:sldId id="262" r:id="rId14"/>
    <p:sldId id="263" r:id="rId15"/>
    <p:sldId id="265" r:id="rId16"/>
    <p:sldId id="281" r:id="rId17"/>
    <p:sldId id="266" r:id="rId18"/>
    <p:sldId id="267" r:id="rId19"/>
    <p:sldId id="268" r:id="rId20"/>
    <p:sldId id="278" r:id="rId21"/>
    <p:sldId id="271" r:id="rId22"/>
    <p:sldId id="287" r:id="rId23"/>
    <p:sldId id="284" r:id="rId24"/>
    <p:sldId id="272" r:id="rId25"/>
    <p:sldId id="275" r:id="rId26"/>
    <p:sldId id="276" r:id="rId27"/>
    <p:sldId id="283" r:id="rId28"/>
    <p:sldId id="273" r:id="rId29"/>
    <p:sldId id="282" r:id="rId30"/>
    <p:sldId id="288" r:id="rId31"/>
    <p:sldId id="279" r:id="rId32"/>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5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A8CA7-980A-4355-87E6-B582633512B7}" v="6" dt="2026-03-12T01:05:59.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4" autoAdjust="0"/>
    <p:restoredTop sz="96247" autoAdjust="0"/>
  </p:normalViewPr>
  <p:slideViewPr>
    <p:cSldViewPr snapToGrid="0">
      <p:cViewPr varScale="1">
        <p:scale>
          <a:sx n="49" d="100"/>
          <a:sy n="49" d="100"/>
        </p:scale>
        <p:origin x="8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g Song" userId="342fde2633a6a786" providerId="LiveId" clId="{F97E60DD-BA42-4AC4-AC76-698F0FD7F31A}"/>
    <pc:docChg chg="custSel addSld modSld sldOrd">
      <pc:chgData name="Jing Song" userId="342fde2633a6a786" providerId="LiveId" clId="{F97E60DD-BA42-4AC4-AC76-698F0FD7F31A}" dt="2026-03-12T01:12:06.807" v="286" actId="478"/>
      <pc:docMkLst>
        <pc:docMk/>
      </pc:docMkLst>
      <pc:sldChg chg="addSp modSp mod">
        <pc:chgData name="Jing Song" userId="342fde2633a6a786" providerId="LiveId" clId="{F97E60DD-BA42-4AC4-AC76-698F0FD7F31A}" dt="2026-03-12T00:57:56.787" v="233" actId="20577"/>
        <pc:sldMkLst>
          <pc:docMk/>
          <pc:sldMk cId="0" sldId="256"/>
        </pc:sldMkLst>
        <pc:spChg chg="add mod">
          <ac:chgData name="Jing Song" userId="342fde2633a6a786" providerId="LiveId" clId="{F97E60DD-BA42-4AC4-AC76-698F0FD7F31A}" dt="2026-03-12T00:57:56.787" v="233" actId="20577"/>
          <ac:spMkLst>
            <pc:docMk/>
            <pc:sldMk cId="0" sldId="256"/>
            <ac:spMk id="2" creationId="{8D9F43AD-3AE8-7DD6-C225-12A8C4E31F31}"/>
          </ac:spMkLst>
        </pc:spChg>
        <pc:spChg chg="mod">
          <ac:chgData name="Jing Song" userId="342fde2633a6a786" providerId="LiveId" clId="{F97E60DD-BA42-4AC4-AC76-698F0FD7F31A}" dt="2026-03-12T00:56:59.748" v="202" actId="1076"/>
          <ac:spMkLst>
            <pc:docMk/>
            <pc:sldMk cId="0" sldId="256"/>
            <ac:spMk id="3" creationId="{5A22919B-0967-D384-66F5-7D171D054D63}"/>
          </ac:spMkLst>
        </pc:spChg>
      </pc:sldChg>
      <pc:sldChg chg="modSp mod">
        <pc:chgData name="Jing Song" userId="342fde2633a6a786" providerId="LiveId" clId="{F97E60DD-BA42-4AC4-AC76-698F0FD7F31A}" dt="2026-03-12T00:58:15.246" v="236" actId="14100"/>
        <pc:sldMkLst>
          <pc:docMk/>
          <pc:sldMk cId="0" sldId="257"/>
        </pc:sldMkLst>
        <pc:picChg chg="mod">
          <ac:chgData name="Jing Song" userId="342fde2633a6a786" providerId="LiveId" clId="{F97E60DD-BA42-4AC4-AC76-698F0FD7F31A}" dt="2026-03-12T00:58:15.246" v="236" actId="14100"/>
          <ac:picMkLst>
            <pc:docMk/>
            <pc:sldMk cId="0" sldId="257"/>
            <ac:picMk id="8" creationId="{91CCE30A-2648-369D-3FF3-C351BA2CF30F}"/>
          </ac:picMkLst>
        </pc:picChg>
      </pc:sldChg>
      <pc:sldChg chg="modSp mod">
        <pc:chgData name="Jing Song" userId="342fde2633a6a786" providerId="LiveId" clId="{F97E60DD-BA42-4AC4-AC76-698F0FD7F31A}" dt="2026-03-12T00:58:20.662" v="237" actId="14100"/>
        <pc:sldMkLst>
          <pc:docMk/>
          <pc:sldMk cId="0" sldId="258"/>
        </pc:sldMkLst>
        <pc:picChg chg="mod">
          <ac:chgData name="Jing Song" userId="342fde2633a6a786" providerId="LiveId" clId="{F97E60DD-BA42-4AC4-AC76-698F0FD7F31A}" dt="2026-03-12T00:58:20.662" v="237" actId="14100"/>
          <ac:picMkLst>
            <pc:docMk/>
            <pc:sldMk cId="0" sldId="258"/>
            <ac:picMk id="9" creationId="{EACBEB35-D51F-BE01-5EEF-F537F0AAB994}"/>
          </ac:picMkLst>
        </pc:picChg>
      </pc:sldChg>
      <pc:sldChg chg="modSp mod">
        <pc:chgData name="Jing Song" userId="342fde2633a6a786" providerId="LiveId" clId="{F97E60DD-BA42-4AC4-AC76-698F0FD7F31A}" dt="2026-03-12T00:58:37.628" v="239" actId="14100"/>
        <pc:sldMkLst>
          <pc:docMk/>
          <pc:sldMk cId="0" sldId="261"/>
        </pc:sldMkLst>
        <pc:picChg chg="mod">
          <ac:chgData name="Jing Song" userId="342fde2633a6a786" providerId="LiveId" clId="{F97E60DD-BA42-4AC4-AC76-698F0FD7F31A}" dt="2026-03-12T00:58:37.628" v="239" actId="14100"/>
          <ac:picMkLst>
            <pc:docMk/>
            <pc:sldMk cId="0" sldId="261"/>
            <ac:picMk id="7" creationId="{D5E25887-1E4A-AC72-5A9D-374C62CB2E6D}"/>
          </ac:picMkLst>
        </pc:picChg>
      </pc:sldChg>
      <pc:sldChg chg="modSp mod">
        <pc:chgData name="Jing Song" userId="342fde2633a6a786" providerId="LiveId" clId="{F97E60DD-BA42-4AC4-AC76-698F0FD7F31A}" dt="2026-03-12T00:58:40.997" v="240" actId="14100"/>
        <pc:sldMkLst>
          <pc:docMk/>
          <pc:sldMk cId="0" sldId="262"/>
        </pc:sldMkLst>
        <pc:picChg chg="mod">
          <ac:chgData name="Jing Song" userId="342fde2633a6a786" providerId="LiveId" clId="{F97E60DD-BA42-4AC4-AC76-698F0FD7F31A}" dt="2026-03-12T00:58:40.997" v="240" actId="14100"/>
          <ac:picMkLst>
            <pc:docMk/>
            <pc:sldMk cId="0" sldId="262"/>
            <ac:picMk id="7" creationId="{B1F5FE0B-90DB-B311-225D-D39171905993}"/>
          </ac:picMkLst>
        </pc:picChg>
      </pc:sldChg>
      <pc:sldChg chg="modSp mod">
        <pc:chgData name="Jing Song" userId="342fde2633a6a786" providerId="LiveId" clId="{F97E60DD-BA42-4AC4-AC76-698F0FD7F31A}" dt="2026-03-12T00:58:50.229" v="241" actId="14100"/>
        <pc:sldMkLst>
          <pc:docMk/>
          <pc:sldMk cId="0" sldId="263"/>
        </pc:sldMkLst>
        <pc:picChg chg="mod">
          <ac:chgData name="Jing Song" userId="342fde2633a6a786" providerId="LiveId" clId="{F97E60DD-BA42-4AC4-AC76-698F0FD7F31A}" dt="2026-03-12T00:58:50.229" v="241" actId="14100"/>
          <ac:picMkLst>
            <pc:docMk/>
            <pc:sldMk cId="0" sldId="263"/>
            <ac:picMk id="5" creationId="{B6099F0A-8EA3-95CF-98CE-2CBC877086DE}"/>
          </ac:picMkLst>
        </pc:picChg>
      </pc:sldChg>
      <pc:sldChg chg="modSp mod">
        <pc:chgData name="Jing Song" userId="342fde2633a6a786" providerId="LiveId" clId="{F97E60DD-BA42-4AC4-AC76-698F0FD7F31A}" dt="2026-03-12T00:58:55.892" v="242" actId="14100"/>
        <pc:sldMkLst>
          <pc:docMk/>
          <pc:sldMk cId="0" sldId="265"/>
        </pc:sldMkLst>
        <pc:picChg chg="mod">
          <ac:chgData name="Jing Song" userId="342fde2633a6a786" providerId="LiveId" clId="{F97E60DD-BA42-4AC4-AC76-698F0FD7F31A}" dt="2026-03-12T00:58:55.892" v="242" actId="14100"/>
          <ac:picMkLst>
            <pc:docMk/>
            <pc:sldMk cId="0" sldId="265"/>
            <ac:picMk id="5" creationId="{01E74603-FB4A-84CB-A5C5-D84FA54C9293}"/>
          </ac:picMkLst>
        </pc:picChg>
      </pc:sldChg>
      <pc:sldChg chg="modSp mod">
        <pc:chgData name="Jing Song" userId="342fde2633a6a786" providerId="LiveId" clId="{F97E60DD-BA42-4AC4-AC76-698F0FD7F31A}" dt="2026-03-12T00:59:08.508" v="244" actId="14100"/>
        <pc:sldMkLst>
          <pc:docMk/>
          <pc:sldMk cId="0" sldId="266"/>
        </pc:sldMkLst>
        <pc:picChg chg="mod">
          <ac:chgData name="Jing Song" userId="342fde2633a6a786" providerId="LiveId" clId="{F97E60DD-BA42-4AC4-AC76-698F0FD7F31A}" dt="2026-03-12T00:59:08.508" v="244" actId="14100"/>
          <ac:picMkLst>
            <pc:docMk/>
            <pc:sldMk cId="0" sldId="266"/>
            <ac:picMk id="4" creationId="{A7300719-C6F0-1D62-EE74-84C4582B26DE}"/>
          </ac:picMkLst>
        </pc:picChg>
      </pc:sldChg>
      <pc:sldChg chg="ord">
        <pc:chgData name="Jing Song" userId="342fde2633a6a786" providerId="LiveId" clId="{F97E60DD-BA42-4AC4-AC76-698F0FD7F31A}" dt="2026-03-12T01:02:04.746" v="246"/>
        <pc:sldMkLst>
          <pc:docMk/>
          <pc:sldMk cId="0" sldId="273"/>
        </pc:sldMkLst>
      </pc:sldChg>
      <pc:sldChg chg="delSp modSp add mod">
        <pc:chgData name="Jing Song" userId="342fde2633a6a786" providerId="LiveId" clId="{F97E60DD-BA42-4AC4-AC76-698F0FD7F31A}" dt="2026-03-12T01:12:06.807" v="286" actId="478"/>
        <pc:sldMkLst>
          <pc:docMk/>
          <pc:sldMk cId="0" sldId="278"/>
        </pc:sldMkLst>
        <pc:spChg chg="del">
          <ac:chgData name="Jing Song" userId="342fde2633a6a786" providerId="LiveId" clId="{F97E60DD-BA42-4AC4-AC76-698F0FD7F31A}" dt="2026-03-12T01:12:06.807" v="286" actId="478"/>
          <ac:spMkLst>
            <pc:docMk/>
            <pc:sldMk cId="0" sldId="278"/>
            <ac:spMk id="2" creationId="{00000000-0000-0000-0000-000000000000}"/>
          </ac:spMkLst>
        </pc:spChg>
        <pc:spChg chg="mod">
          <ac:chgData name="Jing Song" userId="342fde2633a6a786" providerId="LiveId" clId="{F97E60DD-BA42-4AC4-AC76-698F0FD7F31A}" dt="2026-03-12T01:07:50.688" v="285" actId="403"/>
          <ac:spMkLst>
            <pc:docMk/>
            <pc:sldMk cId="0" sldId="278"/>
            <ac:spMk id="6" creationId="{96B426D5-ED88-360F-8B8B-CAA83B8BCC14}"/>
          </ac:spMkLst>
        </pc:spChg>
        <pc:spChg chg="mod">
          <ac:chgData name="Jing Song" userId="342fde2633a6a786" providerId="LiveId" clId="{F97E60DD-BA42-4AC4-AC76-698F0FD7F31A}" dt="2026-03-12T01:06:22.224" v="250" actId="14100"/>
          <ac:spMkLst>
            <pc:docMk/>
            <pc:sldMk cId="0" sldId="278"/>
            <ac:spMk id="7" creationId="{13548AAE-A0D0-577A-E122-4FD025B74A64}"/>
          </ac:spMkLst>
        </pc:spChg>
        <pc:picChg chg="mod">
          <ac:chgData name="Jing Song" userId="342fde2633a6a786" providerId="LiveId" clId="{F97E60DD-BA42-4AC4-AC76-698F0FD7F31A}" dt="2026-03-12T01:06:34.556" v="253" actId="14100"/>
          <ac:picMkLst>
            <pc:docMk/>
            <pc:sldMk cId="0" sldId="278"/>
            <ac:picMk id="5" creationId="{74C034D8-D4CA-416D-CDF5-6262C8B78F6A}"/>
          </ac:picMkLst>
        </pc:picChg>
      </pc:sldChg>
      <pc:sldChg chg="modSp mod">
        <pc:chgData name="Jing Song" userId="342fde2633a6a786" providerId="LiveId" clId="{F97E60DD-BA42-4AC4-AC76-698F0FD7F31A}" dt="2026-03-12T00:59:00.003" v="243" actId="14100"/>
        <pc:sldMkLst>
          <pc:docMk/>
          <pc:sldMk cId="3188952590" sldId="281"/>
        </pc:sldMkLst>
        <pc:picChg chg="mod">
          <ac:chgData name="Jing Song" userId="342fde2633a6a786" providerId="LiveId" clId="{F97E60DD-BA42-4AC4-AC76-698F0FD7F31A}" dt="2026-03-12T00:59:00.003" v="243" actId="14100"/>
          <ac:picMkLst>
            <pc:docMk/>
            <pc:sldMk cId="3188952590" sldId="281"/>
            <ac:picMk id="6" creationId="{32B19675-7EC7-457D-C93D-12799FCC0B0C}"/>
          </ac:picMkLst>
        </pc:picChg>
      </pc:sldChg>
      <pc:sldChg chg="modSp mod">
        <pc:chgData name="Jing Song" userId="342fde2633a6a786" providerId="LiveId" clId="{F97E60DD-BA42-4AC4-AC76-698F0FD7F31A}" dt="2026-03-10T12:58:39.514" v="32" actId="14100"/>
        <pc:sldMkLst>
          <pc:docMk/>
          <pc:sldMk cId="1027108939" sldId="282"/>
        </pc:sldMkLst>
        <pc:spChg chg="mod">
          <ac:chgData name="Jing Song" userId="342fde2633a6a786" providerId="LiveId" clId="{F97E60DD-BA42-4AC4-AC76-698F0FD7F31A}" dt="2026-03-10T12:58:39.514" v="32" actId="14100"/>
          <ac:spMkLst>
            <pc:docMk/>
            <pc:sldMk cId="1027108939" sldId="282"/>
            <ac:spMk id="5" creationId="{0D0DDC90-A7E9-008B-E5CA-2D34848FBEC2}"/>
          </ac:spMkLst>
        </pc:spChg>
      </pc:sldChg>
      <pc:sldChg chg="addSp delSp modSp mod">
        <pc:chgData name="Jing Song" userId="342fde2633a6a786" providerId="LiveId" clId="{F97E60DD-BA42-4AC4-AC76-698F0FD7F31A}" dt="2026-03-11T12:42:25.754" v="200" actId="1076"/>
        <pc:sldMkLst>
          <pc:docMk/>
          <pc:sldMk cId="1404824579" sldId="284"/>
        </pc:sldMkLst>
        <pc:spChg chg="del">
          <ac:chgData name="Jing Song" userId="342fde2633a6a786" providerId="LiveId" clId="{F97E60DD-BA42-4AC4-AC76-698F0FD7F31A}" dt="2026-03-11T12:41:27.315" v="149" actId="478"/>
          <ac:spMkLst>
            <pc:docMk/>
            <pc:sldMk cId="1404824579" sldId="284"/>
            <ac:spMk id="3" creationId="{CA5A1695-FBF9-FF3A-E91A-8187D2771F88}"/>
          </ac:spMkLst>
        </pc:spChg>
        <pc:spChg chg="del">
          <ac:chgData name="Jing Song" userId="342fde2633a6a786" providerId="LiveId" clId="{F97E60DD-BA42-4AC4-AC76-698F0FD7F31A}" dt="2026-03-11T12:40:54.579" v="133" actId="478"/>
          <ac:spMkLst>
            <pc:docMk/>
            <pc:sldMk cId="1404824579" sldId="284"/>
            <ac:spMk id="4" creationId="{2467812F-4353-24B7-C614-8A5B906C3342}"/>
          </ac:spMkLst>
        </pc:spChg>
        <pc:spChg chg="del mod">
          <ac:chgData name="Jing Song" userId="342fde2633a6a786" providerId="LiveId" clId="{F97E60DD-BA42-4AC4-AC76-698F0FD7F31A}" dt="2026-03-11T12:40:54.579" v="133" actId="478"/>
          <ac:spMkLst>
            <pc:docMk/>
            <pc:sldMk cId="1404824579" sldId="284"/>
            <ac:spMk id="5" creationId="{67801AF8-42E0-2083-AEDA-74B3EF63B89A}"/>
          </ac:spMkLst>
        </pc:spChg>
        <pc:spChg chg="mod">
          <ac:chgData name="Jing Song" userId="342fde2633a6a786" providerId="LiveId" clId="{F97E60DD-BA42-4AC4-AC76-698F0FD7F31A}" dt="2026-03-11T12:41:24.845" v="148" actId="14100"/>
          <ac:spMkLst>
            <pc:docMk/>
            <pc:sldMk cId="1404824579" sldId="284"/>
            <ac:spMk id="6" creationId="{C84C8186-634A-5A18-0996-C62F5C2EA862}"/>
          </ac:spMkLst>
        </pc:spChg>
        <pc:spChg chg="del mod">
          <ac:chgData name="Jing Song" userId="342fde2633a6a786" providerId="LiveId" clId="{F97E60DD-BA42-4AC4-AC76-698F0FD7F31A}" dt="2026-03-11T12:41:30.181" v="150" actId="478"/>
          <ac:spMkLst>
            <pc:docMk/>
            <pc:sldMk cId="1404824579" sldId="284"/>
            <ac:spMk id="7" creationId="{87039469-73A0-EBA8-A448-72EFCBECF296}"/>
          </ac:spMkLst>
        </pc:spChg>
        <pc:spChg chg="add mod">
          <ac:chgData name="Jing Song" userId="342fde2633a6a786" providerId="LiveId" clId="{F97E60DD-BA42-4AC4-AC76-698F0FD7F31A}" dt="2026-03-11T12:42:25.754" v="200" actId="1076"/>
          <ac:spMkLst>
            <pc:docMk/>
            <pc:sldMk cId="1404824579" sldId="284"/>
            <ac:spMk id="8" creationId="{6EC63686-6636-A73B-D42E-88045BC9DD4F}"/>
          </ac:spMkLst>
        </pc:spChg>
        <pc:picChg chg="del mod">
          <ac:chgData name="Jing Song" userId="342fde2633a6a786" providerId="LiveId" clId="{F97E60DD-BA42-4AC4-AC76-698F0FD7F31A}" dt="2026-03-11T12:40:54.579" v="133" actId="478"/>
          <ac:picMkLst>
            <pc:docMk/>
            <pc:sldMk cId="1404824579" sldId="284"/>
            <ac:picMk id="2" creationId="{8B96E09A-01D6-1B94-02D5-E85CDA5B2339}"/>
          </ac:picMkLst>
        </pc:picChg>
        <pc:picChg chg="add mod">
          <ac:chgData name="Jing Song" userId="342fde2633a6a786" providerId="LiveId" clId="{F97E60DD-BA42-4AC4-AC76-698F0FD7F31A}" dt="2026-03-11T12:41:35.790" v="152" actId="1076"/>
          <ac:picMkLst>
            <pc:docMk/>
            <pc:sldMk cId="1404824579" sldId="284"/>
            <ac:picMk id="10" creationId="{C4B4AE91-1CFA-F3EF-280E-CCDF67CFE843}"/>
          </ac:picMkLst>
        </pc:picChg>
      </pc:sldChg>
      <pc:sldChg chg="modSp mod">
        <pc:chgData name="Jing Song" userId="342fde2633a6a786" providerId="LiveId" clId="{F97E60DD-BA42-4AC4-AC76-698F0FD7F31A}" dt="2026-03-12T00:58:11.334" v="235" actId="1076"/>
        <pc:sldMkLst>
          <pc:docMk/>
          <pc:sldMk cId="2390048676" sldId="285"/>
        </pc:sldMkLst>
        <pc:picChg chg="mod">
          <ac:chgData name="Jing Song" userId="342fde2633a6a786" providerId="LiveId" clId="{F97E60DD-BA42-4AC4-AC76-698F0FD7F31A}" dt="2026-03-12T00:58:11.334" v="235" actId="1076"/>
          <ac:picMkLst>
            <pc:docMk/>
            <pc:sldMk cId="2390048676" sldId="285"/>
            <ac:picMk id="104" creationId="{180AFE0B-6A66-B675-B98F-A5E651BD5E59}"/>
          </ac:picMkLst>
        </pc:picChg>
      </pc:sldChg>
      <pc:sldChg chg="modSp mod">
        <pc:chgData name="Jing Song" userId="342fde2633a6a786" providerId="LiveId" clId="{F97E60DD-BA42-4AC4-AC76-698F0FD7F31A}" dt="2026-03-12T00:58:26.542" v="238" actId="14100"/>
        <pc:sldMkLst>
          <pc:docMk/>
          <pc:sldMk cId="3901819703" sldId="286"/>
        </pc:sldMkLst>
        <pc:picChg chg="mod">
          <ac:chgData name="Jing Song" userId="342fde2633a6a786" providerId="LiveId" clId="{F97E60DD-BA42-4AC4-AC76-698F0FD7F31A}" dt="2026-03-12T00:58:26.542" v="238" actId="14100"/>
          <ac:picMkLst>
            <pc:docMk/>
            <pc:sldMk cId="3901819703" sldId="286"/>
            <ac:picMk id="15" creationId="{278D9A41-53AC-CCB3-B592-43A523C36C6A}"/>
          </ac:picMkLst>
        </pc:picChg>
      </pc:sldChg>
      <pc:sldChg chg="addSp delSp modSp add mod ord">
        <pc:chgData name="Jing Song" userId="342fde2633a6a786" providerId="LiveId" clId="{F97E60DD-BA42-4AC4-AC76-698F0FD7F31A}" dt="2026-03-11T12:40:49.038" v="132"/>
        <pc:sldMkLst>
          <pc:docMk/>
          <pc:sldMk cId="432316603" sldId="287"/>
        </pc:sldMkLst>
        <pc:spChg chg="mod">
          <ac:chgData name="Jing Song" userId="342fde2633a6a786" providerId="LiveId" clId="{F97E60DD-BA42-4AC4-AC76-698F0FD7F31A}" dt="2026-03-11T12:38:18.755" v="36" actId="14100"/>
          <ac:spMkLst>
            <pc:docMk/>
            <pc:sldMk cId="432316603" sldId="287"/>
            <ac:spMk id="5" creationId="{89DE0A5C-C67F-2127-32FC-06A8614D2154}"/>
          </ac:spMkLst>
        </pc:spChg>
        <pc:spChg chg="mod">
          <ac:chgData name="Jing Song" userId="342fde2633a6a786" providerId="LiveId" clId="{F97E60DD-BA42-4AC4-AC76-698F0FD7F31A}" dt="2026-03-11T12:38:39.754" v="39" actId="1076"/>
          <ac:spMkLst>
            <pc:docMk/>
            <pc:sldMk cId="432316603" sldId="287"/>
            <ac:spMk id="7" creationId="{3238CADE-C8C2-79F4-83E5-C622BF9B068B}"/>
          </ac:spMkLst>
        </pc:spChg>
        <pc:spChg chg="add mod">
          <ac:chgData name="Jing Song" userId="342fde2633a6a786" providerId="LiveId" clId="{F97E60DD-BA42-4AC4-AC76-698F0FD7F31A}" dt="2026-03-11T12:40:42.588" v="130" actId="2710"/>
          <ac:spMkLst>
            <pc:docMk/>
            <pc:sldMk cId="432316603" sldId="287"/>
            <ac:spMk id="9" creationId="{83B95269-02FE-7358-8E6E-3FB4EF4D8E9C}"/>
          </ac:spMkLst>
        </pc:spChg>
        <pc:picChg chg="mod">
          <ac:chgData name="Jing Song" userId="342fde2633a6a786" providerId="LiveId" clId="{F97E60DD-BA42-4AC4-AC76-698F0FD7F31A}" dt="2026-03-11T12:38:14.335" v="34" actId="14100"/>
          <ac:picMkLst>
            <pc:docMk/>
            <pc:sldMk cId="432316603" sldId="287"/>
            <ac:picMk id="2" creationId="{38514819-9054-E199-25B0-72847011BA7B}"/>
          </ac:picMkLst>
        </pc:picChg>
        <pc:picChg chg="del">
          <ac:chgData name="Jing Song" userId="342fde2633a6a786" providerId="LiveId" clId="{F97E60DD-BA42-4AC4-AC76-698F0FD7F31A}" dt="2026-03-11T12:38:23.380" v="37" actId="478"/>
          <ac:picMkLst>
            <pc:docMk/>
            <pc:sldMk cId="432316603" sldId="287"/>
            <ac:picMk id="10" creationId="{5B98A18C-5F61-BD0A-EAD2-8EC530457637}"/>
          </ac:picMkLst>
        </pc:picChg>
      </pc:sldChg>
      <pc:sldChg chg="add">
        <pc:chgData name="Jing Song" userId="342fde2633a6a786" providerId="LiveId" clId="{F97E60DD-BA42-4AC4-AC76-698F0FD7F31A}" dt="2026-03-12T01:03:03.645" v="247"/>
        <pc:sldMkLst>
          <pc:docMk/>
          <pc:sldMk cId="0"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5000" b="0" strike="noStrike" spc="-1">
                <a:solidFill>
                  <a:srgbClr val="000000"/>
                </a:solidFill>
                <a:latin typeface="Helvetica Light"/>
              </a:rPr>
              <a:t>Click to move the slide</a:t>
            </a:r>
          </a:p>
        </p:txBody>
      </p:sp>
      <p:sp>
        <p:nvSpPr>
          <p:cNvPr id="43"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216000">
              <a:buNone/>
            </a:pPr>
            <a:r>
              <a:rPr lang="en-US" sz="2000" b="0" strike="noStrike" spc="-1">
                <a:solidFill>
                  <a:srgbClr val="000000"/>
                </a:solidFill>
                <a:latin typeface="Arial"/>
              </a:rPr>
              <a:t>Click to edit the notes format</a:t>
            </a:r>
          </a:p>
        </p:txBody>
      </p:sp>
      <p:sp>
        <p:nvSpPr>
          <p:cNvPr id="44"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45" name="PlaceHolder 4"/>
          <p:cNvSpPr>
            <a:spLocks noGrp="1"/>
          </p:cNvSpPr>
          <p:nvPr>
            <p:ph type="dt" idx="16"/>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46" name="PlaceHolder 5"/>
          <p:cNvSpPr>
            <a:spLocks noGrp="1"/>
          </p:cNvSpPr>
          <p:nvPr>
            <p:ph type="ftr" idx="17"/>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47" name="PlaceHolder 6"/>
          <p:cNvSpPr>
            <a:spLocks noGrp="1"/>
          </p:cNvSpPr>
          <p:nvPr>
            <p:ph type="sldNum" idx="18"/>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EB2275F2-B35A-4827-B228-F3D44EC5998B}"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381000" y="685800"/>
            <a:ext cx="6096000" cy="3429000"/>
          </a:xfrm>
          <a:prstGeom prst="rect">
            <a:avLst/>
          </a:prstGeom>
          <a:ln w="0">
            <a:noFill/>
          </a:ln>
        </p:spPr>
      </p:sp>
      <p:sp>
        <p:nvSpPr>
          <p:cNvPr id="353"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216000">
              <a:buNone/>
            </a:pPr>
            <a:endParaRPr lang="en-US" sz="1800" b="0" strike="noStrike" spc="-1" dirty="0">
              <a:solidFill>
                <a:srgbClr val="000000"/>
              </a:solidFill>
              <a:latin typeface="Arial"/>
            </a:endParaRPr>
          </a:p>
        </p:txBody>
      </p:sp>
      <p:sp>
        <p:nvSpPr>
          <p:cNvPr id="354" name="PlaceHolder 3"/>
          <p:cNvSpPr>
            <a:spLocks noGrp="1"/>
          </p:cNvSpPr>
          <p:nvPr>
            <p:ph type="sldNum" idx="24"/>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mn-lt"/>
                <a:ea typeface="+mn-ea"/>
              </a:defRPr>
            </a:lvl1pPr>
          </a:lstStyle>
          <a:p>
            <a:pPr indent="0" algn="ctr" defTabSz="825480">
              <a:lnSpc>
                <a:spcPct val="100000"/>
              </a:lnSpc>
              <a:buNone/>
              <a:tabLst>
                <a:tab pos="0" algn="l"/>
              </a:tabLst>
            </a:pPr>
            <a:fld id="{5F2B6FF7-7BBA-48EF-8165-EF330F1C774E}" type="slidenum">
              <a:rPr lang="en-US" sz="5000" b="0" strike="noStrike" spc="-1">
                <a:solidFill>
                  <a:srgbClr val="000000"/>
                </a:solidFill>
                <a:latin typeface="+mn-lt"/>
                <a:ea typeface="+mn-ea"/>
              </a:rPr>
              <a:t>3</a:t>
            </a:fld>
            <a:endParaRPr lang="en-US" sz="50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381000" y="685800"/>
            <a:ext cx="6096000" cy="3429000"/>
          </a:xfrm>
          <a:prstGeom prst="rect">
            <a:avLst/>
          </a:prstGeom>
          <a:ln w="0">
            <a:noFill/>
          </a:ln>
        </p:spPr>
      </p:sp>
      <p:sp>
        <p:nvSpPr>
          <p:cNvPr id="356"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nSpc>
                <a:spcPct val="100000"/>
              </a:lnSpc>
              <a:buNone/>
            </a:pPr>
            <a:r>
              <a:rPr lang="en-US" sz="1200" b="1" strike="noStrike" spc="-1">
                <a:solidFill>
                  <a:srgbClr val="000000"/>
                </a:solidFill>
                <a:latin typeface="Arial"/>
              </a:rPr>
              <a:t>Key Insight</a:t>
            </a:r>
            <a:endParaRPr lang="en-US" sz="1200" b="0" strike="noStrike" spc="-1">
              <a:solidFill>
                <a:srgbClr val="000000"/>
              </a:solidFill>
              <a:latin typeface="Arial"/>
            </a:endParaRPr>
          </a:p>
          <a:p>
            <a:pPr marL="216000" indent="0">
              <a:lnSpc>
                <a:spcPct val="100000"/>
              </a:lnSpc>
              <a:buNone/>
            </a:pPr>
            <a:r>
              <a:rPr lang="en-US" sz="1200" b="0" strike="noStrike" spc="-1">
                <a:solidFill>
                  <a:srgbClr val="000000"/>
                </a:solidFill>
                <a:latin typeface="Arial"/>
              </a:rPr>
              <a:t>Digital IF transport is </a:t>
            </a:r>
            <a:r>
              <a:rPr lang="en-US" sz="1200" b="1" strike="noStrike" spc="-1">
                <a:solidFill>
                  <a:srgbClr val="000000"/>
                </a:solidFill>
                <a:latin typeface="Arial"/>
              </a:rPr>
              <a:t>very data-intensive</a:t>
            </a:r>
            <a:r>
              <a:rPr lang="en-US" sz="1200" b="0" strike="noStrike" spc="-1">
                <a:solidFill>
                  <a:srgbClr val="000000"/>
                </a:solidFill>
                <a:latin typeface="Arial"/>
              </a:rPr>
              <a:t>:</a:t>
            </a:r>
          </a:p>
          <a:p>
            <a:pPr marL="216000" indent="0">
              <a:lnSpc>
                <a:spcPct val="100000"/>
              </a:lnSpc>
              <a:buNone/>
            </a:pPr>
            <a:r>
              <a:rPr lang="en-US" sz="1200" b="1" strike="noStrike" spc="-1">
                <a:solidFill>
                  <a:srgbClr val="000000"/>
                </a:solidFill>
                <a:latin typeface="Arial"/>
              </a:rPr>
              <a:t>100–500 MHz SATCOM carriers → ~8–40 Gbps</a:t>
            </a:r>
            <a:endParaRPr lang="en-US" sz="1200" b="0" strike="noStrike" spc="-1">
              <a:solidFill>
                <a:srgbClr val="000000"/>
              </a:solidFill>
              <a:latin typeface="Arial"/>
            </a:endParaRPr>
          </a:p>
          <a:p>
            <a:pPr marL="216000" indent="0">
              <a:lnSpc>
                <a:spcPct val="100000"/>
              </a:lnSpc>
              <a:buNone/>
            </a:pPr>
            <a:r>
              <a:rPr lang="en-US" sz="1200" b="1" strike="noStrike" spc="-1">
                <a:solidFill>
                  <a:srgbClr val="000000"/>
                </a:solidFill>
                <a:latin typeface="Arial"/>
              </a:rPr>
              <a:t>Wideband gateways with multiple carriers → 100+ Gbps</a:t>
            </a:r>
            <a:endParaRPr lang="en-US" sz="1200" b="0" strike="noStrike" spc="-1">
              <a:solidFill>
                <a:srgbClr val="000000"/>
              </a:solidFill>
              <a:latin typeface="Arial"/>
            </a:endParaRPr>
          </a:p>
          <a:p>
            <a:pPr marL="216000" indent="0">
              <a:lnSpc>
                <a:spcPct val="100000"/>
              </a:lnSpc>
              <a:buNone/>
            </a:pPr>
            <a:r>
              <a:rPr lang="en-US" sz="1200" b="0" strike="noStrike" spc="-1">
                <a:solidFill>
                  <a:srgbClr val="000000"/>
                </a:solidFill>
                <a:latin typeface="Arial"/>
              </a:rPr>
              <a:t>This is why standards like </a:t>
            </a:r>
            <a:r>
              <a:rPr lang="en-US" sz="1200" b="1" strike="noStrike" spc="-1">
                <a:solidFill>
                  <a:srgbClr val="000000"/>
                </a:solidFill>
                <a:latin typeface="Arial"/>
              </a:rPr>
              <a:t>ANSI/TIA-5041 FAST OSDI</a:t>
            </a:r>
            <a:r>
              <a:rPr lang="en-US" sz="1200" b="0" strike="noStrike" spc="-1">
                <a:solidFill>
                  <a:srgbClr val="000000"/>
                </a:solidFill>
                <a:latin typeface="Arial"/>
              </a:rPr>
              <a:t> and digital radio frameworks such as </a:t>
            </a:r>
            <a:r>
              <a:rPr lang="en-US" sz="1200" b="1" strike="noStrike" spc="-1">
                <a:solidFill>
                  <a:srgbClr val="000000"/>
                </a:solidFill>
                <a:latin typeface="Arial"/>
              </a:rPr>
              <a:t>VITA 49 (VRT)</a:t>
            </a:r>
            <a:r>
              <a:rPr lang="en-US" sz="1200" b="0" strike="noStrike" spc="-1">
                <a:solidFill>
                  <a:srgbClr val="000000"/>
                </a:solidFill>
                <a:latin typeface="Arial"/>
              </a:rPr>
              <a:t> focus heavily on </a:t>
            </a:r>
            <a:r>
              <a:rPr lang="en-US" sz="1200" b="1" strike="noStrike" spc="-1">
                <a:solidFill>
                  <a:srgbClr val="000000"/>
                </a:solidFill>
                <a:latin typeface="Arial"/>
              </a:rPr>
              <a:t>efficient packetization and Ethernet transport</a:t>
            </a:r>
            <a:r>
              <a:rPr lang="en-US" sz="1200" b="0" strike="noStrike" spc="-1">
                <a:solidFill>
                  <a:srgbClr val="000000"/>
                </a:solidFill>
                <a:latin typeface="Arial"/>
              </a:rPr>
              <a:t>.</a:t>
            </a:r>
          </a:p>
          <a:p>
            <a:pPr marL="216000" indent="0">
              <a:lnSpc>
                <a:spcPct val="100000"/>
              </a:lnSpc>
              <a:buNone/>
            </a:pPr>
            <a:br>
              <a:rPr sz="1200"/>
            </a:br>
            <a:endParaRPr lang="en-US" sz="1200" b="0" strike="noStrike" spc="-1">
              <a:solidFill>
                <a:srgbClr val="000000"/>
              </a:solidFill>
              <a:latin typeface="Arial"/>
            </a:endParaRPr>
          </a:p>
          <a:p>
            <a:pPr marL="216000" indent="0">
              <a:lnSpc>
                <a:spcPct val="100000"/>
              </a:lnSpc>
              <a:buNone/>
            </a:pPr>
            <a:r>
              <a:rPr lang="en-US" sz="1200" b="0" strike="noStrike" spc="-1">
                <a:solidFill>
                  <a:srgbClr val="000000"/>
                </a:solidFill>
                <a:latin typeface="Arial"/>
              </a:rPr>
              <a:t>✅ </a:t>
            </a:r>
            <a:r>
              <a:rPr lang="en-US" sz="1200" b="1" strike="noStrike" spc="-1">
                <a:solidFill>
                  <a:srgbClr val="000000"/>
                </a:solidFill>
                <a:latin typeface="Arial"/>
              </a:rPr>
              <a:t>Rule of thumb engineers use</a:t>
            </a:r>
            <a:endParaRPr lang="en-US" sz="1200" b="0" strike="noStrike" spc="-1">
              <a:solidFill>
                <a:srgbClr val="000000"/>
              </a:solidFill>
              <a:latin typeface="Arial"/>
            </a:endParaRPr>
          </a:p>
          <a:p>
            <a:pPr marL="216000" indent="0">
              <a:lnSpc>
                <a:spcPct val="100000"/>
              </a:lnSpc>
              <a:buNone/>
            </a:pPr>
            <a:r>
              <a:rPr lang="en-US" sz="1200" b="1" strike="noStrike" spc="-1">
                <a:solidFill>
                  <a:srgbClr val="000000"/>
                </a:solidFill>
                <a:latin typeface="Arial"/>
              </a:rPr>
              <a:t>100 MHz RF bandwidth ≈ ~8 Gbps digital IF stream</a:t>
            </a:r>
            <a:endParaRPr lang="en-US" sz="1200" b="0" strike="noStrike" spc="-1">
              <a:solidFill>
                <a:srgbClr val="000000"/>
              </a:solidFill>
              <a:latin typeface="Arial"/>
            </a:endParaRPr>
          </a:p>
          <a:p>
            <a:pPr marL="216000" indent="0">
              <a:lnSpc>
                <a:spcPct val="100000"/>
              </a:lnSpc>
              <a:buNone/>
            </a:pPr>
            <a:endParaRPr lang="en-US" sz="1200" b="0" strike="noStrike" spc="-1">
              <a:solidFill>
                <a:srgbClr val="000000"/>
              </a:solidFill>
              <a:latin typeface="Arial"/>
            </a:endParaRPr>
          </a:p>
        </p:txBody>
      </p:sp>
      <p:sp>
        <p:nvSpPr>
          <p:cNvPr id="357" name="PlaceHolder 3"/>
          <p:cNvSpPr>
            <a:spLocks noGrp="1"/>
          </p:cNvSpPr>
          <p:nvPr>
            <p:ph type="sldNum" idx="25"/>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mn-lt"/>
                <a:ea typeface="+mn-ea"/>
              </a:defRPr>
            </a:lvl1pPr>
          </a:lstStyle>
          <a:p>
            <a:pPr indent="0" algn="ctr" defTabSz="825480">
              <a:lnSpc>
                <a:spcPct val="100000"/>
              </a:lnSpc>
              <a:buNone/>
              <a:tabLst>
                <a:tab pos="0" algn="l"/>
              </a:tabLst>
            </a:pPr>
            <a:fld id="{6C4FAA51-8D71-465B-9AB9-671FCE8B40AC}" type="slidenum">
              <a:rPr lang="en-US" sz="5000" b="0" strike="noStrike" spc="-1">
                <a:solidFill>
                  <a:srgbClr val="000000"/>
                </a:solidFill>
                <a:latin typeface="+mn-lt"/>
                <a:ea typeface="+mn-ea"/>
              </a:rPr>
              <a:t>4</a:t>
            </a:fld>
            <a:endParaRPr lang="en-US" sz="50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r>
              <a:rPr lang="en-US" dirty="0"/>
              <a:t>The primary differentiator appears to be the RF carrier signal level at the digitizer ADC input. At lower RF amplitudes, the effective ADC resolution decreases, causing the most significant bits (MSBs) of each sample to be largely zero. This produces a data stream that is more compressible, as long runs of zeros can be efficiently removed by the compression algorithm.</a:t>
            </a:r>
          </a:p>
          <a:p>
            <a:r>
              <a:rPr lang="en-US" dirty="0"/>
              <a:t>Results indicate strong compressibility for spread-spectrum waveforms at higher ADC resolutions (e.g., 14-bit), where signals typically reside near the noise floor. Similar gains are observed for other waveform types when the effective ADC resolution is reduced.</a:t>
            </a:r>
          </a:p>
          <a:p>
            <a:r>
              <a:rPr lang="en-US" dirty="0"/>
              <a:t>The DIFI specification supports variable ADC resolutions using either tightly packed bit formats or padding into 16-bit words. Current results show that the evaluated compression approach achieves approximately </a:t>
            </a:r>
            <a:r>
              <a:rPr lang="en-US" b="1" dirty="0"/>
              <a:t>45% compression for padded formats</a:t>
            </a:r>
            <a:r>
              <a:rPr lang="en-US" dirty="0"/>
              <a:t> and </a:t>
            </a:r>
            <a:r>
              <a:rPr lang="en-US" b="1" dirty="0"/>
              <a:t>~15% for tightly packed formats</a:t>
            </a:r>
            <a:r>
              <a:rPr lang="en-US" dirty="0"/>
              <a:t>. Further investigation, characterization, and validation of these effects will be conducted in the next reporting period.</a:t>
            </a:r>
          </a:p>
          <a:p>
            <a:endParaRPr lang="en-US" dirty="0"/>
          </a:p>
        </p:txBody>
      </p:sp>
      <p:sp>
        <p:nvSpPr>
          <p:cNvPr id="4" name="Slide Number Placeholder 3"/>
          <p:cNvSpPr>
            <a:spLocks noGrp="1"/>
          </p:cNvSpPr>
          <p:nvPr>
            <p:ph type="sldNum" idx="18"/>
          </p:nvPr>
        </p:nvSpPr>
        <p:spPr/>
        <p:txBody>
          <a:bodyPr/>
          <a:lstStyle/>
          <a:p>
            <a:pPr indent="0" algn="r">
              <a:buNone/>
            </a:pPr>
            <a:fld id="{EB2275F2-B35A-4827-B228-F3D44EC5998B}" type="slidenum">
              <a:rPr lang="en-US" sz="1400" b="0" strike="noStrike" spc="-1" smtClean="0">
                <a:solidFill>
                  <a:srgbClr val="000000"/>
                </a:solidFill>
                <a:latin typeface="Times New Roman"/>
              </a:rPr>
              <a:t>10</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435616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381000" y="685800"/>
            <a:ext cx="6096000" cy="3429000"/>
          </a:xfrm>
          <a:prstGeom prst="rect">
            <a:avLst/>
          </a:prstGeom>
          <a:ln w="0">
            <a:noFill/>
          </a:ln>
        </p:spPr>
      </p:sp>
      <p:sp>
        <p:nvSpPr>
          <p:cNvPr id="362"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indent="0" defTabSz="914400">
              <a:lnSpc>
                <a:spcPct val="100000"/>
              </a:lnSpc>
              <a:buNone/>
              <a:tabLst>
                <a:tab pos="0" algn="l"/>
              </a:tabLst>
            </a:pPr>
            <a:r>
              <a:rPr lang="en-US" sz="1200" b="0" strike="noStrike" spc="-1" dirty="0">
                <a:solidFill>
                  <a:schemeClr val="lt1"/>
                </a:solidFill>
                <a:latin typeface="+mn-lt"/>
              </a:rPr>
              <a:t>We focus on data transport protocols that control traffic flow.  The two dominant options—TCP and UDP—come with trade-offs: TCP ensures reliability but at the cost of speed and performance, and UDP offers speed without delivery guarantees.  Our solution combines the best of both. Using Genesis Forward Error Correction (FEC), we deliver high-performance data transport over even unreliable networks—while guaranteeing every packet’s delivery.</a:t>
            </a: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r>
              <a:rPr lang="en-US" sz="1200" b="0" strike="noStrike" spc="-1" dirty="0">
                <a:solidFill>
                  <a:srgbClr val="000000"/>
                </a:solidFill>
                <a:latin typeface="Calibri"/>
                <a:ea typeface="Times New Roman"/>
              </a:rPr>
              <a:t> This is important for mission-critical applications like remote medical procedures and military surveillance, where image quality is critical. </a:t>
            </a: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r>
              <a:rPr lang="en-US" sz="2000" b="0" strike="noStrike" spc="-1" dirty="0">
                <a:solidFill>
                  <a:srgbClr val="000000"/>
                </a:solidFill>
                <a:latin typeface="Calibri"/>
                <a:ea typeface="Times New Roman"/>
              </a:rPr>
              <a:t>Since real-world networks are imperfect, data errors and losses can occur during transmission. In high-volume audio/video streaming, people use UDP protocol, prioritize speed and often tolerate minor packet loss. However, even a loss rate above 0.1% can noticeably degrade image quality. In contrast, file transfers demand complete accuracy—where a single lost packet can corrupt the entire file—making TCP the preferred protocol.</a:t>
            </a:r>
            <a:endParaRPr lang="en-US" sz="20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r>
              <a:rPr lang="en-US" sz="1400" b="0" strike="noStrike" spc="-1" dirty="0">
                <a:solidFill>
                  <a:srgbClr val="000000"/>
                </a:solidFill>
                <a:latin typeface="Calibri"/>
                <a:ea typeface="DengXian"/>
              </a:rPr>
              <a:t>TCP ensures reliable data transmission through </a:t>
            </a:r>
            <a:r>
              <a:rPr lang="en-US" sz="1400" b="1" strike="noStrike" spc="-1" dirty="0">
                <a:solidFill>
                  <a:srgbClr val="000000"/>
                </a:solidFill>
                <a:latin typeface="Calibri"/>
                <a:ea typeface="DengXian"/>
              </a:rPr>
              <a:t>packet loss recovery</a:t>
            </a:r>
            <a:endParaRPr lang="en-US" sz="1400" b="0" strike="noStrike" spc="-1" dirty="0">
              <a:solidFill>
                <a:srgbClr val="000000"/>
              </a:solidFill>
              <a:latin typeface="Arial"/>
            </a:endParaRPr>
          </a:p>
          <a:p>
            <a:pPr indent="0" defTabSz="914400">
              <a:lnSpc>
                <a:spcPct val="100000"/>
              </a:lnSpc>
              <a:buNone/>
              <a:tabLst>
                <a:tab pos="0" algn="l"/>
              </a:tabLst>
            </a:pPr>
            <a:r>
              <a:rPr lang="en-US" sz="1400" b="0" strike="noStrike" spc="-1" dirty="0">
                <a:solidFill>
                  <a:srgbClr val="000000"/>
                </a:solidFill>
                <a:latin typeface="Calibri"/>
                <a:ea typeface="DengXian"/>
              </a:rPr>
              <a:t>Uses </a:t>
            </a:r>
            <a:r>
              <a:rPr lang="en-US" sz="1400" b="1" strike="noStrike" spc="-1" dirty="0" err="1">
                <a:solidFill>
                  <a:srgbClr val="000000"/>
                </a:solidFill>
                <a:latin typeface="Calibri"/>
                <a:ea typeface="DengXian"/>
              </a:rPr>
              <a:t>ACKnowledgments</a:t>
            </a:r>
            <a:r>
              <a:rPr lang="en-US" sz="1400" b="1" strike="noStrike" spc="-1" dirty="0">
                <a:solidFill>
                  <a:srgbClr val="000000"/>
                </a:solidFill>
                <a:latin typeface="Calibri"/>
                <a:ea typeface="DengXian"/>
              </a:rPr>
              <a:t> (ACKs)</a:t>
            </a:r>
            <a:r>
              <a:rPr lang="en-US" sz="1400" b="0" strike="noStrike" spc="-1" dirty="0">
                <a:solidFill>
                  <a:srgbClr val="000000"/>
                </a:solidFill>
                <a:latin typeface="Calibri"/>
                <a:ea typeface="DengXian"/>
              </a:rPr>
              <a:t> to confirm receipt of packets</a:t>
            </a:r>
            <a:endParaRPr lang="en-US" sz="1400" b="0" strike="noStrike" spc="-1" dirty="0">
              <a:solidFill>
                <a:srgbClr val="000000"/>
              </a:solidFill>
              <a:latin typeface="Arial"/>
            </a:endParaRPr>
          </a:p>
          <a:p>
            <a:pPr indent="0" defTabSz="914400">
              <a:lnSpc>
                <a:spcPct val="100000"/>
              </a:lnSpc>
              <a:buNone/>
              <a:tabLst>
                <a:tab pos="0" algn="l"/>
              </a:tabLst>
            </a:pPr>
            <a:r>
              <a:rPr lang="en-US" sz="1400" b="0" strike="noStrike" spc="-1" dirty="0">
                <a:solidFill>
                  <a:srgbClr val="000000"/>
                </a:solidFill>
                <a:latin typeface="Calibri"/>
                <a:ea typeface="DengXian"/>
              </a:rPr>
              <a:t>Missing packets trigger </a:t>
            </a:r>
            <a:r>
              <a:rPr lang="en-US" sz="1400" b="1" strike="noStrike" spc="-1" dirty="0">
                <a:solidFill>
                  <a:srgbClr val="000000"/>
                </a:solidFill>
                <a:latin typeface="Calibri"/>
                <a:ea typeface="DengXian"/>
              </a:rPr>
              <a:t>retransmission (RESENT)</a:t>
            </a:r>
            <a:r>
              <a:rPr lang="en-US" sz="1400" b="0" strike="noStrike" spc="-1" dirty="0">
                <a:solidFill>
                  <a:srgbClr val="000000"/>
                </a:solidFill>
                <a:latin typeface="Calibri"/>
                <a:ea typeface="DengXian"/>
              </a:rPr>
              <a:t> of lost data</a:t>
            </a:r>
            <a:endParaRPr lang="en-US" sz="1400" b="0" strike="noStrike" spc="-1" dirty="0">
              <a:solidFill>
                <a:srgbClr val="000000"/>
              </a:solidFill>
              <a:latin typeface="Arial"/>
            </a:endParaRPr>
          </a:p>
          <a:p>
            <a:pPr indent="0" defTabSz="914400">
              <a:lnSpc>
                <a:spcPct val="100000"/>
              </a:lnSpc>
              <a:buNone/>
              <a:tabLst>
                <a:tab pos="0" algn="l"/>
              </a:tabLst>
            </a:pPr>
            <a:r>
              <a:rPr lang="en-US" sz="1400" b="0" strike="noStrike" spc="-1" dirty="0">
                <a:solidFill>
                  <a:srgbClr val="000000"/>
                </a:solidFill>
                <a:latin typeface="Calibri"/>
                <a:ea typeface="DengXian"/>
              </a:rPr>
              <a:t>Continuous monitoring of ACKs helps maintain data integrity</a:t>
            </a:r>
            <a:endParaRPr lang="en-US" sz="1400" b="0" strike="noStrike" spc="-1" dirty="0">
              <a:solidFill>
                <a:srgbClr val="000000"/>
              </a:solidFill>
              <a:latin typeface="Arial"/>
            </a:endParaRPr>
          </a:p>
          <a:p>
            <a:pPr indent="0" defTabSz="914400">
              <a:lnSpc>
                <a:spcPct val="100000"/>
              </a:lnSpc>
              <a:buNone/>
              <a:tabLst>
                <a:tab pos="0" algn="l"/>
              </a:tabLst>
            </a:pPr>
            <a:r>
              <a:rPr lang="en-US" sz="1400" b="0" strike="noStrike" spc="-1" dirty="0">
                <a:solidFill>
                  <a:srgbClr val="000000"/>
                </a:solidFill>
                <a:latin typeface="Calibri"/>
                <a:ea typeface="DengXian"/>
              </a:rPr>
              <a:t>Retransmission mechanisms adapt to network conditions to optimize throughput</a:t>
            </a:r>
            <a:endParaRPr lang="en-US" sz="1400" b="0" strike="noStrike" spc="-1" dirty="0">
              <a:solidFill>
                <a:srgbClr val="000000"/>
              </a:solidFill>
              <a:latin typeface="Arial"/>
            </a:endParaRPr>
          </a:p>
          <a:p>
            <a:pPr indent="0" defTabSz="914400">
              <a:lnSpc>
                <a:spcPct val="100000"/>
              </a:lnSpc>
              <a:buNone/>
              <a:tabLst>
                <a:tab pos="0" algn="l"/>
              </a:tabLst>
            </a:pPr>
            <a:endParaRPr lang="en-US" sz="14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a:p>
            <a:pPr indent="0" defTabSz="914400">
              <a:lnSpc>
                <a:spcPct val="100000"/>
              </a:lnSpc>
              <a:buNone/>
              <a:tabLst>
                <a:tab pos="0" algn="l"/>
              </a:tabLst>
            </a:pPr>
            <a:r>
              <a:rPr lang="en-US" sz="1200" b="1" i="1" strike="noStrike" spc="-1" dirty="0">
                <a:solidFill>
                  <a:schemeClr val="lt1"/>
                </a:solidFill>
                <a:latin typeface="Arial Narrow"/>
                <a:ea typeface="DengXian"/>
              </a:rPr>
              <a:t>Genesis innovative Error Correction Coding – can Recover Packet Losses, applying them on UDP, maintain UDP Efficiency + TCP-like Reliability =&gt;  Genesis Assured UDP</a:t>
            </a:r>
            <a:endParaRPr lang="en-US" sz="1200" b="0" strike="noStrike" spc="-1" dirty="0">
              <a:solidFill>
                <a:srgbClr val="000000"/>
              </a:solidFill>
              <a:latin typeface="Arial"/>
            </a:endParaRPr>
          </a:p>
          <a:p>
            <a:pPr indent="0" defTabSz="914400">
              <a:lnSpc>
                <a:spcPct val="100000"/>
              </a:lnSpc>
              <a:buNone/>
              <a:tabLst>
                <a:tab pos="0" algn="l"/>
              </a:tabLst>
            </a:pPr>
            <a:endParaRPr lang="en-US" sz="1200" b="0" strike="noStrike" spc="-1" dirty="0">
              <a:solidFill>
                <a:srgbClr val="000000"/>
              </a:solidFill>
              <a:latin typeface="Arial"/>
            </a:endParaRPr>
          </a:p>
        </p:txBody>
      </p:sp>
      <p:sp>
        <p:nvSpPr>
          <p:cNvPr id="363" name="PlaceHolder 3"/>
          <p:cNvSpPr>
            <a:spLocks noGrp="1"/>
          </p:cNvSpPr>
          <p:nvPr>
            <p:ph type="sldNum" idx="27"/>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mn-lt"/>
                <a:ea typeface="+mn-ea"/>
              </a:defRPr>
            </a:lvl1pPr>
          </a:lstStyle>
          <a:p>
            <a:pPr indent="0" algn="ctr" defTabSz="825480">
              <a:lnSpc>
                <a:spcPct val="100000"/>
              </a:lnSpc>
              <a:buNone/>
              <a:tabLst>
                <a:tab pos="0" algn="l"/>
              </a:tabLst>
            </a:pPr>
            <a:fld id="{468BC376-A6D4-47B5-8196-576C8C19DBCB}" type="slidenum">
              <a:rPr lang="en-US" sz="5000" b="0" strike="noStrike" spc="-1">
                <a:solidFill>
                  <a:srgbClr val="000000"/>
                </a:solidFill>
                <a:latin typeface="+mn-lt"/>
                <a:ea typeface="+mn-ea"/>
              </a:rPr>
              <a:t>14</a:t>
            </a:fld>
            <a:endParaRPr lang="en-US" sz="50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381000" y="685800"/>
            <a:ext cx="6096000" cy="3429000"/>
          </a:xfrm>
          <a:prstGeom prst="rect">
            <a:avLst/>
          </a:prstGeom>
          <a:ln w="0">
            <a:noFill/>
          </a:ln>
        </p:spPr>
      </p:sp>
      <p:sp>
        <p:nvSpPr>
          <p:cNvPr id="371"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indent="0">
              <a:lnSpc>
                <a:spcPct val="115000"/>
              </a:lnSpc>
              <a:spcAft>
                <a:spcPts val="799"/>
              </a:spcAft>
              <a:buNone/>
            </a:pPr>
            <a:r>
              <a:rPr lang="en-US" sz="1800" b="0" strike="noStrike" spc="-1">
                <a:solidFill>
                  <a:srgbClr val="000000"/>
                </a:solidFill>
                <a:latin typeface="Arial"/>
              </a:rPr>
              <a:t>Beyond speed, we deliver a unique solution that minimizes both latency and jitter. </a:t>
            </a:r>
            <a:r>
              <a:rPr lang="en-US" sz="1800" b="0" strike="noStrike" spc="-1" dirty="0">
                <a:solidFill>
                  <a:srgbClr val="000000"/>
                </a:solidFill>
                <a:latin typeface="Arial"/>
              </a:rPr>
              <a:t>Real-world experiments have demonstrated significant improvements.</a:t>
            </a:r>
          </a:p>
          <a:p>
            <a:pPr indent="0">
              <a:lnSpc>
                <a:spcPct val="115000"/>
              </a:lnSpc>
              <a:spcAft>
                <a:spcPts val="799"/>
              </a:spcAft>
              <a:buNone/>
            </a:pPr>
            <a:endParaRPr lang="en-US" sz="1800" b="0" strike="noStrike" spc="-1" dirty="0">
              <a:solidFill>
                <a:srgbClr val="000000"/>
              </a:solidFill>
              <a:latin typeface="Arial"/>
            </a:endParaRPr>
          </a:p>
          <a:p>
            <a:pPr indent="0">
              <a:lnSpc>
                <a:spcPct val="115000"/>
              </a:lnSpc>
              <a:spcAft>
                <a:spcPts val="799"/>
              </a:spcAft>
              <a:buNone/>
            </a:pPr>
            <a:endParaRPr lang="en-US" sz="1800" b="0" strike="noStrike" spc="-1" dirty="0">
              <a:solidFill>
                <a:srgbClr val="000000"/>
              </a:solidFill>
              <a:latin typeface="Arial"/>
            </a:endParaRPr>
          </a:p>
          <a:p>
            <a:pPr indent="0">
              <a:lnSpc>
                <a:spcPct val="115000"/>
              </a:lnSpc>
              <a:spcAft>
                <a:spcPts val="799"/>
              </a:spcAft>
              <a:buNone/>
            </a:pPr>
            <a:r>
              <a:rPr lang="en-US" sz="1800" b="0" strike="noStrike" spc="-1" dirty="0">
                <a:solidFill>
                  <a:srgbClr val="000000"/>
                </a:solidFill>
                <a:latin typeface="Arial"/>
              </a:rPr>
              <a:t>we have already demonstrated the concept in a real-world experiment,  over the wide-area network (WAN),  By tuning our coding parameters. we significantly reshaped the packet travel time distribution: On top is the normal packet travel time distribution histogram. In the lower window, we set another parameter to proactively accelerate decoding without waiting late-arriving packet. Here, we slightly increase the network overhead from 36% to 38%, however, we successfully </a:t>
            </a:r>
            <a:r>
              <a:rPr lang="en-US" sz="1800" b="1" strike="noStrike" spc="-1" dirty="0">
                <a:solidFill>
                  <a:srgbClr val="000000"/>
                </a:solidFill>
                <a:latin typeface="Arial"/>
              </a:rPr>
              <a:t>reduce tail latency from 2.3 seconds down to just 0.19 seconds</a:t>
            </a:r>
            <a:r>
              <a:rPr lang="en-US" sz="1800" b="0" strike="noStrike" spc="-1" dirty="0">
                <a:solidFill>
                  <a:srgbClr val="000000"/>
                </a:solidFill>
                <a:latin typeface="Arial"/>
              </a:rPr>
              <a:t>, achieving an impressive </a:t>
            </a:r>
            <a:r>
              <a:rPr lang="en-US" sz="1800" b="1" strike="noStrike" spc="-1" dirty="0">
                <a:solidFill>
                  <a:srgbClr val="000000"/>
                </a:solidFill>
                <a:latin typeface="Arial"/>
              </a:rPr>
              <a:t>92% reduction</a:t>
            </a:r>
            <a:r>
              <a:rPr lang="en-US" sz="1800" b="0" strike="noStrike" spc="-1" dirty="0">
                <a:solidFill>
                  <a:srgbClr val="000000"/>
                </a:solidFill>
                <a:latin typeface="Arial"/>
              </a:rPr>
              <a:t>. This breakthrough highlights the practical impact of our solution in delivering faster, more predictable data transport.</a:t>
            </a:r>
          </a:p>
        </p:txBody>
      </p:sp>
      <p:sp>
        <p:nvSpPr>
          <p:cNvPr id="372" name="PlaceHolder 3"/>
          <p:cNvSpPr>
            <a:spLocks noGrp="1"/>
          </p:cNvSpPr>
          <p:nvPr>
            <p:ph type="sldNum" idx="30"/>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mn-lt"/>
                <a:ea typeface="+mn-ea"/>
              </a:defRPr>
            </a:lvl1pPr>
          </a:lstStyle>
          <a:p>
            <a:pPr indent="0" algn="ctr" defTabSz="825480">
              <a:lnSpc>
                <a:spcPct val="100000"/>
              </a:lnSpc>
              <a:buNone/>
              <a:tabLst>
                <a:tab pos="0" algn="l"/>
              </a:tabLst>
            </a:pPr>
            <a:fld id="{C91A2609-5BAB-4F32-B864-0B4AB4904794}" type="slidenum">
              <a:rPr lang="en-US" sz="5000" b="0" strike="noStrike" spc="-1">
                <a:solidFill>
                  <a:srgbClr val="000000"/>
                </a:solidFill>
                <a:latin typeface="+mn-lt"/>
                <a:ea typeface="+mn-ea"/>
              </a:rPr>
              <a:t>19</a:t>
            </a:fld>
            <a:endParaRPr lang="en-US" sz="50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PlaceHolder 1"/>
          <p:cNvSpPr>
            <a:spLocks noGrp="1" noRot="1" noChangeAspect="1"/>
          </p:cNvSpPr>
          <p:nvPr>
            <p:ph type="sldImg"/>
          </p:nvPr>
        </p:nvSpPr>
        <p:spPr>
          <a:xfrm>
            <a:off x="381000" y="685800"/>
            <a:ext cx="6096000" cy="3429000"/>
          </a:xfrm>
          <a:prstGeom prst="rect">
            <a:avLst/>
          </a:prstGeom>
          <a:ln w="0">
            <a:noFill/>
          </a:ln>
        </p:spPr>
      </p:sp>
      <p:sp>
        <p:nvSpPr>
          <p:cNvPr id="377"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marL="216000" indent="0">
              <a:lnSpc>
                <a:spcPct val="100000"/>
              </a:lnSpc>
              <a:spcBef>
                <a:spcPts val="1199"/>
              </a:spcBef>
              <a:spcAft>
                <a:spcPts val="1199"/>
              </a:spcAft>
              <a:buNone/>
            </a:pPr>
            <a:r>
              <a:rPr lang="en-US" sz="5400" b="0" strike="noStrike" spc="-1">
                <a:solidFill>
                  <a:srgbClr val="000000"/>
                </a:solidFill>
                <a:latin typeface="Arial"/>
              </a:rPr>
              <a:t>Building on our Genesis Data Coding Framework, we integrate a range of technologies to develop an AI-powered, modular, software-defined solution. This innovative approach has demonstrated exceptional performance in meeting real-world data transportation needs.</a:t>
            </a:r>
          </a:p>
        </p:txBody>
      </p:sp>
      <p:sp>
        <p:nvSpPr>
          <p:cNvPr id="378" name="PlaceHolder 3"/>
          <p:cNvSpPr>
            <a:spLocks noGrp="1"/>
          </p:cNvSpPr>
          <p:nvPr>
            <p:ph type="sldNum" idx="32"/>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mn-lt"/>
                <a:ea typeface="+mn-ea"/>
              </a:defRPr>
            </a:lvl1pPr>
          </a:lstStyle>
          <a:p>
            <a:pPr indent="0" algn="ctr" defTabSz="825480">
              <a:lnSpc>
                <a:spcPct val="100000"/>
              </a:lnSpc>
              <a:buNone/>
              <a:tabLst>
                <a:tab pos="0" algn="l"/>
              </a:tabLst>
            </a:pPr>
            <a:fld id="{1580CA84-B228-4BDD-A2E7-DF8EB02AEF47}" type="slidenum">
              <a:rPr lang="en-US" sz="5000" b="0" strike="noStrike" spc="-1">
                <a:solidFill>
                  <a:srgbClr val="000000"/>
                </a:solidFill>
                <a:latin typeface="+mn-lt"/>
                <a:ea typeface="+mn-ea"/>
              </a:rPr>
              <a:t>20</a:t>
            </a:fld>
            <a:endParaRPr lang="en-US" sz="50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PlaceHolder 1"/>
          <p:cNvSpPr>
            <a:spLocks noGrp="1" noRot="1" noChangeAspect="1"/>
          </p:cNvSpPr>
          <p:nvPr>
            <p:ph type="sldImg"/>
          </p:nvPr>
        </p:nvSpPr>
        <p:spPr>
          <a:xfrm>
            <a:off x="381000" y="685800"/>
            <a:ext cx="6096000" cy="3429000"/>
          </a:xfrm>
          <a:prstGeom prst="rect">
            <a:avLst/>
          </a:prstGeom>
          <a:ln w="0">
            <a:noFill/>
          </a:ln>
        </p:spPr>
      </p:sp>
      <p:sp>
        <p:nvSpPr>
          <p:cNvPr id="380" name="PlaceHolder 2"/>
          <p:cNvSpPr>
            <a:spLocks noGrp="1"/>
          </p:cNvSpPr>
          <p:nvPr>
            <p:ph type="body"/>
          </p:nvPr>
        </p:nvSpPr>
        <p:spPr>
          <a:xfrm>
            <a:off x="914400" y="4343400"/>
            <a:ext cx="5028840" cy="4114440"/>
          </a:xfrm>
          <a:prstGeom prst="rect">
            <a:avLst/>
          </a:prstGeom>
          <a:noFill/>
          <a:ln w="0">
            <a:noFill/>
          </a:ln>
        </p:spPr>
        <p:txBody>
          <a:bodyPr lIns="90000" tIns="45000" rIns="90000" bIns="45000" anchor="t">
            <a:noAutofit/>
          </a:bodyPr>
          <a:lstStyle/>
          <a:p>
            <a:pPr indent="0" algn="just">
              <a:lnSpc>
                <a:spcPct val="115000"/>
              </a:lnSpc>
              <a:spcAft>
                <a:spcPts val="799"/>
              </a:spcAft>
              <a:buNone/>
              <a:tabLst>
                <a:tab pos="0" algn="l"/>
              </a:tabLst>
            </a:pPr>
            <a:r>
              <a:rPr lang="en-US" sz="1100" b="0" strike="noStrike" spc="-1">
                <a:solidFill>
                  <a:srgbClr val="000000"/>
                </a:solidFill>
                <a:latin typeface="Calibri"/>
                <a:ea typeface="Times New Roman"/>
              </a:rPr>
              <a:t>Let’s explain the high level concept of our data coding framework: A data stream first passes through our encoding algorithm, which compresses the data and fragments it into many small pieces, as small as a single packet, while adding error-correction (repair) packets. This encoded data can then be transmitted across a mesh network using any available paths and multiple relay nodes. Some data may be lost during transmission, and certain relay nodes may become non-functional. However, thanks to the built-in data resilience, we can tolerate significant data loss without costly and delayed retransmission, which can further aggregate the network congestion. </a:t>
            </a:r>
            <a:endParaRPr lang="en-US" sz="1100" b="0" strike="noStrike" spc="-1">
              <a:solidFill>
                <a:srgbClr val="000000"/>
              </a:solidFill>
              <a:latin typeface="Arial"/>
            </a:endParaRPr>
          </a:p>
          <a:p>
            <a:pPr indent="0" algn="just">
              <a:lnSpc>
                <a:spcPct val="115000"/>
              </a:lnSpc>
              <a:spcAft>
                <a:spcPts val="799"/>
              </a:spcAft>
              <a:buNone/>
              <a:tabLst>
                <a:tab pos="0" algn="l"/>
              </a:tabLst>
            </a:pPr>
            <a:r>
              <a:rPr lang="en-US" sz="1100" b="0" strike="noStrike" spc="-1">
                <a:solidFill>
                  <a:srgbClr val="000000"/>
                </a:solidFill>
                <a:latin typeface="Calibri"/>
                <a:ea typeface="Times New Roman"/>
              </a:rPr>
              <a:t>Users can dynamically adjust a threshold value T in the algorithm, such that if the number of received data fragments is equal to or greater than T, we guarantee successful reconstruction of the original data. This coding framework opens up a range of possibilities: from enhancing data resilience and enabling error correction, to reducing overall data size, leveraging parallel processing. When applied over the UDP protocol to address packet loss, our solution has demonstrated remarkable results, achieving 10-100 times improved data transport throughput, 90% reduced latency, and 100% data delivery without retransmission. </a:t>
            </a:r>
            <a:endParaRPr lang="en-US" sz="1100" b="0" strike="noStrike" spc="-1">
              <a:solidFill>
                <a:srgbClr val="000000"/>
              </a:solidFill>
              <a:latin typeface="Arial"/>
            </a:endParaRPr>
          </a:p>
          <a:p>
            <a:pPr indent="0">
              <a:lnSpc>
                <a:spcPct val="115000"/>
              </a:lnSpc>
              <a:spcAft>
                <a:spcPts val="799"/>
              </a:spcAft>
              <a:buNone/>
              <a:tabLst>
                <a:tab pos="0" algn="l"/>
              </a:tabLst>
            </a:pPr>
            <a:endParaRPr lang="en-US" sz="1800" b="0" strike="noStrike" spc="-1">
              <a:solidFill>
                <a:srgbClr val="000000"/>
              </a:solidFill>
              <a:latin typeface="Arial"/>
            </a:endParaRPr>
          </a:p>
        </p:txBody>
      </p:sp>
      <p:sp>
        <p:nvSpPr>
          <p:cNvPr id="381" name="PlaceHolder 3"/>
          <p:cNvSpPr>
            <a:spLocks noGrp="1"/>
          </p:cNvSpPr>
          <p:nvPr>
            <p:ph type="sldNum" idx="33"/>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mn-lt"/>
                <a:ea typeface="+mn-ea"/>
              </a:defRPr>
            </a:lvl1pPr>
          </a:lstStyle>
          <a:p>
            <a:pPr indent="0" algn="ctr" defTabSz="825480">
              <a:lnSpc>
                <a:spcPct val="100000"/>
              </a:lnSpc>
              <a:buNone/>
              <a:tabLst>
                <a:tab pos="0" algn="l"/>
              </a:tabLst>
            </a:pPr>
            <a:fld id="{A36772E5-190B-4917-99A0-5EA8DC63CBFD}" type="slidenum">
              <a:rPr lang="en-US" sz="5000" b="0" strike="noStrike" spc="-1">
                <a:solidFill>
                  <a:srgbClr val="000000"/>
                </a:solidFill>
                <a:latin typeface="+mn-lt"/>
                <a:ea typeface="+mn-ea"/>
              </a:rPr>
              <a:t>21</a:t>
            </a:fld>
            <a:endParaRPr lang="en-US" sz="50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reserve="1">
  <p:cSld name="Title &amp; Bullets">
    <p:spTree>
      <p:nvGrpSpPr>
        <p:cNvPr id="1" name=""/>
        <p:cNvGrpSpPr/>
        <p:nvPr/>
      </p:nvGrpSpPr>
      <p:grpSpPr>
        <a:xfrm>
          <a:off x="0" y="0"/>
          <a:ext cx="0" cy="0"/>
          <a:chOff x="0" y="0"/>
          <a:chExt cx="0" cy="0"/>
        </a:xfrm>
      </p:grpSpPr>
      <p:sp>
        <p:nvSpPr>
          <p:cNvPr id="2" name="PlaceHolder 1"/>
          <p:cNvSpPr>
            <a:spLocks noGrp="1"/>
          </p:cNvSpPr>
          <p:nvPr>
            <p:ph type="title"/>
          </p:nvPr>
        </p:nvSpPr>
        <p:spPr>
          <a:xfrm>
            <a:off x="3108960" y="3238560"/>
            <a:ext cx="20118960" cy="2285640"/>
          </a:xfrm>
          <a:prstGeom prst="rect">
            <a:avLst/>
          </a:prstGeom>
          <a:noFill/>
          <a:ln w="0">
            <a:noFill/>
          </a:ln>
        </p:spPr>
        <p:txBody>
          <a:bodyPr lIns="0" tIns="0" rIns="0" bIns="0" anchor="ctr">
            <a:noAutofit/>
          </a:bodyPr>
          <a:lstStyle/>
          <a:p>
            <a:pPr indent="0" algn="ctr">
              <a:buNone/>
            </a:pPr>
            <a:endParaRPr lang="en-US" sz="5000" b="0" strike="noStrike" spc="-1">
              <a:solidFill>
                <a:srgbClr val="000000"/>
              </a:solidFill>
              <a:latin typeface="Helvetica Light"/>
            </a:endParaRPr>
          </a:p>
        </p:txBody>
      </p:sp>
      <p:sp>
        <p:nvSpPr>
          <p:cNvPr id="3" name="PlaceHolder 2"/>
          <p:cNvSpPr>
            <a:spLocks noGrp="1"/>
          </p:cNvSpPr>
          <p:nvPr>
            <p:ph/>
          </p:nvPr>
        </p:nvSpPr>
        <p:spPr>
          <a:xfrm>
            <a:off x="3108960" y="5272920"/>
            <a:ext cx="20881080" cy="6666840"/>
          </a:xfrm>
          <a:prstGeom prst="rect">
            <a:avLst/>
          </a:prstGeom>
          <a:noFill/>
          <a:ln w="0">
            <a:noFill/>
          </a:ln>
        </p:spPr>
        <p:txBody>
          <a:bodyPr lIns="0" tIns="0" rIns="0" bIns="0" anchor="t">
            <a:normAutofit/>
          </a:bodyPr>
          <a:lstStyle/>
          <a:p>
            <a:pPr indent="0">
              <a:spcBef>
                <a:spcPts val="1417"/>
              </a:spcBef>
              <a:buNone/>
            </a:pPr>
            <a:endParaRPr lang="en-US" sz="5200" b="0" strike="noStrike" spc="-1">
              <a:solidFill>
                <a:srgbClr val="000000"/>
              </a:solidFill>
              <a:latin typeface="Helvetica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8EEE5CA-53A3-4C10-87D3-63FB1FD4924D}"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90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5EDE6794-D78D-4AEA-8F02-873915143ED0}"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Content">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19509560-8B50-9022-BACF-853B3A848E53}"/>
              </a:ext>
            </a:extLst>
          </p:cNvPr>
          <p:cNvSpPr>
            <a:spLocks noGrp="1"/>
          </p:cNvSpPr>
          <p:nvPr>
            <p:ph type="sldNum" idx="19"/>
          </p:nvPr>
        </p:nvSpPr>
        <p:spPr>
          <a:xfrm>
            <a:off x="23072760" y="12733920"/>
            <a:ext cx="846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3200" b="0" strike="noStrike" spc="-1">
                <a:solidFill>
                  <a:schemeClr val="lt1"/>
                </a:solidFill>
                <a:latin typeface="Helvetica Light"/>
                <a:ea typeface="Helvetica Light"/>
              </a:defRPr>
            </a:lvl1pPr>
          </a:lstStyle>
          <a:p>
            <a:pPr indent="0" algn="ctr" defTabSz="825480">
              <a:lnSpc>
                <a:spcPct val="100000"/>
              </a:lnSpc>
              <a:buNone/>
              <a:tabLst>
                <a:tab pos="0" algn="l"/>
              </a:tabLst>
            </a:pPr>
            <a:fld id="{E42797B1-5384-4A9C-92F0-0B96B6E97B29}" type="slidenum">
              <a:rPr lang="en-US" sz="3200" b="0" strike="noStrike" spc="-1">
                <a:solidFill>
                  <a:schemeClr val="lt1"/>
                </a:solidFill>
                <a:latin typeface="Helvetica Light"/>
                <a:ea typeface="Helvetica Light"/>
              </a:rPr>
              <a:t>‹#›</a:t>
            </a:fld>
            <a:endParaRPr lang="en-US" sz="3200" b="0" strike="noStrike" spc="-1">
              <a:solidFill>
                <a:srgbClr val="000000"/>
              </a:solid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4B349538-B1E5-4D48-A337-66B2732CAD6A}"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Section Header">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9E9134C8-A0C5-4355-9B19-45F4B2D4E7EF}" type="slidenum">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7.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3108960" y="3238560"/>
            <a:ext cx="20118960" cy="2285640"/>
          </a:xfrm>
          <a:prstGeom prst="rect">
            <a:avLst/>
          </a:prstGeom>
          <a:noFill/>
          <a:ln w="0">
            <a:noFill/>
          </a:ln>
        </p:spPr>
        <p:txBody>
          <a:bodyPr lIns="90000" tIns="45000" rIns="90000" bIns="45000" anchor="t">
            <a:noAutofit/>
          </a:bodyPr>
          <a:lstStyle/>
          <a:p>
            <a:pPr indent="0" defTabSz="825480">
              <a:lnSpc>
                <a:spcPct val="100000"/>
              </a:lnSpc>
              <a:buNone/>
              <a:tabLst>
                <a:tab pos="0" algn="l"/>
              </a:tabLst>
            </a:pPr>
            <a:r>
              <a:rPr lang="en-US" sz="11200" b="1" strike="noStrike" spc="-1">
                <a:solidFill>
                  <a:srgbClr val="67C59F"/>
                </a:solidFill>
                <a:latin typeface="Helvetica Neue"/>
                <a:ea typeface="Helvetica Light"/>
              </a:rPr>
              <a:t>Title Text</a:t>
            </a:r>
            <a:endParaRPr lang="en-US" sz="11200" b="0" strike="noStrike" spc="-1">
              <a:solidFill>
                <a:srgbClr val="000000"/>
              </a:solidFill>
              <a:latin typeface="Helvetica Light"/>
            </a:endParaRPr>
          </a:p>
        </p:txBody>
      </p:sp>
      <p:sp>
        <p:nvSpPr>
          <p:cNvPr id="3" name="PlaceHolder 2"/>
          <p:cNvSpPr>
            <a:spLocks noGrp="1"/>
          </p:cNvSpPr>
          <p:nvPr>
            <p:ph type="body"/>
          </p:nvPr>
        </p:nvSpPr>
        <p:spPr>
          <a:xfrm>
            <a:off x="3108960" y="5272920"/>
            <a:ext cx="20881080" cy="6666840"/>
          </a:xfrm>
          <a:prstGeom prst="rect">
            <a:avLst/>
          </a:prstGeom>
          <a:noFill/>
          <a:ln w="0">
            <a:noFill/>
          </a:ln>
        </p:spPr>
        <p:txBody>
          <a:bodyPr lIns="90000" tIns="45000" rIns="90000" bIns="45000" anchor="t">
            <a:noAutofit/>
          </a:bodyPr>
          <a:lstStyle/>
          <a:p>
            <a:pPr marL="635040" indent="-635040" defTabSz="825480">
              <a:lnSpc>
                <a:spcPct val="100000"/>
              </a:lnSpc>
              <a:spcBef>
                <a:spcPts val="5899"/>
              </a:spcBef>
              <a:buClr>
                <a:srgbClr val="90C12E"/>
              </a:buClr>
              <a:buFont typeface="Arial"/>
              <a:buChar char="•"/>
            </a:pPr>
            <a:r>
              <a:rPr lang="en-US" sz="5200" b="0" strike="noStrike" spc="-1">
                <a:solidFill>
                  <a:srgbClr val="0C224D"/>
                </a:solidFill>
                <a:latin typeface="Helvetica Neue"/>
                <a:ea typeface="Helvetica Light"/>
              </a:rPr>
              <a:t>Body Level One</a:t>
            </a:r>
            <a:endParaRPr lang="en-US" sz="5200" b="0" strike="noStrike" spc="-1">
              <a:solidFill>
                <a:srgbClr val="000000"/>
              </a:solidFill>
              <a:latin typeface="Helvetica Light"/>
            </a:endParaRPr>
          </a:p>
          <a:p>
            <a:pPr marL="1270080" lvl="1" indent="-635040" defTabSz="825480">
              <a:lnSpc>
                <a:spcPct val="100000"/>
              </a:lnSpc>
              <a:spcBef>
                <a:spcPts val="5899"/>
              </a:spcBef>
              <a:buClr>
                <a:srgbClr val="90C12E"/>
              </a:buClr>
              <a:buFont typeface="Arial"/>
              <a:buChar char="•"/>
            </a:pPr>
            <a:r>
              <a:rPr lang="en-US" sz="5200" b="0" strike="noStrike" spc="-1">
                <a:solidFill>
                  <a:srgbClr val="0C224D"/>
                </a:solidFill>
                <a:latin typeface="Helvetica Neue"/>
                <a:ea typeface="Helvetica Light"/>
              </a:rPr>
              <a:t>Body Level Two</a:t>
            </a:r>
            <a:endParaRPr lang="en-US" sz="5200" b="0" strike="noStrike" spc="-1">
              <a:solidFill>
                <a:srgbClr val="000000"/>
              </a:solidFill>
              <a:latin typeface="Helvetica Light"/>
            </a:endParaRPr>
          </a:p>
          <a:p>
            <a:pPr marL="1905120" lvl="2" indent="-635040" defTabSz="825480">
              <a:lnSpc>
                <a:spcPct val="100000"/>
              </a:lnSpc>
              <a:spcBef>
                <a:spcPts val="5899"/>
              </a:spcBef>
              <a:buClr>
                <a:srgbClr val="90C12E"/>
              </a:buClr>
              <a:buFont typeface="Arial"/>
              <a:buChar char="•"/>
            </a:pPr>
            <a:r>
              <a:rPr lang="en-US" sz="5200" b="0" strike="noStrike" spc="-1">
                <a:solidFill>
                  <a:srgbClr val="0C224D"/>
                </a:solidFill>
                <a:latin typeface="Helvetica Neue"/>
                <a:ea typeface="Helvetica Light"/>
              </a:rPr>
              <a:t>Body Level Three</a:t>
            </a:r>
            <a:endParaRPr lang="en-US" sz="5200" b="0" strike="noStrike" spc="-1">
              <a:solidFill>
                <a:srgbClr val="000000"/>
              </a:solidFill>
              <a:latin typeface="Helvetica Light"/>
            </a:endParaRPr>
          </a:p>
          <a:p>
            <a:pPr marL="2540160" lvl="3" indent="-635040" defTabSz="825480">
              <a:lnSpc>
                <a:spcPct val="100000"/>
              </a:lnSpc>
              <a:spcBef>
                <a:spcPts val="5899"/>
              </a:spcBef>
              <a:buClr>
                <a:srgbClr val="90C12E"/>
              </a:buClr>
              <a:buFont typeface="Arial"/>
              <a:buChar char="•"/>
            </a:pPr>
            <a:r>
              <a:rPr lang="en-US" sz="5200" b="0" strike="noStrike" spc="-1">
                <a:solidFill>
                  <a:srgbClr val="0C224D"/>
                </a:solidFill>
                <a:latin typeface="Helvetica Neue"/>
                <a:ea typeface="Helvetica Light"/>
              </a:rPr>
              <a:t>Body Level Four</a:t>
            </a:r>
            <a:endParaRPr lang="en-US" sz="5200" b="0" strike="noStrike" spc="-1">
              <a:solidFill>
                <a:srgbClr val="000000"/>
              </a:solidFill>
              <a:latin typeface="Helvetica Light"/>
            </a:endParaRPr>
          </a:p>
          <a:p>
            <a:pPr marL="3174840" lvl="4" indent="-635040" defTabSz="825480">
              <a:lnSpc>
                <a:spcPct val="100000"/>
              </a:lnSpc>
              <a:spcBef>
                <a:spcPts val="5899"/>
              </a:spcBef>
              <a:buClr>
                <a:srgbClr val="90C12E"/>
              </a:buClr>
              <a:buFont typeface="Arial"/>
              <a:buChar char="•"/>
            </a:pPr>
            <a:r>
              <a:rPr lang="en-US" sz="5200" b="0" strike="noStrike" spc="-1">
                <a:solidFill>
                  <a:srgbClr val="0C224D"/>
                </a:solidFill>
                <a:latin typeface="Helvetica Neue"/>
                <a:ea typeface="Helvetica Light"/>
              </a:rPr>
              <a:t>Body Level Five</a:t>
            </a:r>
            <a:endParaRPr lang="en-US" sz="5200" b="0" strike="noStrike" spc="-1">
              <a:solidFill>
                <a:srgbClr val="000000"/>
              </a:solidFill>
              <a:latin typeface="Helvetica Light"/>
            </a:endParaRPr>
          </a:p>
        </p:txBody>
      </p:sp>
      <p:sp>
        <p:nvSpPr>
          <p:cNvPr id="4" name="PlaceHolder 1">
            <a:extLst>
              <a:ext uri="{FF2B5EF4-FFF2-40B4-BE49-F238E27FC236}">
                <a16:creationId xmlns:a16="http://schemas.microsoft.com/office/drawing/2014/main" id="{B964E72F-3804-F275-48BD-BA8A3037E628}"/>
              </a:ext>
            </a:extLst>
          </p:cNvPr>
          <p:cNvSpPr>
            <a:spLocks noGrp="1"/>
          </p:cNvSpPr>
          <p:nvPr>
            <p:ph type="sldNum" idx="4"/>
          </p:nvPr>
        </p:nvSpPr>
        <p:spPr>
          <a:xfrm>
            <a:off x="23072760" y="12733920"/>
            <a:ext cx="846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3200" b="0" strike="noStrike" spc="-1">
                <a:solidFill>
                  <a:schemeClr val="lt1"/>
                </a:solidFill>
                <a:latin typeface="Helvetica Light"/>
                <a:ea typeface="Helvetica Light"/>
              </a:defRPr>
            </a:lvl1pPr>
          </a:lstStyle>
          <a:p>
            <a:pPr indent="0" algn="ctr" defTabSz="825480">
              <a:lnSpc>
                <a:spcPct val="100000"/>
              </a:lnSpc>
              <a:buNone/>
              <a:tabLst>
                <a:tab pos="0" algn="l"/>
              </a:tabLst>
            </a:pPr>
            <a:fld id="{E42797B1-5384-4A9C-92F0-0B96B6E97B29}" type="slidenum">
              <a:rPr lang="en-US" sz="3200" b="0" strike="noStrike" spc="-1">
                <a:solidFill>
                  <a:schemeClr val="lt1"/>
                </a:solidFill>
                <a:latin typeface="Helvetica Light"/>
                <a:ea typeface="Helvetica Light"/>
              </a:rPr>
              <a:t>‹#›</a:t>
            </a:fld>
            <a:endParaRPr lang="en-US" sz="3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4"/>
          <a:stretch/>
        </a:blip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1663560" y="3419640"/>
            <a:ext cx="21030840" cy="5705280"/>
          </a:xfrm>
          <a:prstGeom prst="rect">
            <a:avLst/>
          </a:prstGeom>
          <a:noFill/>
          <a:ln w="0">
            <a:noFill/>
          </a:ln>
        </p:spPr>
        <p:txBody>
          <a:bodyPr lIns="90000" tIns="45000" rIns="90000" bIns="45000" anchor="ctr">
            <a:noAutofit/>
          </a:bodyPr>
          <a:lstStyle/>
          <a:p>
            <a:pPr indent="0" algn="ctr" defTabSz="825480">
              <a:lnSpc>
                <a:spcPct val="100000"/>
              </a:lnSpc>
              <a:buNone/>
              <a:tabLst>
                <a:tab pos="0" algn="l"/>
              </a:tabLst>
            </a:pPr>
            <a:r>
              <a:rPr lang="en-US" sz="12000" b="0" strike="noStrike" spc="-1">
                <a:solidFill>
                  <a:schemeClr val="lt1"/>
                </a:solidFill>
                <a:latin typeface="Century Gothic"/>
                <a:ea typeface="Helvetica Light"/>
              </a:rPr>
              <a:t>Click to edit Master title style</a:t>
            </a:r>
            <a:endParaRPr lang="en-US" sz="12000" b="0" strike="noStrike" spc="-1">
              <a:solidFill>
                <a:srgbClr val="000000"/>
              </a:solidFill>
              <a:latin typeface="Helvetica Light"/>
            </a:endParaRPr>
          </a:p>
        </p:txBody>
      </p:sp>
      <p:sp>
        <p:nvSpPr>
          <p:cNvPr id="5" name="PlaceHolder 2"/>
          <p:cNvSpPr>
            <a:spLocks noGrp="1"/>
          </p:cNvSpPr>
          <p:nvPr>
            <p:ph type="dt" idx="1"/>
          </p:nvPr>
        </p:nvSpPr>
        <p:spPr>
          <a:xfrm>
            <a:off x="1676520" y="12712680"/>
            <a:ext cx="548604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Helvetica Light"/>
                <a:ea typeface="Helvetica Light"/>
              </a:defRPr>
            </a:lvl1pPr>
          </a:lstStyle>
          <a:p>
            <a:pPr indent="0" algn="ctr" defTabSz="825480">
              <a:lnSpc>
                <a:spcPct val="100000"/>
              </a:lnSpc>
              <a:buNone/>
              <a:tabLst>
                <a:tab pos="0" algn="l"/>
              </a:tabLst>
            </a:pPr>
            <a:r>
              <a:rPr lang="en-US" sz="5000" b="0" strike="noStrike" spc="-1">
                <a:solidFill>
                  <a:srgbClr val="000000"/>
                </a:solidFill>
                <a:latin typeface="Helvetica Light"/>
                <a:ea typeface="Helvetica Light"/>
              </a:rPr>
              <a:t>&lt;date/time&gt;</a:t>
            </a:r>
            <a:endParaRPr lang="en-US" sz="5000" b="0" strike="noStrike" spc="-1">
              <a:solidFill>
                <a:srgbClr val="000000"/>
              </a:solidFill>
              <a:latin typeface="Times New Roman"/>
            </a:endParaRPr>
          </a:p>
        </p:txBody>
      </p:sp>
      <p:sp>
        <p:nvSpPr>
          <p:cNvPr id="6" name="PlaceHolder 3"/>
          <p:cNvSpPr>
            <a:spLocks noGrp="1"/>
          </p:cNvSpPr>
          <p:nvPr>
            <p:ph type="ftr" idx="2"/>
          </p:nvPr>
        </p:nvSpPr>
        <p:spPr>
          <a:xfrm>
            <a:off x="8077320" y="12712680"/>
            <a:ext cx="8229240" cy="729720"/>
          </a:xfrm>
          <a:prstGeom prst="rect">
            <a:avLst/>
          </a:prstGeom>
          <a:noFill/>
          <a:ln w="0">
            <a:noFill/>
          </a:ln>
        </p:spPr>
        <p:txBody>
          <a:bodyPr lIns="90000" tIns="45000" rIns="90000" bIns="45000" anchor="t">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7" name="PlaceHolder 4"/>
          <p:cNvSpPr>
            <a:spLocks noGrp="1"/>
          </p:cNvSpPr>
          <p:nvPr>
            <p:ph type="sldNum" idx="3"/>
          </p:nvPr>
        </p:nvSpPr>
        <p:spPr>
          <a:xfrm>
            <a:off x="0" y="0"/>
            <a:ext cx="0" cy="0"/>
          </a:xfrm>
          <a:prstGeom prst="rect">
            <a:avLst/>
          </a:prstGeom>
          <a:noFill/>
          <a:ln w="0">
            <a:noFill/>
          </a:ln>
        </p:spPr>
        <p:txBody>
          <a:bodyPr lIns="90000" tIns="-45000" rIns="90000" bIns="-45000" anchor="t">
            <a:noAutofit/>
          </a:bodyPr>
          <a:lstStyle/>
          <a:p>
            <a:pPr indent="0">
              <a:buNone/>
            </a:pPr>
            <a:endParaRPr lang="en-US" sz="5000" b="0" strike="noStrike" spc="-1">
              <a:solidFill>
                <a:srgbClr val="000000"/>
              </a:solidFill>
              <a:latin typeface="Times New Roman"/>
            </a:endParaRPr>
          </a:p>
        </p:txBody>
      </p:sp>
      <p:pic>
        <p:nvPicPr>
          <p:cNvPr id="8" name="Picture 2"/>
          <p:cNvPicPr/>
          <p:nvPr/>
        </p:nvPicPr>
        <p:blipFill>
          <a:blip r:embed="rId5"/>
          <a:stretch/>
        </p:blipFill>
        <p:spPr>
          <a:xfrm>
            <a:off x="0" y="0"/>
            <a:ext cx="24383520" cy="13715640"/>
          </a:xfrm>
          <a:prstGeom prst="rect">
            <a:avLst/>
          </a:prstGeom>
          <a:ln w="0">
            <a:noFill/>
          </a:ln>
        </p:spPr>
      </p:pic>
      <p:sp>
        <p:nvSpPr>
          <p:cNvPr id="9" name="Rectangle 6"/>
          <p:cNvSpPr/>
          <p:nvPr/>
        </p:nvSpPr>
        <p:spPr>
          <a:xfrm>
            <a:off x="0" y="0"/>
            <a:ext cx="24410880" cy="13715640"/>
          </a:xfrm>
          <a:prstGeom prst="rect">
            <a:avLst/>
          </a:prstGeom>
          <a:solidFill>
            <a:srgbClr val="001132">
              <a:alpha val="82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10" name="TextBox 8"/>
          <p:cNvSpPr/>
          <p:nvPr/>
        </p:nvSpPr>
        <p:spPr>
          <a:xfrm>
            <a:off x="5495400" y="6427080"/>
            <a:ext cx="12600000" cy="955440"/>
          </a:xfrm>
          <a:prstGeom prst="rect">
            <a:avLst/>
          </a:prstGeom>
          <a:noFill/>
          <a:ln w="1270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fld id="{A5481417-5D54-42AD-9ABE-EAD6040A6421}" type="slidenum">
              <a:rPr lang="en-US" sz="5000" b="0" strike="noStrike" spc="-1">
                <a:solidFill>
                  <a:srgbClr val="000000"/>
                </a:solidFill>
                <a:latin typeface="Helvetica Light"/>
                <a:ea typeface="Helvetica Light"/>
              </a:rPr>
              <a:t>‹#›</a:t>
            </a:fld>
            <a:endParaRPr lang="en-US" sz="5000" b="0" strike="noStrike" spc="-1">
              <a:solidFill>
                <a:srgbClr val="000000"/>
              </a:solidFill>
              <a:latin typeface="Arial"/>
            </a:endParaRPr>
          </a:p>
        </p:txBody>
      </p:sp>
      <p:sp>
        <p:nvSpPr>
          <p:cNvPr id="11" name="PlaceHolder 5"/>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5200" b="0" strike="noStrike" spc="-1">
                <a:solidFill>
                  <a:srgbClr val="000000"/>
                </a:solidFill>
                <a:latin typeface="Helvetica Light"/>
              </a:rPr>
              <a:t>Click to edit the outline text format</a:t>
            </a:r>
          </a:p>
          <a:p>
            <a:pPr marL="864000" lvl="1" indent="-324000">
              <a:spcBef>
                <a:spcPts val="1134"/>
              </a:spcBef>
              <a:buClr>
                <a:srgbClr val="000000"/>
              </a:buClr>
              <a:buSzPct val="75000"/>
              <a:buFont typeface="Symbol" charset="2"/>
              <a:buChar char=""/>
            </a:pPr>
            <a:r>
              <a:rPr lang="en-US" sz="5200" b="0" strike="noStrike" spc="-1">
                <a:solidFill>
                  <a:srgbClr val="000000"/>
                </a:solidFill>
                <a:latin typeface="Helvetica Light"/>
              </a:rPr>
              <a:t>Second Outline Level</a:t>
            </a:r>
          </a:p>
          <a:p>
            <a:pPr marL="1296000" lvl="2" indent="-288000">
              <a:spcBef>
                <a:spcPts val="850"/>
              </a:spcBef>
              <a:buClr>
                <a:srgbClr val="000000"/>
              </a:buClr>
              <a:buSzPct val="45000"/>
              <a:buFont typeface="Wingdings" charset="2"/>
              <a:buChar char=""/>
            </a:pPr>
            <a:r>
              <a:rPr lang="en-US" sz="5200" b="0" strike="noStrike" spc="-1">
                <a:solidFill>
                  <a:srgbClr val="000000"/>
                </a:solidFill>
                <a:latin typeface="Helvetica Light"/>
              </a:rPr>
              <a:t>Third Outline Level</a:t>
            </a:r>
          </a:p>
          <a:p>
            <a:pPr marL="1728000" lvl="3" indent="-216000">
              <a:spcBef>
                <a:spcPts val="567"/>
              </a:spcBef>
              <a:buClr>
                <a:srgbClr val="000000"/>
              </a:buClr>
              <a:buSzPct val="75000"/>
              <a:buFont typeface="Symbol" charset="2"/>
              <a:buChar char=""/>
            </a:pPr>
            <a:r>
              <a:rPr lang="en-US" sz="5200" b="0" strike="noStrike" spc="-1">
                <a:solidFill>
                  <a:srgbClr val="000000"/>
                </a:solidFill>
                <a:latin typeface="Helvetica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Helvetica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Helvetica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Helvetica Light"/>
              </a:rPr>
              <a:t>Seventh Outline Level</a:t>
            </a:r>
          </a:p>
        </p:txBody>
      </p:sp>
      <p:sp>
        <p:nvSpPr>
          <p:cNvPr id="2" name="PlaceHolder 1">
            <a:extLst>
              <a:ext uri="{FF2B5EF4-FFF2-40B4-BE49-F238E27FC236}">
                <a16:creationId xmlns:a16="http://schemas.microsoft.com/office/drawing/2014/main" id="{12B49D19-96E4-B2AE-E7EA-2A10B511A248}"/>
              </a:ext>
            </a:extLst>
          </p:cNvPr>
          <p:cNvSpPr txBox="1">
            <a:spLocks/>
          </p:cNvSpPr>
          <p:nvPr userDrawn="1"/>
        </p:nvSpPr>
        <p:spPr>
          <a:xfrm>
            <a:off x="23072760" y="12733920"/>
            <a:ext cx="846720" cy="729720"/>
          </a:xfrm>
          <a:prstGeom prst="rect">
            <a:avLst/>
          </a:prstGeom>
          <a:noFill/>
          <a:ln w="0">
            <a:noFill/>
          </a:ln>
        </p:spPr>
        <p:txBody>
          <a:bodyPr lIns="90000" tIns="45000" rIns="90000" bIns="45000" anchor="t">
            <a:noAutofit/>
          </a:bodyPr>
          <a:lstStyle>
            <a:defPPr>
              <a:defRPr lang="en-US"/>
            </a:defPPr>
            <a:lvl1pPr marL="0" indent="0" algn="ctr" defTabSz="825480" rtl="0" eaLnBrk="1" latinLnBrk="0" hangingPunct="1">
              <a:lnSpc>
                <a:spcPct val="100000"/>
              </a:lnSpc>
              <a:buNone/>
              <a:tabLst>
                <a:tab pos="0" algn="l"/>
              </a:tabLst>
              <a:defRPr lang="en-US" sz="3200" b="0" strike="noStrike" kern="1200" spc="-1">
                <a:solidFill>
                  <a:schemeClr val="lt1"/>
                </a:solidFill>
                <a:latin typeface="Helvetica Light"/>
                <a:ea typeface="Helvetica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2797B1-5384-4A9C-92F0-0B96B6E97B29}" type="slidenum">
              <a:rPr lang="en-US" smtClean="0"/>
              <a:pPr/>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 id="21474836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2" name="PlaceHolder 1"/>
          <p:cNvSpPr>
            <a:spLocks noGrp="1"/>
          </p:cNvSpPr>
          <p:nvPr>
            <p:ph type="dt" idx="4"/>
          </p:nvPr>
        </p:nvSpPr>
        <p:spPr>
          <a:xfrm>
            <a:off x="1676520" y="12712680"/>
            <a:ext cx="548604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Helvetica Light"/>
                <a:ea typeface="Helvetica Light"/>
              </a:defRPr>
            </a:lvl1pPr>
          </a:lstStyle>
          <a:p>
            <a:pPr indent="0" algn="ctr" defTabSz="825480">
              <a:lnSpc>
                <a:spcPct val="100000"/>
              </a:lnSpc>
              <a:buNone/>
              <a:tabLst>
                <a:tab pos="0" algn="l"/>
              </a:tabLst>
            </a:pPr>
            <a:r>
              <a:rPr lang="en-US" sz="5000" b="0" strike="noStrike" spc="-1">
                <a:solidFill>
                  <a:srgbClr val="000000"/>
                </a:solidFill>
                <a:latin typeface="Helvetica Light"/>
                <a:ea typeface="Helvetica Light"/>
              </a:rPr>
              <a:t>&lt;date/time&gt;</a:t>
            </a:r>
            <a:endParaRPr lang="en-US" sz="5000" b="0" strike="noStrike" spc="-1">
              <a:solidFill>
                <a:srgbClr val="000000"/>
              </a:solidFill>
              <a:latin typeface="Times New Roman"/>
            </a:endParaRPr>
          </a:p>
        </p:txBody>
      </p:sp>
      <p:sp>
        <p:nvSpPr>
          <p:cNvPr id="13" name="PlaceHolder 2"/>
          <p:cNvSpPr>
            <a:spLocks noGrp="1"/>
          </p:cNvSpPr>
          <p:nvPr>
            <p:ph type="ftr" idx="5"/>
          </p:nvPr>
        </p:nvSpPr>
        <p:spPr>
          <a:xfrm>
            <a:off x="8077320" y="12712680"/>
            <a:ext cx="8229240" cy="729720"/>
          </a:xfrm>
          <a:prstGeom prst="rect">
            <a:avLst/>
          </a:prstGeom>
          <a:noFill/>
          <a:ln w="0">
            <a:noFill/>
          </a:ln>
        </p:spPr>
        <p:txBody>
          <a:bodyPr lIns="90000" tIns="45000" rIns="90000" bIns="45000" anchor="t">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14" name="PlaceHolder 3"/>
          <p:cNvSpPr>
            <a:spLocks noGrp="1"/>
          </p:cNvSpPr>
          <p:nvPr>
            <p:ph type="sldNum" idx="6"/>
          </p:nvPr>
        </p:nvSpPr>
        <p:spPr>
          <a:xfrm>
            <a:off x="0" y="0"/>
            <a:ext cx="0" cy="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rgbClr val="000000"/>
                </a:solidFill>
                <a:latin typeface="Helvetica Light"/>
                <a:ea typeface="Helvetica Light"/>
              </a:defRPr>
            </a:lvl1pPr>
          </a:lstStyle>
          <a:p>
            <a:pPr indent="0" algn="ctr" defTabSz="825480">
              <a:lnSpc>
                <a:spcPct val="100000"/>
              </a:lnSpc>
              <a:buNone/>
              <a:tabLst>
                <a:tab pos="0" algn="l"/>
              </a:tabLst>
            </a:pPr>
            <a:fld id="{4E180110-2F7B-49F6-AC93-4EEA646A8E7E}" type="slidenum">
              <a:rPr lang="en-US" sz="5000" b="0" strike="noStrike" spc="-1">
                <a:solidFill>
                  <a:srgbClr val="000000"/>
                </a:solidFill>
                <a:latin typeface="Helvetica Light"/>
                <a:ea typeface="Helvetica Light"/>
              </a:rPr>
              <a:t>‹#›</a:t>
            </a:fld>
            <a:endParaRPr lang="en-US" sz="5000" b="0" strike="noStrike" spc="-1">
              <a:solidFill>
                <a:srgbClr val="000000"/>
              </a:solidFill>
              <a:latin typeface="Times New Roman"/>
            </a:endParaRPr>
          </a:p>
        </p:txBody>
      </p:sp>
      <p:sp>
        <p:nvSpPr>
          <p:cNvPr id="15" name="PlaceHolder 4"/>
          <p:cNvSpPr>
            <a:spLocks noGrp="1"/>
          </p:cNvSpPr>
          <p:nvPr>
            <p:ph type="title"/>
          </p:nvPr>
        </p:nvSpPr>
        <p:spPr>
          <a:xfrm>
            <a:off x="1218960" y="547200"/>
            <a:ext cx="21944880" cy="2289960"/>
          </a:xfrm>
          <a:prstGeom prst="rect">
            <a:avLst/>
          </a:prstGeom>
          <a:noFill/>
          <a:ln w="0">
            <a:noFill/>
          </a:ln>
        </p:spPr>
        <p:txBody>
          <a:bodyPr lIns="0" tIns="0" rIns="0" bIns="0" anchor="ctr">
            <a:noAutofit/>
          </a:bodyPr>
          <a:lstStyle/>
          <a:p>
            <a:pPr indent="0" algn="ctr">
              <a:buNone/>
            </a:pPr>
            <a:r>
              <a:rPr lang="en-US" sz="5000" b="0" strike="noStrike" spc="-1">
                <a:solidFill>
                  <a:srgbClr val="000000"/>
                </a:solidFill>
                <a:latin typeface="Helvetica Light"/>
              </a:rPr>
              <a:t>Click to edit the title text format</a:t>
            </a:r>
          </a:p>
        </p:txBody>
      </p:sp>
      <p:sp>
        <p:nvSpPr>
          <p:cNvPr id="16" name="PlaceHolder 5"/>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5200" b="0" strike="noStrike" spc="-1">
                <a:solidFill>
                  <a:srgbClr val="000000"/>
                </a:solidFill>
                <a:latin typeface="Helvetica Light"/>
              </a:rPr>
              <a:t>Click to edit the outline text format</a:t>
            </a:r>
          </a:p>
          <a:p>
            <a:pPr marL="864000" lvl="1" indent="-324000">
              <a:spcBef>
                <a:spcPts val="1134"/>
              </a:spcBef>
              <a:buClr>
                <a:srgbClr val="000000"/>
              </a:buClr>
              <a:buSzPct val="75000"/>
              <a:buFont typeface="Symbol" charset="2"/>
              <a:buChar char=""/>
            </a:pPr>
            <a:r>
              <a:rPr lang="en-US" sz="5200" b="0" strike="noStrike" spc="-1">
                <a:solidFill>
                  <a:srgbClr val="000000"/>
                </a:solidFill>
                <a:latin typeface="Helvetica Light"/>
              </a:rPr>
              <a:t>Second Outline Level</a:t>
            </a:r>
          </a:p>
          <a:p>
            <a:pPr marL="1296000" lvl="2" indent="-288000">
              <a:spcBef>
                <a:spcPts val="850"/>
              </a:spcBef>
              <a:buClr>
                <a:srgbClr val="000000"/>
              </a:buClr>
              <a:buSzPct val="45000"/>
              <a:buFont typeface="Wingdings" charset="2"/>
              <a:buChar char=""/>
            </a:pPr>
            <a:r>
              <a:rPr lang="en-US" sz="5200" b="0" strike="noStrike" spc="-1">
                <a:solidFill>
                  <a:srgbClr val="000000"/>
                </a:solidFill>
                <a:latin typeface="Helvetica Light"/>
              </a:rPr>
              <a:t>Third Outline Level</a:t>
            </a:r>
          </a:p>
          <a:p>
            <a:pPr marL="1728000" lvl="3" indent="-216000">
              <a:spcBef>
                <a:spcPts val="567"/>
              </a:spcBef>
              <a:buClr>
                <a:srgbClr val="000000"/>
              </a:buClr>
              <a:buSzPct val="75000"/>
              <a:buFont typeface="Symbol" charset="2"/>
              <a:buChar char=""/>
            </a:pPr>
            <a:r>
              <a:rPr lang="en-US" sz="5200" b="0" strike="noStrike" spc="-1">
                <a:solidFill>
                  <a:srgbClr val="000000"/>
                </a:solidFill>
                <a:latin typeface="Helvetica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Helvetica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Helvetica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Helvetica Light"/>
              </a:rPr>
              <a:t>Seventh Outline Level</a:t>
            </a:r>
          </a:p>
        </p:txBody>
      </p:sp>
      <p:sp>
        <p:nvSpPr>
          <p:cNvPr id="2" name="PlaceHolder 1">
            <a:extLst>
              <a:ext uri="{FF2B5EF4-FFF2-40B4-BE49-F238E27FC236}">
                <a16:creationId xmlns:a16="http://schemas.microsoft.com/office/drawing/2014/main" id="{D7C0BD83-91A6-7991-1111-A3CDD8B00F41}"/>
              </a:ext>
            </a:extLst>
          </p:cNvPr>
          <p:cNvSpPr txBox="1">
            <a:spLocks/>
          </p:cNvSpPr>
          <p:nvPr userDrawn="1"/>
        </p:nvSpPr>
        <p:spPr>
          <a:xfrm>
            <a:off x="23072760" y="12733920"/>
            <a:ext cx="846720" cy="729720"/>
          </a:xfrm>
          <a:prstGeom prst="rect">
            <a:avLst/>
          </a:prstGeom>
          <a:noFill/>
          <a:ln w="0">
            <a:noFill/>
          </a:ln>
        </p:spPr>
        <p:txBody>
          <a:bodyPr lIns="90000" tIns="45000" rIns="90000" bIns="45000" anchor="t">
            <a:noAutofit/>
          </a:bodyPr>
          <a:lstStyle>
            <a:defPPr>
              <a:defRPr lang="en-US"/>
            </a:defPPr>
            <a:lvl1pPr marL="0" indent="0" algn="ctr" defTabSz="825480" rtl="0" eaLnBrk="1" latinLnBrk="0" hangingPunct="1">
              <a:lnSpc>
                <a:spcPct val="100000"/>
              </a:lnSpc>
              <a:buNone/>
              <a:tabLst>
                <a:tab pos="0" algn="l"/>
              </a:tabLst>
              <a:defRPr lang="en-US" sz="3200" b="0" strike="noStrike" kern="1200" spc="-1">
                <a:solidFill>
                  <a:schemeClr val="lt1"/>
                </a:solidFill>
                <a:latin typeface="Helvetica Light"/>
                <a:ea typeface="Helvetica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2797B1-5384-4A9C-92F0-0B96B6E97B29}" type="slidenum">
              <a:rPr lang="en-US" smtClean="0"/>
              <a:pPr/>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7" name="PlaceHolder 1"/>
          <p:cNvSpPr>
            <a:spLocks noGrp="1"/>
          </p:cNvSpPr>
          <p:nvPr>
            <p:ph type="title"/>
          </p:nvPr>
        </p:nvSpPr>
        <p:spPr>
          <a:xfrm>
            <a:off x="1676520" y="556920"/>
            <a:ext cx="21030840" cy="1134360"/>
          </a:xfrm>
          <a:prstGeom prst="rect">
            <a:avLst/>
          </a:prstGeom>
          <a:noFill/>
          <a:ln w="0">
            <a:noFill/>
          </a:ln>
        </p:spPr>
        <p:txBody>
          <a:bodyPr lIns="91440" tIns="45720" rIns="91440" bIns="45720" anchor="ctr">
            <a:normAutofit fontScale="61608"/>
          </a:bodyPr>
          <a:lstStyle/>
          <a:p>
            <a:pPr indent="0" algn="ctr" defTabSz="825480">
              <a:lnSpc>
                <a:spcPct val="100000"/>
              </a:lnSpc>
              <a:buNone/>
              <a:tabLst>
                <a:tab pos="0" algn="l"/>
              </a:tabLst>
            </a:pPr>
            <a:r>
              <a:rPr lang="en-US" sz="11200" b="0" strike="noStrike" spc="-1">
                <a:solidFill>
                  <a:srgbClr val="0B3568"/>
                </a:solidFill>
                <a:latin typeface="Helvetica Light"/>
                <a:ea typeface="Helvetica Light"/>
              </a:rPr>
              <a:t>Slide Title</a:t>
            </a:r>
            <a:endParaRPr lang="en-US" sz="11200" b="0" strike="noStrike" spc="-1">
              <a:solidFill>
                <a:srgbClr val="000000"/>
              </a:solidFill>
              <a:latin typeface="Helvetica Light"/>
            </a:endParaRPr>
          </a:p>
        </p:txBody>
      </p:sp>
      <p:sp>
        <p:nvSpPr>
          <p:cNvPr id="18" name="PlaceHolder 2"/>
          <p:cNvSpPr>
            <a:spLocks noGrp="1"/>
          </p:cNvSpPr>
          <p:nvPr>
            <p:ph type="body"/>
          </p:nvPr>
        </p:nvSpPr>
        <p:spPr>
          <a:xfrm>
            <a:off x="1676520" y="2648880"/>
            <a:ext cx="21030840" cy="8747640"/>
          </a:xfrm>
          <a:prstGeom prst="rect">
            <a:avLst/>
          </a:prstGeom>
          <a:noFill/>
          <a:ln w="0">
            <a:noFill/>
          </a:ln>
        </p:spPr>
        <p:txBody>
          <a:bodyPr lIns="90000" tIns="45000" rIns="90000" bIns="45000" anchor="t">
            <a:noAutofit/>
          </a:bodyPr>
          <a:lstStyle/>
          <a:p>
            <a:pPr marL="635040" indent="-635040" defTabSz="825480">
              <a:lnSpc>
                <a:spcPct val="100000"/>
              </a:lnSpc>
              <a:spcBef>
                <a:spcPts val="5899"/>
              </a:spcBef>
              <a:buClr>
                <a:srgbClr val="0B3568"/>
              </a:buClr>
              <a:buSzPct val="75000"/>
              <a:buFont typeface="Symbol" charset="2"/>
              <a:buChar char=""/>
            </a:pPr>
            <a:r>
              <a:rPr lang="en-US" sz="3600" b="0" strike="noStrike" spc="-1">
                <a:solidFill>
                  <a:srgbClr val="0B3568"/>
                </a:solidFill>
                <a:latin typeface="Helvetica Light"/>
                <a:ea typeface="Helvetica Light"/>
              </a:rPr>
              <a:t>Content</a:t>
            </a:r>
            <a:endParaRPr lang="en-US" sz="3600" b="0" strike="noStrike" spc="-1">
              <a:solidFill>
                <a:srgbClr val="000000"/>
              </a:solidFill>
              <a:latin typeface="Helvetica Light"/>
            </a:endParaRPr>
          </a:p>
          <a:p>
            <a:pPr marL="1270080" lvl="1" indent="-635040" defTabSz="825480">
              <a:lnSpc>
                <a:spcPct val="100000"/>
              </a:lnSpc>
              <a:spcBef>
                <a:spcPts val="5899"/>
              </a:spcBef>
              <a:buClr>
                <a:srgbClr val="0B3568"/>
              </a:buClr>
              <a:buSzPct val="75000"/>
              <a:buFont typeface="Symbol" charset="2"/>
              <a:buChar char=""/>
            </a:pPr>
            <a:r>
              <a:rPr lang="en-US" sz="3600" b="0" strike="noStrike" spc="-1">
                <a:solidFill>
                  <a:srgbClr val="0B3568"/>
                </a:solidFill>
                <a:latin typeface="Helvetica Light"/>
                <a:ea typeface="Helvetica Light"/>
              </a:rPr>
              <a:t>Second level</a:t>
            </a:r>
            <a:endParaRPr lang="en-US" sz="3600" b="0" strike="noStrike" spc="-1">
              <a:solidFill>
                <a:srgbClr val="000000"/>
              </a:solidFill>
              <a:latin typeface="Helvetica Light"/>
            </a:endParaRPr>
          </a:p>
          <a:p>
            <a:pPr marL="1905120" lvl="2" indent="-635040" defTabSz="825480">
              <a:lnSpc>
                <a:spcPct val="100000"/>
              </a:lnSpc>
              <a:spcBef>
                <a:spcPts val="5899"/>
              </a:spcBef>
              <a:buClr>
                <a:srgbClr val="0B3568"/>
              </a:buClr>
              <a:buSzPct val="75000"/>
              <a:buFont typeface="Symbol" charset="2"/>
              <a:buChar char=""/>
            </a:pPr>
            <a:r>
              <a:rPr lang="en-US" sz="3600" b="0" strike="noStrike" spc="-1">
                <a:solidFill>
                  <a:srgbClr val="0B3568"/>
                </a:solidFill>
                <a:latin typeface="Helvetica Light"/>
                <a:ea typeface="Helvetica Light"/>
              </a:rPr>
              <a:t>Third level</a:t>
            </a:r>
            <a:endParaRPr lang="en-US" sz="3600" b="0" strike="noStrike" spc="-1">
              <a:solidFill>
                <a:srgbClr val="000000"/>
              </a:solidFill>
              <a:latin typeface="Helvetica Light"/>
            </a:endParaRPr>
          </a:p>
          <a:p>
            <a:pPr marL="2540160" lvl="3" indent="-635040" defTabSz="825480">
              <a:lnSpc>
                <a:spcPct val="100000"/>
              </a:lnSpc>
              <a:spcBef>
                <a:spcPts val="5899"/>
              </a:spcBef>
              <a:buClr>
                <a:srgbClr val="0B3568"/>
              </a:buClr>
              <a:buSzPct val="75000"/>
              <a:buFont typeface="Symbol" charset="2"/>
              <a:buChar char=""/>
            </a:pPr>
            <a:r>
              <a:rPr lang="en-US" sz="3600" b="0" strike="noStrike" spc="-1">
                <a:solidFill>
                  <a:srgbClr val="0B3568"/>
                </a:solidFill>
                <a:latin typeface="Helvetica Light"/>
                <a:ea typeface="Helvetica Light"/>
              </a:rPr>
              <a:t>Fourth level</a:t>
            </a:r>
            <a:endParaRPr lang="en-US" sz="3600" b="0" strike="noStrike" spc="-1">
              <a:solidFill>
                <a:srgbClr val="000000"/>
              </a:solidFill>
              <a:latin typeface="Helvetica Light"/>
            </a:endParaRPr>
          </a:p>
          <a:p>
            <a:pPr marL="3174840" lvl="4" indent="-635040" defTabSz="825480">
              <a:lnSpc>
                <a:spcPct val="100000"/>
              </a:lnSpc>
              <a:spcBef>
                <a:spcPts val="5899"/>
              </a:spcBef>
              <a:buClr>
                <a:srgbClr val="0B3568"/>
              </a:buClr>
              <a:buSzPct val="75000"/>
              <a:buFont typeface="Symbol" charset="2"/>
              <a:buChar char=""/>
            </a:pPr>
            <a:r>
              <a:rPr lang="en-US" sz="3600" b="0" strike="noStrike" spc="-1">
                <a:solidFill>
                  <a:srgbClr val="0B3568"/>
                </a:solidFill>
                <a:latin typeface="Helvetica Light"/>
                <a:ea typeface="Helvetica Light"/>
              </a:rPr>
              <a:t>Fifth level</a:t>
            </a:r>
            <a:endParaRPr lang="en-US" sz="3600" b="0" strike="noStrike" spc="-1">
              <a:solidFill>
                <a:srgbClr val="000000"/>
              </a:solidFill>
              <a:latin typeface="Helvetica Light"/>
            </a:endParaRPr>
          </a:p>
        </p:txBody>
      </p:sp>
      <p:pic>
        <p:nvPicPr>
          <p:cNvPr id="19" name="Picture 5"/>
          <p:cNvPicPr/>
          <p:nvPr/>
        </p:nvPicPr>
        <p:blipFill>
          <a:blip r:embed="rId3"/>
          <a:stretch/>
        </p:blipFill>
        <p:spPr>
          <a:xfrm>
            <a:off x="0" y="0"/>
            <a:ext cx="24383520" cy="13715640"/>
          </a:xfrm>
          <a:prstGeom prst="rect">
            <a:avLst/>
          </a:prstGeom>
          <a:ln w="0">
            <a:noFill/>
          </a:ln>
        </p:spPr>
      </p:pic>
      <p:sp>
        <p:nvSpPr>
          <p:cNvPr id="20" name="Rectangle 4"/>
          <p:cNvSpPr/>
          <p:nvPr/>
        </p:nvSpPr>
        <p:spPr>
          <a:xfrm>
            <a:off x="0" y="0"/>
            <a:ext cx="24410880" cy="13715640"/>
          </a:xfrm>
          <a:prstGeom prst="rect">
            <a:avLst/>
          </a:prstGeom>
          <a:solidFill>
            <a:srgbClr val="001132">
              <a:alpha val="82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 name="PlaceHolder 1">
            <a:extLst>
              <a:ext uri="{FF2B5EF4-FFF2-40B4-BE49-F238E27FC236}">
                <a16:creationId xmlns:a16="http://schemas.microsoft.com/office/drawing/2014/main" id="{7ACCB706-BB21-E63A-1283-D84C7A67A437}"/>
              </a:ext>
            </a:extLst>
          </p:cNvPr>
          <p:cNvSpPr>
            <a:spLocks noGrp="1"/>
          </p:cNvSpPr>
          <p:nvPr>
            <p:ph type="sldNum" idx="4"/>
          </p:nvPr>
        </p:nvSpPr>
        <p:spPr>
          <a:xfrm>
            <a:off x="23072760" y="12733920"/>
            <a:ext cx="846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3200" b="0" strike="noStrike" spc="-1">
                <a:solidFill>
                  <a:schemeClr val="lt1"/>
                </a:solidFill>
                <a:latin typeface="Helvetica Light"/>
                <a:ea typeface="Helvetica Light"/>
              </a:defRPr>
            </a:lvl1pPr>
          </a:lstStyle>
          <a:p>
            <a:pPr indent="0" algn="ctr" defTabSz="825480">
              <a:lnSpc>
                <a:spcPct val="100000"/>
              </a:lnSpc>
              <a:buNone/>
              <a:tabLst>
                <a:tab pos="0" algn="l"/>
              </a:tabLst>
            </a:pPr>
            <a:fld id="{E42797B1-5384-4A9C-92F0-0B96B6E97B29}" type="slidenum">
              <a:rPr lang="en-US" sz="3200" b="0" strike="noStrike" spc="-1">
                <a:solidFill>
                  <a:schemeClr val="lt1"/>
                </a:solidFill>
                <a:latin typeface="Helvetica Light"/>
                <a:ea typeface="Helvetica Light"/>
              </a:rPr>
              <a:t>‹#›</a:t>
            </a:fld>
            <a:endParaRPr lang="en-US" sz="3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lstStyle/>
          <a:p>
            <a:pPr indent="0" defTabSz="914400">
              <a:lnSpc>
                <a:spcPct val="90000"/>
              </a:lnSpc>
              <a:buNone/>
              <a:tabLst>
                <a:tab pos="0" algn="l"/>
              </a:tabLst>
            </a:pPr>
            <a:r>
              <a:rPr lang="en-US" sz="4000" b="0" strike="noStrike" spc="-1">
                <a:solidFill>
                  <a:schemeClr val="dk1"/>
                </a:solidFill>
                <a:latin typeface="Corbel"/>
                <a:ea typeface="Helvetica Light"/>
              </a:rPr>
              <a:t>Click to edit Master title style</a:t>
            </a:r>
            <a:endParaRPr lang="en-US" sz="4000" b="0" strike="noStrike" spc="-1">
              <a:solidFill>
                <a:srgbClr val="000000"/>
              </a:solidFill>
              <a:latin typeface="Helvetica Light"/>
            </a:endParaRPr>
          </a:p>
        </p:txBody>
      </p:sp>
      <p:sp>
        <p:nvSpPr>
          <p:cNvPr id="22" name="PlaceHolder 2"/>
          <p:cNvSpPr>
            <a:spLocks noGrp="1"/>
          </p:cNvSpPr>
          <p:nvPr>
            <p:ph type="dt" idx="7"/>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en-US" sz="1200" b="0" strike="noStrike" spc="-1">
                <a:solidFill>
                  <a:schemeClr val="dk1">
                    <a:tint val="75000"/>
                  </a:schemeClr>
                </a:solidFill>
                <a:latin typeface="Corbel"/>
                <a:ea typeface="Helvetica Light"/>
              </a:defRPr>
            </a:lvl1pPr>
          </a:lstStyle>
          <a:p>
            <a:pPr indent="0" defTabSz="914400">
              <a:lnSpc>
                <a:spcPct val="100000"/>
              </a:lnSpc>
              <a:buNone/>
              <a:tabLst>
                <a:tab pos="0" algn="l"/>
              </a:tabLst>
            </a:pPr>
            <a:r>
              <a:rPr lang="en-US" sz="1200" b="0" strike="noStrike" spc="-1">
                <a:solidFill>
                  <a:schemeClr val="dk1">
                    <a:tint val="75000"/>
                  </a:schemeClr>
                </a:solidFill>
                <a:latin typeface="Corbel"/>
                <a:ea typeface="Helvetica Light"/>
              </a:rPr>
              <a:t>&lt;date/time&gt;</a:t>
            </a:r>
            <a:endParaRPr lang="en-US" sz="1200" b="0" strike="noStrike" spc="-1">
              <a:solidFill>
                <a:srgbClr val="000000"/>
              </a:solidFill>
              <a:latin typeface="Times New Roman"/>
            </a:endParaRPr>
          </a:p>
        </p:txBody>
      </p:sp>
      <p:sp>
        <p:nvSpPr>
          <p:cNvPr id="23" name="PlaceHolder 3"/>
          <p:cNvSpPr>
            <a:spLocks noGrp="1"/>
          </p:cNvSpPr>
          <p:nvPr>
            <p:ph type="ftr" idx="8"/>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24" name="PlaceHolder 4"/>
          <p:cNvSpPr>
            <a:spLocks noGrp="1"/>
          </p:cNvSpPr>
          <p:nvPr>
            <p:ph type="sldNum" idx="9"/>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900" b="0" strike="noStrike" spc="-1">
                <a:solidFill>
                  <a:schemeClr val="dk1">
                    <a:tint val="75000"/>
                  </a:schemeClr>
                </a:solidFill>
                <a:latin typeface="Corbel"/>
                <a:ea typeface="Helvetica Light"/>
              </a:defRPr>
            </a:lvl1pPr>
          </a:lstStyle>
          <a:p>
            <a:pPr indent="0" algn="r" defTabSz="914400">
              <a:lnSpc>
                <a:spcPct val="100000"/>
              </a:lnSpc>
              <a:buNone/>
              <a:tabLst>
                <a:tab pos="0" algn="l"/>
              </a:tabLst>
            </a:pPr>
            <a:fld id="{1051D395-D470-44B7-9F69-47AA877A407D}" type="slidenum">
              <a:rPr lang="en-US" sz="900" b="0" strike="noStrike" spc="-1">
                <a:solidFill>
                  <a:schemeClr val="dk1">
                    <a:tint val="75000"/>
                  </a:schemeClr>
                </a:solidFill>
                <a:latin typeface="Corbel"/>
                <a:ea typeface="Helvetica Light"/>
              </a:rPr>
              <a:t>‹#›</a:t>
            </a:fld>
            <a:endParaRPr lang="en-US" sz="900" b="0" strike="noStrike" spc="-1">
              <a:solidFill>
                <a:srgbClr val="000000"/>
              </a:solidFill>
              <a:latin typeface="Times New Roman"/>
            </a:endParaRPr>
          </a:p>
        </p:txBody>
      </p:sp>
      <p:pic>
        <p:nvPicPr>
          <p:cNvPr id="25" name="Picture 2"/>
          <p:cNvPicPr/>
          <p:nvPr/>
        </p:nvPicPr>
        <p:blipFill>
          <a:blip r:embed="rId4"/>
          <a:stretch/>
        </p:blipFill>
        <p:spPr>
          <a:xfrm>
            <a:off x="0" y="0"/>
            <a:ext cx="24383520" cy="13715640"/>
          </a:xfrm>
          <a:prstGeom prst="rect">
            <a:avLst/>
          </a:prstGeom>
          <a:ln w="0">
            <a:noFill/>
          </a:ln>
        </p:spPr>
      </p:pic>
      <p:sp>
        <p:nvSpPr>
          <p:cNvPr id="26" name="Rectangle 6"/>
          <p:cNvSpPr/>
          <p:nvPr/>
        </p:nvSpPr>
        <p:spPr>
          <a:xfrm>
            <a:off x="0" y="0"/>
            <a:ext cx="24410880" cy="13715640"/>
          </a:xfrm>
          <a:prstGeom prst="rect">
            <a:avLst/>
          </a:prstGeom>
          <a:solidFill>
            <a:srgbClr val="001132">
              <a:alpha val="75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7" name="PlaceHolder 5"/>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5200" b="0" strike="noStrike" spc="-1">
                <a:solidFill>
                  <a:srgbClr val="000000"/>
                </a:solidFill>
                <a:latin typeface="Helvetica Light"/>
              </a:rPr>
              <a:t>Click to edit the outline text format</a:t>
            </a:r>
          </a:p>
          <a:p>
            <a:pPr marL="864000" lvl="1" indent="-324000">
              <a:spcBef>
                <a:spcPts val="1134"/>
              </a:spcBef>
              <a:buClr>
                <a:srgbClr val="000000"/>
              </a:buClr>
              <a:buSzPct val="75000"/>
              <a:buFont typeface="Symbol" charset="2"/>
              <a:buChar char=""/>
            </a:pPr>
            <a:r>
              <a:rPr lang="en-US" sz="5200" b="0" strike="noStrike" spc="-1">
                <a:solidFill>
                  <a:srgbClr val="000000"/>
                </a:solidFill>
                <a:latin typeface="Helvetica Light"/>
              </a:rPr>
              <a:t>Second Outline Level</a:t>
            </a:r>
          </a:p>
          <a:p>
            <a:pPr marL="1296000" lvl="2" indent="-288000">
              <a:spcBef>
                <a:spcPts val="850"/>
              </a:spcBef>
              <a:buClr>
                <a:srgbClr val="000000"/>
              </a:buClr>
              <a:buSzPct val="45000"/>
              <a:buFont typeface="Wingdings" charset="2"/>
              <a:buChar char=""/>
            </a:pPr>
            <a:r>
              <a:rPr lang="en-US" sz="5200" b="0" strike="noStrike" spc="-1">
                <a:solidFill>
                  <a:srgbClr val="000000"/>
                </a:solidFill>
                <a:latin typeface="Helvetica Light"/>
              </a:rPr>
              <a:t>Third Outline Level</a:t>
            </a:r>
          </a:p>
          <a:p>
            <a:pPr marL="1728000" lvl="3" indent="-216000">
              <a:spcBef>
                <a:spcPts val="567"/>
              </a:spcBef>
              <a:buClr>
                <a:srgbClr val="000000"/>
              </a:buClr>
              <a:buSzPct val="75000"/>
              <a:buFont typeface="Symbol" charset="2"/>
              <a:buChar char=""/>
            </a:pPr>
            <a:r>
              <a:rPr lang="en-US" sz="5200" b="0" strike="noStrike" spc="-1">
                <a:solidFill>
                  <a:srgbClr val="000000"/>
                </a:solidFill>
                <a:latin typeface="Helvetica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Helvetica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Helvetica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Helvetica Light"/>
              </a:rPr>
              <a:t>Seventh Outline Level</a:t>
            </a:r>
          </a:p>
        </p:txBody>
      </p:sp>
      <p:sp>
        <p:nvSpPr>
          <p:cNvPr id="2" name="PlaceHolder 1">
            <a:extLst>
              <a:ext uri="{FF2B5EF4-FFF2-40B4-BE49-F238E27FC236}">
                <a16:creationId xmlns:a16="http://schemas.microsoft.com/office/drawing/2014/main" id="{668FC769-0800-F747-BABA-28CA5DFBF247}"/>
              </a:ext>
            </a:extLst>
          </p:cNvPr>
          <p:cNvSpPr txBox="1">
            <a:spLocks/>
          </p:cNvSpPr>
          <p:nvPr userDrawn="1"/>
        </p:nvSpPr>
        <p:spPr>
          <a:xfrm>
            <a:off x="23072760" y="12733920"/>
            <a:ext cx="846720" cy="729720"/>
          </a:xfrm>
          <a:prstGeom prst="rect">
            <a:avLst/>
          </a:prstGeom>
          <a:noFill/>
          <a:ln w="0">
            <a:noFill/>
          </a:ln>
        </p:spPr>
        <p:txBody>
          <a:bodyPr lIns="90000" tIns="45000" rIns="90000" bIns="45000" anchor="t">
            <a:noAutofit/>
          </a:bodyPr>
          <a:lstStyle>
            <a:defPPr>
              <a:defRPr lang="en-US"/>
            </a:defPPr>
            <a:lvl1pPr marL="0" indent="0" algn="ctr" defTabSz="825480" rtl="0" eaLnBrk="1" latinLnBrk="0" hangingPunct="1">
              <a:lnSpc>
                <a:spcPct val="100000"/>
              </a:lnSpc>
              <a:buNone/>
              <a:tabLst>
                <a:tab pos="0" algn="l"/>
              </a:tabLst>
              <a:defRPr lang="en-US" sz="3200" b="0" strike="noStrike" kern="1200" spc="-1">
                <a:solidFill>
                  <a:schemeClr val="lt1"/>
                </a:solidFill>
                <a:latin typeface="Helvetica Light"/>
                <a:ea typeface="Helvetica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2797B1-5384-4A9C-92F0-0B96B6E97B29}" type="slidenum">
              <a:rPr lang="en-US" smtClean="0"/>
              <a:pPr/>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rmAutofit/>
          </a:bodyPr>
          <a:lstStyle/>
          <a:p>
            <a:pPr indent="0" defTabSz="914400">
              <a:lnSpc>
                <a:spcPct val="90000"/>
              </a:lnSpc>
              <a:buNone/>
              <a:tabLst>
                <a:tab pos="0" algn="l"/>
              </a:tabLst>
            </a:pPr>
            <a:r>
              <a:rPr lang="en-US" sz="4000" b="0" strike="noStrike" spc="-1">
                <a:solidFill>
                  <a:schemeClr val="dk1"/>
                </a:solidFill>
                <a:latin typeface="Corbel"/>
                <a:ea typeface="Helvetica Light"/>
              </a:rPr>
              <a:t>Click to edit Master title style</a:t>
            </a:r>
            <a:endParaRPr lang="en-US" sz="4000" b="0" strike="noStrike" spc="-1">
              <a:solidFill>
                <a:srgbClr val="000000"/>
              </a:solidFill>
              <a:latin typeface="Helvetica Light"/>
            </a:endParaRPr>
          </a:p>
        </p:txBody>
      </p:sp>
      <p:sp>
        <p:nvSpPr>
          <p:cNvPr id="29" name="PlaceHolder 2"/>
          <p:cNvSpPr>
            <a:spLocks noGrp="1"/>
          </p:cNvSpPr>
          <p:nvPr>
            <p:ph type="dt" idx="10"/>
          </p:nvPr>
        </p:nvSpPr>
        <p:spPr>
          <a:xfrm>
            <a:off x="838080" y="6356520"/>
            <a:ext cx="2742840" cy="364680"/>
          </a:xfrm>
          <a:prstGeom prst="rect">
            <a:avLst/>
          </a:prstGeom>
          <a:noFill/>
          <a:ln w="0">
            <a:noFill/>
          </a:ln>
        </p:spPr>
        <p:txBody>
          <a:bodyPr lIns="91440" tIns="45720" rIns="91440" bIns="45720" anchor="ctr">
            <a:noAutofit/>
          </a:bodyPr>
          <a:lstStyle>
            <a:lvl1pPr indent="0" defTabSz="914400">
              <a:lnSpc>
                <a:spcPct val="100000"/>
              </a:lnSpc>
              <a:buNone/>
              <a:tabLst>
                <a:tab pos="0" algn="l"/>
              </a:tabLst>
              <a:defRPr lang="en-US" sz="1200" b="0" strike="noStrike" spc="-1">
                <a:solidFill>
                  <a:schemeClr val="dk1">
                    <a:tint val="75000"/>
                  </a:schemeClr>
                </a:solidFill>
                <a:latin typeface="Corbel"/>
                <a:ea typeface="Helvetica Light"/>
              </a:defRPr>
            </a:lvl1pPr>
          </a:lstStyle>
          <a:p>
            <a:pPr indent="0" defTabSz="914400">
              <a:lnSpc>
                <a:spcPct val="100000"/>
              </a:lnSpc>
              <a:buNone/>
              <a:tabLst>
                <a:tab pos="0" algn="l"/>
              </a:tabLst>
            </a:pPr>
            <a:r>
              <a:rPr lang="en-US" sz="1200" b="0" strike="noStrike" spc="-1">
                <a:solidFill>
                  <a:schemeClr val="dk1">
                    <a:tint val="75000"/>
                  </a:schemeClr>
                </a:solidFill>
                <a:latin typeface="Corbel"/>
                <a:ea typeface="Helvetica Light"/>
              </a:rPr>
              <a:t>&lt;date/time&gt;</a:t>
            </a:r>
            <a:endParaRPr lang="en-US" sz="1200" b="0" strike="noStrike" spc="-1">
              <a:solidFill>
                <a:srgbClr val="000000"/>
              </a:solidFill>
              <a:latin typeface="Times New Roman"/>
            </a:endParaRPr>
          </a:p>
        </p:txBody>
      </p:sp>
      <p:sp>
        <p:nvSpPr>
          <p:cNvPr id="30" name="PlaceHolder 3"/>
          <p:cNvSpPr>
            <a:spLocks noGrp="1"/>
          </p:cNvSpPr>
          <p:nvPr>
            <p:ph type="ftr" idx="11"/>
          </p:nvPr>
        </p:nvSpPr>
        <p:spPr>
          <a:xfrm>
            <a:off x="4038480" y="6356520"/>
            <a:ext cx="4114440" cy="364680"/>
          </a:xfrm>
          <a:prstGeom prst="rect">
            <a:avLst/>
          </a:prstGeom>
          <a:noFill/>
          <a:ln w="0">
            <a:noFill/>
          </a:ln>
        </p:spPr>
        <p:txBody>
          <a:bodyPr lIns="91440" tIns="45720" rIns="91440" bIns="45720" anchor="ctr">
            <a:noAutofit/>
          </a:bodyPr>
          <a:lstStyle>
            <a:lvl1pPr indent="0" algn="ctr">
              <a:buNone/>
              <a:defRPr lang="en-US" sz="1400" b="0" strike="noStrike" spc="-1">
                <a:solidFill>
                  <a:srgbClr val="000000"/>
                </a:solidFill>
                <a:latin typeface="Times New Roman"/>
              </a:defRPr>
            </a:lvl1pPr>
          </a:lstStyle>
          <a:p>
            <a:pPr indent="0" algn="ctr">
              <a:buNone/>
            </a:pPr>
            <a:r>
              <a:rPr lang="en-US" sz="1400" b="0" strike="noStrike" spc="-1">
                <a:solidFill>
                  <a:srgbClr val="000000"/>
                </a:solidFill>
                <a:latin typeface="Times New Roman"/>
              </a:rPr>
              <a:t>&lt;footer&gt;</a:t>
            </a:r>
          </a:p>
        </p:txBody>
      </p:sp>
      <p:sp>
        <p:nvSpPr>
          <p:cNvPr id="31" name="PlaceHolder 4"/>
          <p:cNvSpPr>
            <a:spLocks noGrp="1"/>
          </p:cNvSpPr>
          <p:nvPr>
            <p:ph type="sldNum" idx="12"/>
          </p:nvPr>
        </p:nvSpPr>
        <p:spPr>
          <a:xfrm>
            <a:off x="8610480" y="6356520"/>
            <a:ext cx="2742840" cy="3646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900" b="0" strike="noStrike" spc="-1">
                <a:solidFill>
                  <a:schemeClr val="dk1">
                    <a:tint val="75000"/>
                  </a:schemeClr>
                </a:solidFill>
                <a:latin typeface="Corbel"/>
                <a:ea typeface="Helvetica Light"/>
              </a:defRPr>
            </a:lvl1pPr>
          </a:lstStyle>
          <a:p>
            <a:pPr indent="0" algn="r" defTabSz="914400">
              <a:lnSpc>
                <a:spcPct val="100000"/>
              </a:lnSpc>
              <a:buNone/>
              <a:tabLst>
                <a:tab pos="0" algn="l"/>
              </a:tabLst>
            </a:pPr>
            <a:fld id="{AD5EAFC9-354B-484A-A870-96DFA8D1E85D}" type="slidenum">
              <a:rPr lang="en-US" sz="900" b="0" strike="noStrike" spc="-1">
                <a:solidFill>
                  <a:schemeClr val="dk1">
                    <a:tint val="75000"/>
                  </a:schemeClr>
                </a:solidFill>
                <a:latin typeface="Corbel"/>
                <a:ea typeface="Helvetica Light"/>
              </a:rPr>
              <a:t>‹#›</a:t>
            </a:fld>
            <a:endParaRPr lang="en-US" sz="900" b="0" strike="noStrike" spc="-1">
              <a:solidFill>
                <a:srgbClr val="000000"/>
              </a:solidFill>
              <a:latin typeface="Times New Roman"/>
            </a:endParaRPr>
          </a:p>
        </p:txBody>
      </p:sp>
      <p:pic>
        <p:nvPicPr>
          <p:cNvPr id="32" name="Picture 2"/>
          <p:cNvPicPr/>
          <p:nvPr/>
        </p:nvPicPr>
        <p:blipFill>
          <a:blip r:embed="rId4"/>
          <a:stretch/>
        </p:blipFill>
        <p:spPr>
          <a:xfrm>
            <a:off x="0" y="0"/>
            <a:ext cx="24383520" cy="13715640"/>
          </a:xfrm>
          <a:prstGeom prst="rect">
            <a:avLst/>
          </a:prstGeom>
          <a:ln w="0">
            <a:noFill/>
          </a:ln>
        </p:spPr>
      </p:pic>
      <p:sp>
        <p:nvSpPr>
          <p:cNvPr id="33" name="Rectangle 6"/>
          <p:cNvSpPr/>
          <p:nvPr/>
        </p:nvSpPr>
        <p:spPr>
          <a:xfrm>
            <a:off x="0" y="0"/>
            <a:ext cx="24410880" cy="13715640"/>
          </a:xfrm>
          <a:prstGeom prst="rect">
            <a:avLst/>
          </a:prstGeom>
          <a:solidFill>
            <a:srgbClr val="001132">
              <a:alpha val="82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34" name="PlaceHolder 5"/>
          <p:cNvSpPr>
            <a:spLocks noGrp="1"/>
          </p:cNvSpPr>
          <p:nvPr>
            <p:ph type="body"/>
          </p:nvPr>
        </p:nvSpPr>
        <p:spPr>
          <a:xfrm>
            <a:off x="1218960" y="3209400"/>
            <a:ext cx="21944880" cy="7954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5200" b="0" strike="noStrike" spc="-1">
                <a:solidFill>
                  <a:srgbClr val="000000"/>
                </a:solidFill>
                <a:latin typeface="Helvetica Light"/>
              </a:rPr>
              <a:t>Click to edit the outline text format</a:t>
            </a:r>
          </a:p>
          <a:p>
            <a:pPr marL="864000" lvl="1" indent="-324000">
              <a:spcBef>
                <a:spcPts val="1134"/>
              </a:spcBef>
              <a:buClr>
                <a:srgbClr val="000000"/>
              </a:buClr>
              <a:buSzPct val="75000"/>
              <a:buFont typeface="Symbol" charset="2"/>
              <a:buChar char=""/>
            </a:pPr>
            <a:r>
              <a:rPr lang="en-US" sz="5200" b="0" strike="noStrike" spc="-1">
                <a:solidFill>
                  <a:srgbClr val="000000"/>
                </a:solidFill>
                <a:latin typeface="Helvetica Light"/>
              </a:rPr>
              <a:t>Second Outline Level</a:t>
            </a:r>
          </a:p>
          <a:p>
            <a:pPr marL="1296000" lvl="2" indent="-288000">
              <a:spcBef>
                <a:spcPts val="850"/>
              </a:spcBef>
              <a:buClr>
                <a:srgbClr val="000000"/>
              </a:buClr>
              <a:buSzPct val="45000"/>
              <a:buFont typeface="Wingdings" charset="2"/>
              <a:buChar char=""/>
            </a:pPr>
            <a:r>
              <a:rPr lang="en-US" sz="5200" b="0" strike="noStrike" spc="-1">
                <a:solidFill>
                  <a:srgbClr val="000000"/>
                </a:solidFill>
                <a:latin typeface="Helvetica Light"/>
              </a:rPr>
              <a:t>Third Outline Level</a:t>
            </a:r>
          </a:p>
          <a:p>
            <a:pPr marL="1728000" lvl="3" indent="-216000">
              <a:spcBef>
                <a:spcPts val="567"/>
              </a:spcBef>
              <a:buClr>
                <a:srgbClr val="000000"/>
              </a:buClr>
              <a:buSzPct val="75000"/>
              <a:buFont typeface="Symbol" charset="2"/>
              <a:buChar char=""/>
            </a:pPr>
            <a:r>
              <a:rPr lang="en-US" sz="5200" b="0" strike="noStrike" spc="-1">
                <a:solidFill>
                  <a:srgbClr val="000000"/>
                </a:solidFill>
                <a:latin typeface="Helvetica Light"/>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Helvetica Light"/>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Helvetica Light"/>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Helvetica Light"/>
              </a:rPr>
              <a:t>Seventh Outline Level</a:t>
            </a:r>
          </a:p>
        </p:txBody>
      </p:sp>
      <p:sp>
        <p:nvSpPr>
          <p:cNvPr id="2" name="PlaceHolder 1">
            <a:extLst>
              <a:ext uri="{FF2B5EF4-FFF2-40B4-BE49-F238E27FC236}">
                <a16:creationId xmlns:a16="http://schemas.microsoft.com/office/drawing/2014/main" id="{F6A43819-3DDC-AEF4-8038-9C4749663072}"/>
              </a:ext>
            </a:extLst>
          </p:cNvPr>
          <p:cNvSpPr txBox="1">
            <a:spLocks/>
          </p:cNvSpPr>
          <p:nvPr userDrawn="1"/>
        </p:nvSpPr>
        <p:spPr>
          <a:xfrm>
            <a:off x="23072760" y="12733920"/>
            <a:ext cx="846720" cy="729720"/>
          </a:xfrm>
          <a:prstGeom prst="rect">
            <a:avLst/>
          </a:prstGeom>
          <a:noFill/>
          <a:ln w="0">
            <a:noFill/>
          </a:ln>
        </p:spPr>
        <p:txBody>
          <a:bodyPr lIns="90000" tIns="45000" rIns="90000" bIns="45000" anchor="t">
            <a:noAutofit/>
          </a:bodyPr>
          <a:lstStyle>
            <a:defPPr>
              <a:defRPr lang="en-US"/>
            </a:defPPr>
            <a:lvl1pPr marL="0" indent="0" algn="ctr" defTabSz="825480" rtl="0" eaLnBrk="1" latinLnBrk="0" hangingPunct="1">
              <a:lnSpc>
                <a:spcPct val="100000"/>
              </a:lnSpc>
              <a:buNone/>
              <a:tabLst>
                <a:tab pos="0" algn="l"/>
              </a:tabLst>
              <a:defRPr lang="en-US" sz="3200" b="0" strike="noStrike" kern="1200" spc="-1">
                <a:solidFill>
                  <a:schemeClr val="lt1"/>
                </a:solidFill>
                <a:latin typeface="Helvetica Light"/>
                <a:ea typeface="Helvetica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2797B1-5384-4A9C-92F0-0B96B6E97B29}" type="slidenum">
              <a:rPr lang="en-US" smtClean="0"/>
              <a:pPr/>
              <a:t>‹#›</a:t>
            </a:fld>
            <a:endParaRPr lang="en-US">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openclipart.org/detail/167549/fwd__bubble_hand_drawn-by-rejon-177666"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sv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mailto:song@genesis-codes.com" TargetMode="External"/><Relationship Id="rId1" Type="http://schemas.openxmlformats.org/officeDocument/2006/relationships/slideLayout" Target="../slideLayouts/slideLayout1.xml"/><Relationship Id="rId5" Type="http://schemas.openxmlformats.org/officeDocument/2006/relationships/hyperlink" Target="https://scherlund.blogspot.com/2018/07/linkedin-e-learning-platform-available.html" TargetMode="Externa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8" name="PlaceHolder 1"/>
          <p:cNvSpPr>
            <a:spLocks noGrp="1"/>
          </p:cNvSpPr>
          <p:nvPr>
            <p:ph type="title"/>
          </p:nvPr>
        </p:nvSpPr>
        <p:spPr>
          <a:xfrm>
            <a:off x="1505040" y="4301280"/>
            <a:ext cx="21373920" cy="2556720"/>
          </a:xfrm>
          <a:prstGeom prst="rect">
            <a:avLst/>
          </a:prstGeom>
          <a:noFill/>
          <a:ln w="0">
            <a:noFill/>
          </a:ln>
        </p:spPr>
        <p:txBody>
          <a:bodyPr lIns="90000" tIns="45000" rIns="90000" bIns="45000" anchor="t">
            <a:normAutofit fontScale="90000"/>
          </a:bodyPr>
          <a:lstStyle/>
          <a:p>
            <a:pPr indent="0" algn="ctr" defTabSz="825480">
              <a:lnSpc>
                <a:spcPct val="100000"/>
              </a:lnSpc>
              <a:buNone/>
              <a:tabLst>
                <a:tab pos="0" algn="l"/>
              </a:tabLst>
            </a:pPr>
            <a:r>
              <a:rPr lang="en-US" sz="9600" b="1" strike="noStrike" spc="-1" dirty="0">
                <a:solidFill>
                  <a:srgbClr val="00A6FB"/>
                </a:solidFill>
                <a:latin typeface="Helvetica Neue"/>
                <a:ea typeface="Helvetica Light"/>
              </a:rPr>
              <a:t>Digitized IF Transport Frameworks </a:t>
            </a:r>
            <a:br>
              <a:rPr sz="9600" dirty="0"/>
            </a:br>
            <a:r>
              <a:rPr lang="en-US" sz="9600" b="1" strike="noStrike" spc="-1" dirty="0">
                <a:solidFill>
                  <a:srgbClr val="00A6FB"/>
                </a:solidFill>
                <a:latin typeface="Helvetica Neue"/>
                <a:ea typeface="Helvetica Light"/>
              </a:rPr>
              <a:t>for Software-Defined Infrastructures</a:t>
            </a:r>
            <a:endParaRPr lang="en-US" sz="9600" b="0" strike="noStrike" spc="-1" dirty="0">
              <a:solidFill>
                <a:srgbClr val="000000"/>
              </a:solidFill>
              <a:latin typeface="Helvetica Light"/>
            </a:endParaRPr>
          </a:p>
        </p:txBody>
      </p:sp>
      <p:sp>
        <p:nvSpPr>
          <p:cNvPr id="3" name="Title 2">
            <a:extLst>
              <a:ext uri="{FF2B5EF4-FFF2-40B4-BE49-F238E27FC236}">
                <a16:creationId xmlns:a16="http://schemas.microsoft.com/office/drawing/2014/main" id="{5A22919B-0967-D384-66F5-7D171D054D63}"/>
              </a:ext>
            </a:extLst>
          </p:cNvPr>
          <p:cNvSpPr>
            <a:spLocks noGrp="1"/>
          </p:cNvSpPr>
          <p:nvPr>
            <p:ph type="title"/>
          </p:nvPr>
        </p:nvSpPr>
        <p:spPr>
          <a:xfrm>
            <a:off x="5778719" y="8479938"/>
            <a:ext cx="5549462" cy="2285640"/>
          </a:xfrm>
        </p:spPr>
        <p:txBody>
          <a:bodyPr/>
          <a:lstStyle/>
          <a:p>
            <a:pPr algn="ctr"/>
            <a:r>
              <a:rPr lang="en-US" sz="5400" b="1" i="1" dirty="0">
                <a:solidFill>
                  <a:schemeClr val="accent1">
                    <a:lumMod val="60000"/>
                    <a:lumOff val="40000"/>
                  </a:schemeClr>
                </a:solidFill>
                <a:latin typeface="Arial Narrow" panose="020B0606020202030204" pitchFamily="34" charset="0"/>
              </a:rPr>
              <a:t>Jing Song   </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Managing Director</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Genesis Codes Inc. </a:t>
            </a:r>
          </a:p>
        </p:txBody>
      </p:sp>
      <p:sp>
        <p:nvSpPr>
          <p:cNvPr id="2" name="Title 2">
            <a:extLst>
              <a:ext uri="{FF2B5EF4-FFF2-40B4-BE49-F238E27FC236}">
                <a16:creationId xmlns:a16="http://schemas.microsoft.com/office/drawing/2014/main" id="{8D9F43AD-3AE8-7DD6-C225-12A8C4E31F31}"/>
              </a:ext>
            </a:extLst>
          </p:cNvPr>
          <p:cNvSpPr txBox="1">
            <a:spLocks/>
          </p:cNvSpPr>
          <p:nvPr/>
        </p:nvSpPr>
        <p:spPr>
          <a:xfrm>
            <a:off x="13246319" y="8479938"/>
            <a:ext cx="5549462" cy="228564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i="1" dirty="0">
                <a:solidFill>
                  <a:schemeClr val="accent1">
                    <a:lumMod val="60000"/>
                    <a:lumOff val="40000"/>
                  </a:schemeClr>
                </a:solidFill>
                <a:latin typeface="Arial Narrow" panose="020B0606020202030204" pitchFamily="34" charset="0"/>
              </a:rPr>
              <a:t>Ken Quock</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CTO</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ATG Solution.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4" descr="Chart&#10;&#10;AI-generated content may be incorrect."/>
          <p:cNvPicPr/>
          <p:nvPr/>
        </p:nvPicPr>
        <p:blipFill>
          <a:blip r:embed="rId3"/>
          <a:stretch/>
        </p:blipFill>
        <p:spPr>
          <a:xfrm>
            <a:off x="2545492" y="3560531"/>
            <a:ext cx="8439730" cy="4337932"/>
          </a:xfrm>
          <a:prstGeom prst="rect">
            <a:avLst/>
          </a:prstGeom>
          <a:ln w="0">
            <a:noFill/>
          </a:ln>
        </p:spPr>
      </p:pic>
      <p:pic>
        <p:nvPicPr>
          <p:cNvPr id="137" name="Picture 6" descr="Chart&#10;&#10;AI-generated content may be incorrect."/>
          <p:cNvPicPr/>
          <p:nvPr/>
        </p:nvPicPr>
        <p:blipFill>
          <a:blip r:embed="rId4"/>
          <a:stretch/>
        </p:blipFill>
        <p:spPr>
          <a:xfrm>
            <a:off x="12191999" y="3560531"/>
            <a:ext cx="9209903" cy="4384405"/>
          </a:xfrm>
          <a:prstGeom prst="rect">
            <a:avLst/>
          </a:prstGeom>
          <a:ln w="0">
            <a:noFill/>
          </a:ln>
        </p:spPr>
      </p:pic>
      <p:graphicFrame>
        <p:nvGraphicFramePr>
          <p:cNvPr id="138" name="Table 9"/>
          <p:cNvGraphicFramePr/>
          <p:nvPr>
            <p:extLst>
              <p:ext uri="{D42A27DB-BD31-4B8C-83A1-F6EECF244321}">
                <p14:modId xmlns:p14="http://schemas.microsoft.com/office/powerpoint/2010/main" val="1322088"/>
              </p:ext>
            </p:extLst>
          </p:nvPr>
        </p:nvGraphicFramePr>
        <p:xfrm>
          <a:off x="1007511" y="8214866"/>
          <a:ext cx="22431960" cy="1710649"/>
        </p:xfrm>
        <a:graphic>
          <a:graphicData uri="http://schemas.openxmlformats.org/drawingml/2006/table">
            <a:tbl>
              <a:tblPr/>
              <a:tblGrid>
                <a:gridCol w="5003925">
                  <a:extLst>
                    <a:ext uri="{9D8B030D-6E8A-4147-A177-3AD203B41FA5}">
                      <a16:colId xmlns:a16="http://schemas.microsoft.com/office/drawing/2014/main" val="20000"/>
                    </a:ext>
                  </a:extLst>
                </a:gridCol>
                <a:gridCol w="1977081">
                  <a:extLst>
                    <a:ext uri="{9D8B030D-6E8A-4147-A177-3AD203B41FA5}">
                      <a16:colId xmlns:a16="http://schemas.microsoft.com/office/drawing/2014/main" val="20001"/>
                    </a:ext>
                  </a:extLst>
                </a:gridCol>
                <a:gridCol w="1729946">
                  <a:extLst>
                    <a:ext uri="{9D8B030D-6E8A-4147-A177-3AD203B41FA5}">
                      <a16:colId xmlns:a16="http://schemas.microsoft.com/office/drawing/2014/main" val="20002"/>
                    </a:ext>
                  </a:extLst>
                </a:gridCol>
                <a:gridCol w="1680519">
                  <a:extLst>
                    <a:ext uri="{9D8B030D-6E8A-4147-A177-3AD203B41FA5}">
                      <a16:colId xmlns:a16="http://schemas.microsoft.com/office/drawing/2014/main" val="20003"/>
                    </a:ext>
                  </a:extLst>
                </a:gridCol>
                <a:gridCol w="1729946">
                  <a:extLst>
                    <a:ext uri="{9D8B030D-6E8A-4147-A177-3AD203B41FA5}">
                      <a16:colId xmlns:a16="http://schemas.microsoft.com/office/drawing/2014/main" val="20004"/>
                    </a:ext>
                  </a:extLst>
                </a:gridCol>
                <a:gridCol w="1680519">
                  <a:extLst>
                    <a:ext uri="{9D8B030D-6E8A-4147-A177-3AD203B41FA5}">
                      <a16:colId xmlns:a16="http://schemas.microsoft.com/office/drawing/2014/main" val="20005"/>
                    </a:ext>
                  </a:extLst>
                </a:gridCol>
                <a:gridCol w="1887127">
                  <a:extLst>
                    <a:ext uri="{9D8B030D-6E8A-4147-A177-3AD203B41FA5}">
                      <a16:colId xmlns:a16="http://schemas.microsoft.com/office/drawing/2014/main" val="20006"/>
                    </a:ext>
                  </a:extLst>
                </a:gridCol>
                <a:gridCol w="391160">
                  <a:extLst>
                    <a:ext uri="{9D8B030D-6E8A-4147-A177-3AD203B41FA5}">
                      <a16:colId xmlns:a16="http://schemas.microsoft.com/office/drawing/2014/main" val="20009"/>
                    </a:ext>
                  </a:extLst>
                </a:gridCol>
                <a:gridCol w="1363499">
                  <a:extLst>
                    <a:ext uri="{9D8B030D-6E8A-4147-A177-3AD203B41FA5}">
                      <a16:colId xmlns:a16="http://schemas.microsoft.com/office/drawing/2014/main" val="20010"/>
                    </a:ext>
                  </a:extLst>
                </a:gridCol>
                <a:gridCol w="1309816">
                  <a:extLst>
                    <a:ext uri="{9D8B030D-6E8A-4147-A177-3AD203B41FA5}">
                      <a16:colId xmlns:a16="http://schemas.microsoft.com/office/drawing/2014/main" val="20011"/>
                    </a:ext>
                  </a:extLst>
                </a:gridCol>
                <a:gridCol w="1152636">
                  <a:extLst>
                    <a:ext uri="{9D8B030D-6E8A-4147-A177-3AD203B41FA5}">
                      <a16:colId xmlns:a16="http://schemas.microsoft.com/office/drawing/2014/main" val="20012"/>
                    </a:ext>
                  </a:extLst>
                </a:gridCol>
                <a:gridCol w="1383957">
                  <a:extLst>
                    <a:ext uri="{9D8B030D-6E8A-4147-A177-3AD203B41FA5}">
                      <a16:colId xmlns:a16="http://schemas.microsoft.com/office/drawing/2014/main" val="20013"/>
                    </a:ext>
                  </a:extLst>
                </a:gridCol>
                <a:gridCol w="1141829">
                  <a:extLst>
                    <a:ext uri="{9D8B030D-6E8A-4147-A177-3AD203B41FA5}">
                      <a16:colId xmlns:a16="http://schemas.microsoft.com/office/drawing/2014/main" val="20014"/>
                    </a:ext>
                  </a:extLst>
                </a:gridCol>
              </a:tblGrid>
              <a:tr h="409978">
                <a:tc>
                  <a:txBody>
                    <a:bodyPr/>
                    <a:lstStyle/>
                    <a:p>
                      <a:pPr algn="ctr" defTabSz="825480">
                        <a:lnSpc>
                          <a:spcPct val="100000"/>
                        </a:lnSpc>
                        <a:tabLst>
                          <a:tab pos="0" algn="l"/>
                        </a:tabLst>
                      </a:pPr>
                      <a:r>
                        <a:rPr lang="en-US" sz="2400" b="1" strike="noStrike" spc="-1">
                          <a:solidFill>
                            <a:srgbClr val="FFFFFF"/>
                          </a:solidFill>
                          <a:latin typeface="Arial"/>
                          <a:ea typeface="Helvetica Light"/>
                        </a:rPr>
                        <a:t>File_Name</a:t>
                      </a:r>
                      <a:endParaRPr lang="en-US" sz="2400" b="0" strike="noStrike" spc="-1">
                        <a:solidFill>
                          <a:srgbClr val="FFFFFF"/>
                        </a:solidFill>
                        <a:latin typeface="Arial"/>
                      </a:endParaRPr>
                    </a:p>
                  </a:txBody>
                  <a:tcPr marL="15840" marR="158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a:solidFill>
                            <a:srgbClr val="FFFFFF"/>
                          </a:solidFill>
                          <a:latin typeface="Arial"/>
                          <a:ea typeface="Helvetica Light"/>
                        </a:rPr>
                        <a:t>Orig_size</a:t>
                      </a:r>
                      <a:endParaRPr lang="en-US" sz="2400" b="0" strike="noStrike" spc="-1">
                        <a:solidFill>
                          <a:srgbClr val="FFFFFF"/>
                        </a:solidFill>
                        <a:latin typeface="Arial"/>
                      </a:endParaRPr>
                    </a:p>
                  </a:txBody>
                  <a:tcPr marL="15840" marR="15840" anchor="ct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endParaRPr lang="en-US" sz="2400" b="1" strike="noStrike" spc="-1">
                        <a:solidFill>
                          <a:srgbClr val="FFFFFF"/>
                        </a:solidFill>
                        <a:latin typeface="Arial"/>
                        <a:ea typeface="Helvetica Light"/>
                      </a:endParaRPr>
                    </a:p>
                  </a:txBody>
                  <a:tcPr marL="15840" marR="15840"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cap="flat" cmpd="sng" algn="ctr">
                      <a:solidFill>
                        <a:srgbClr val="FFFFFF"/>
                      </a:solidFill>
                      <a:prstDash val="solid"/>
                      <a:round/>
                      <a:headEnd type="none" w="med" len="med"/>
                      <a:tailEnd type="none" w="med" len="med"/>
                    </a:lnB>
                    <a:solidFill>
                      <a:srgbClr val="0365C0"/>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extLst>
                  <a:ext uri="{0D108BD9-81ED-4DB2-BD59-A6C34878D82A}">
                    <a16:rowId xmlns:a16="http://schemas.microsoft.com/office/drawing/2014/main" val="10000"/>
                  </a:ext>
                </a:extLst>
              </a:tr>
              <a:tr h="409978">
                <a:tc>
                  <a:txBody>
                    <a:bodyPr/>
                    <a:lstStyle/>
                    <a:p>
                      <a:pPr defTabSz="825480">
                        <a:lnSpc>
                          <a:spcPct val="100000"/>
                        </a:lnSpc>
                        <a:tabLst>
                          <a:tab pos="0" algn="l"/>
                        </a:tabLst>
                      </a:pPr>
                      <a:r>
                        <a:rPr lang="en-US" sz="2000" b="0" strike="noStrike" spc="-1">
                          <a:solidFill>
                            <a:srgbClr val="000000"/>
                          </a:solidFill>
                          <a:latin typeface="Arial"/>
                          <a:ea typeface="Helvetica Light"/>
                        </a:rPr>
                        <a:t>cap-30k-07-difi-only-payload.bin</a:t>
                      </a:r>
                      <a:endParaRPr lang="en-US" sz="20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123351776</a:t>
                      </a:r>
                      <a:endParaRPr lang="en-US" sz="2000" b="0" strike="noStrike" spc="-1" dirty="0">
                        <a:solidFill>
                          <a:srgbClr val="000000"/>
                        </a:solidFill>
                        <a:latin typeface="Arial"/>
                      </a:endParaRPr>
                    </a:p>
                  </a:txBody>
                  <a:tcPr marL="18720" marR="1872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71610685</a:t>
                      </a:r>
                      <a:endParaRPr lang="en-US" sz="2000" b="0" strike="noStrike" spc="-1" dirty="0">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68810754</a:t>
                      </a:r>
                      <a:endParaRPr lang="en-US" sz="2000" b="0" strike="noStrike" spc="-1" dirty="0">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000" b="0" strike="noStrike" spc="-1">
                          <a:solidFill>
                            <a:srgbClr val="000000"/>
                          </a:solidFill>
                          <a:latin typeface="Arial"/>
                          <a:ea typeface="Helvetica Light"/>
                        </a:rPr>
                        <a:t>53165782</a:t>
                      </a:r>
                      <a:endParaRPr lang="en-US" sz="20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000" b="0" strike="noStrike" spc="-1">
                          <a:solidFill>
                            <a:srgbClr val="000000"/>
                          </a:solidFill>
                          <a:latin typeface="Arial"/>
                          <a:ea typeface="Helvetica Light"/>
                        </a:rPr>
                        <a:t>44983995</a:t>
                      </a:r>
                      <a:endParaRPr lang="en-US" sz="20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000" b="0" strike="noStrike" spc="-1">
                          <a:solidFill>
                            <a:srgbClr val="000000"/>
                          </a:solidFill>
                          <a:latin typeface="Arial"/>
                          <a:ea typeface="Helvetica Light"/>
                        </a:rPr>
                        <a:t>100382780</a:t>
                      </a:r>
                      <a:endParaRPr lang="en-US" sz="20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endParaRPr lang="en-US" sz="2400" b="0" strike="noStrike" spc="-1">
                        <a:solidFill>
                          <a:srgbClr val="000000"/>
                        </a:solidFill>
                        <a:latin typeface="Arial"/>
                        <a:ea typeface="Helvetica Light"/>
                      </a:endParaRPr>
                    </a:p>
                  </a:txBody>
                  <a:tcPr marL="182880" marR="182880">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CCD3E8"/>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58.05</a:t>
                      </a:r>
                      <a:endParaRPr lang="en-US" sz="24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FFFF00"/>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55.78</a:t>
                      </a:r>
                      <a:endParaRPr lang="en-US" sz="24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43.10</a:t>
                      </a:r>
                      <a:endParaRPr lang="en-US" sz="24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FFFF00"/>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36.46</a:t>
                      </a:r>
                      <a:endParaRPr lang="en-US" sz="24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81.37</a:t>
                      </a:r>
                      <a:endParaRPr lang="en-US" sz="2400" b="0" strike="noStrike" spc="-1">
                        <a:solidFill>
                          <a:srgbClr val="000000"/>
                        </a:solidFill>
                        <a:latin typeface="Arial"/>
                      </a:endParaRPr>
                    </a:p>
                  </a:txBody>
                  <a:tcPr marL="17640" marR="17640" anchor="b">
                    <a:lnL w="12240">
                      <a:solidFill>
                        <a:srgbClr val="FFFFFF"/>
                      </a:solidFill>
                      <a:prstDash val="soli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CCD3E8"/>
                    </a:solidFill>
                  </a:tcPr>
                </a:tc>
                <a:extLst>
                  <a:ext uri="{0D108BD9-81ED-4DB2-BD59-A6C34878D82A}">
                    <a16:rowId xmlns:a16="http://schemas.microsoft.com/office/drawing/2014/main" val="10001"/>
                  </a:ext>
                </a:extLst>
              </a:tr>
              <a:tr h="796249">
                <a:tc>
                  <a:txBody>
                    <a:bodyPr/>
                    <a:lstStyle/>
                    <a:p>
                      <a:pPr defTabSz="825480">
                        <a:lnSpc>
                          <a:spcPct val="100000"/>
                        </a:lnSpc>
                        <a:tabLst>
                          <a:tab pos="0" algn="l"/>
                        </a:tabLst>
                      </a:pPr>
                      <a:r>
                        <a:rPr lang="en-US" sz="2000" b="0" strike="noStrike" spc="-1" dirty="0">
                          <a:solidFill>
                            <a:srgbClr val="000000"/>
                          </a:solidFill>
                          <a:latin typeface="Arial"/>
                          <a:ea typeface="Helvetica Light"/>
                        </a:rPr>
                        <a:t>cap-251223-8psk-0.2-3fourths-10.0msps-fs25.000-difi-only-payload.bin</a:t>
                      </a:r>
                      <a:endParaRPr lang="en-US" sz="20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000" b="0" strike="noStrike" spc="-1">
                          <a:solidFill>
                            <a:srgbClr val="000000"/>
                          </a:solidFill>
                          <a:latin typeface="Arial"/>
                          <a:ea typeface="Helvetica Light"/>
                        </a:rPr>
                        <a:t>205460192</a:t>
                      </a:r>
                      <a:endParaRPr lang="en-US" sz="2000" b="0" strike="noStrike" spc="-1">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179715790</a:t>
                      </a:r>
                      <a:endParaRPr lang="en-US" sz="20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179446577</a:t>
                      </a:r>
                      <a:endParaRPr lang="en-US" sz="20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155855409</a:t>
                      </a:r>
                      <a:endParaRPr lang="en-US" sz="20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149636657</a:t>
                      </a:r>
                      <a:endParaRPr lang="en-US" sz="20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000" b="0" strike="noStrike" spc="-1" dirty="0">
                          <a:solidFill>
                            <a:srgbClr val="000000"/>
                          </a:solidFill>
                          <a:latin typeface="Arial"/>
                          <a:ea typeface="Helvetica Light"/>
                        </a:rPr>
                        <a:t>205460403</a:t>
                      </a:r>
                      <a:endParaRPr lang="en-US" sz="20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endParaRPr lang="en-US" sz="2400" b="0" strike="noStrike" spc="-1" dirty="0">
                        <a:solidFill>
                          <a:srgbClr val="000000"/>
                        </a:solidFill>
                        <a:latin typeface="Arial"/>
                        <a:ea typeface="Helvetica Light"/>
                      </a:endParaRPr>
                    </a:p>
                  </a:txBody>
                  <a:tcPr marL="15840" marR="15840" anchor="b">
                    <a:lnL w="12240" cap="flat" cmpd="sng" algn="ctr">
                      <a:solidFill>
                        <a:srgbClr val="FFFFFF"/>
                      </a:solidFill>
                      <a:prstDash val="solid"/>
                      <a:round/>
                      <a:headEnd type="none" w="med" len="med"/>
                      <a:tailEnd type="none" w="med" len="med"/>
                    </a:lnL>
                    <a:lnR w="12240">
                      <a:solidFill>
                        <a:srgbClr val="FFFFFF"/>
                      </a:solidFill>
                      <a:prstDash val="solid"/>
                    </a:lnR>
                    <a:lnT w="12240" cap="flat" cmpd="sng" algn="ctr">
                      <a:solidFill>
                        <a:srgbClr val="FFFFFF"/>
                      </a:solidFill>
                      <a:prstDash val="solid"/>
                      <a:round/>
                      <a:headEnd type="none" w="med" len="med"/>
                      <a:tailEnd type="none" w="med" len="me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400" b="0" strike="noStrike" spc="-1" dirty="0">
                          <a:solidFill>
                            <a:srgbClr val="000000"/>
                          </a:solidFill>
                          <a:latin typeface="Arial"/>
                          <a:ea typeface="Helvetica Light"/>
                        </a:rPr>
                        <a:t>87.46</a:t>
                      </a:r>
                      <a:endParaRPr lang="en-US" sz="24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00"/>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87.33</a:t>
                      </a:r>
                      <a:endParaRPr lang="en-US" sz="2400" b="0" strike="noStrike" spc="-1">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75.85</a:t>
                      </a:r>
                      <a:endParaRPr lang="en-US" sz="2400" b="0" strike="noStrike" spc="-1">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FFFF00"/>
                    </a:solidFill>
                  </a:tcPr>
                </a:tc>
                <a:tc>
                  <a:txBody>
                    <a:bodyPr/>
                    <a:lstStyle/>
                    <a:p>
                      <a:pPr algn="ctr" defTabSz="825480">
                        <a:lnSpc>
                          <a:spcPct val="100000"/>
                        </a:lnSpc>
                        <a:tabLst>
                          <a:tab pos="0" algn="l"/>
                        </a:tabLst>
                      </a:pPr>
                      <a:r>
                        <a:rPr lang="en-US" sz="2400" b="0" strike="noStrike" spc="-1">
                          <a:solidFill>
                            <a:srgbClr val="000000"/>
                          </a:solidFill>
                          <a:latin typeface="Arial"/>
                          <a:ea typeface="Helvetica Light"/>
                        </a:rPr>
                        <a:t>72.82</a:t>
                      </a:r>
                      <a:endParaRPr lang="en-US" sz="2400" b="0" strike="noStrike" spc="-1">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tc>
                  <a:txBody>
                    <a:bodyPr/>
                    <a:lstStyle/>
                    <a:p>
                      <a:pPr algn="ctr" defTabSz="825480">
                        <a:lnSpc>
                          <a:spcPct val="100000"/>
                        </a:lnSpc>
                        <a:tabLst>
                          <a:tab pos="0" algn="l"/>
                        </a:tabLst>
                      </a:pPr>
                      <a:r>
                        <a:rPr lang="en-US" sz="2400" b="0" strike="noStrike" spc="-1" dirty="0">
                          <a:solidFill>
                            <a:srgbClr val="000000"/>
                          </a:solidFill>
                          <a:latin typeface="Arial"/>
                          <a:ea typeface="Helvetica Light"/>
                        </a:rPr>
                        <a:t>100</a:t>
                      </a:r>
                      <a:endParaRPr lang="en-US" sz="2400" b="0" strike="noStrike" spc="-1" dirty="0">
                        <a:solidFill>
                          <a:srgbClr val="000000"/>
                        </a:solidFill>
                        <a:latin typeface="Arial"/>
                      </a:endParaRPr>
                    </a:p>
                  </a:txBody>
                  <a:tcPr marL="15840" marR="15840" anchor="b">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7EAF4"/>
                    </a:solidFill>
                  </a:tcPr>
                </a:tc>
                <a:extLst>
                  <a:ext uri="{0D108BD9-81ED-4DB2-BD59-A6C34878D82A}">
                    <a16:rowId xmlns:a16="http://schemas.microsoft.com/office/drawing/2014/main" val="10002"/>
                  </a:ext>
                </a:extLst>
              </a:tr>
            </a:tbl>
          </a:graphicData>
        </a:graphic>
      </p:graphicFrame>
      <p:sp>
        <p:nvSpPr>
          <p:cNvPr id="139" name="TextBox 11"/>
          <p:cNvSpPr/>
          <p:nvPr/>
        </p:nvSpPr>
        <p:spPr>
          <a:xfrm>
            <a:off x="4901168" y="3097217"/>
            <a:ext cx="5390640" cy="39865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825480">
              <a:lnSpc>
                <a:spcPct val="100000"/>
              </a:lnSpc>
              <a:tabLst>
                <a:tab pos="0" algn="l"/>
              </a:tabLst>
            </a:pPr>
            <a:r>
              <a:rPr lang="en-US" sz="2000" strike="noStrike" spc="-1" dirty="0">
                <a:solidFill>
                  <a:schemeClr val="bg1"/>
                </a:solidFill>
                <a:latin typeface="Helvetica Light"/>
                <a:ea typeface="Helvetica Light"/>
              </a:rPr>
              <a:t>cap-30k-07-difi-only-payload.bin</a:t>
            </a:r>
            <a:endParaRPr lang="en-US" sz="2000" strike="noStrike" spc="-1" dirty="0">
              <a:solidFill>
                <a:schemeClr val="bg1"/>
              </a:solidFill>
              <a:latin typeface="Arial"/>
            </a:endParaRPr>
          </a:p>
        </p:txBody>
      </p:sp>
      <p:sp>
        <p:nvSpPr>
          <p:cNvPr id="140" name="TextBox 13"/>
          <p:cNvSpPr/>
          <p:nvPr/>
        </p:nvSpPr>
        <p:spPr>
          <a:xfrm>
            <a:off x="12633292" y="3097217"/>
            <a:ext cx="8211296"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825480">
              <a:lnSpc>
                <a:spcPct val="100000"/>
              </a:lnSpc>
              <a:tabLst>
                <a:tab pos="0" algn="l"/>
              </a:tabLst>
            </a:pPr>
            <a:r>
              <a:rPr lang="en-US" sz="2000" strike="noStrike" spc="-1" dirty="0">
                <a:solidFill>
                  <a:schemeClr val="bg1"/>
                </a:solidFill>
                <a:latin typeface="Helvetica Light"/>
                <a:ea typeface="Helvetica Light"/>
              </a:rPr>
              <a:t>cap-251223-8psk-0.2-3fourths-10.0msps-fs25.000-difi-only-payload.bin</a:t>
            </a:r>
            <a:endParaRPr lang="en-US" sz="2000" strike="noStrike" spc="-1" dirty="0">
              <a:solidFill>
                <a:schemeClr val="bg1"/>
              </a:solidFill>
              <a:latin typeface="Arial"/>
            </a:endParaRPr>
          </a:p>
        </p:txBody>
      </p:sp>
      <p:sp>
        <p:nvSpPr>
          <p:cNvPr id="141" name="TextBox 14"/>
          <p:cNvSpPr/>
          <p:nvPr/>
        </p:nvSpPr>
        <p:spPr>
          <a:xfrm>
            <a:off x="685800" y="2414854"/>
            <a:ext cx="22649496"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825480">
              <a:lnSpc>
                <a:spcPct val="100000"/>
              </a:lnSpc>
              <a:tabLst>
                <a:tab pos="0" algn="l"/>
              </a:tabLst>
            </a:pPr>
            <a:r>
              <a:rPr lang="en-US" sz="3600" b="0" strike="noStrike" spc="-1" dirty="0">
                <a:solidFill>
                  <a:schemeClr val="lt1"/>
                </a:solidFill>
                <a:latin typeface="Arial Narrow" panose="020B0606020202030204" pitchFamily="34" charset="0"/>
                <a:ea typeface="Helvetica Light"/>
              </a:rPr>
              <a:t>The spectrum analyzer snapshots below show representative examples of low and high amplitude signal captures of a DVB-S2x carrier</a:t>
            </a:r>
            <a:r>
              <a:rPr lang="en-US" sz="3600" spc="-1" dirty="0">
                <a:solidFill>
                  <a:schemeClr val="lt1"/>
                </a:solidFill>
                <a:latin typeface="Arial Narrow" panose="020B0606020202030204" pitchFamily="34" charset="0"/>
                <a:ea typeface="Helvetica Light"/>
              </a:rPr>
              <a:t>.</a:t>
            </a:r>
            <a:endParaRPr lang="en-US" sz="3600" b="0" strike="noStrike" spc="-1" dirty="0">
              <a:solidFill>
                <a:srgbClr val="000000"/>
              </a:solidFill>
              <a:latin typeface="Arial Narrow" panose="020B0606020202030204" pitchFamily="34" charset="0"/>
            </a:endParaRPr>
          </a:p>
        </p:txBody>
      </p:sp>
      <p:sp>
        <p:nvSpPr>
          <p:cNvPr id="142" name="PlaceHolder 1"/>
          <p:cNvSpPr>
            <a:spLocks noGrp="1"/>
          </p:cNvSpPr>
          <p:nvPr>
            <p:ph type="title"/>
          </p:nvPr>
        </p:nvSpPr>
        <p:spPr>
          <a:xfrm>
            <a:off x="1495128" y="596291"/>
            <a:ext cx="21030840" cy="1199880"/>
          </a:xfrm>
          <a:prstGeom prst="rect">
            <a:avLst/>
          </a:prstGeom>
          <a:noFill/>
          <a:ln w="0">
            <a:noFill/>
          </a:ln>
        </p:spPr>
        <p:txBody>
          <a:bodyPr lIns="90000" tIns="45000" rIns="90000" bIns="45000" anchor="ctr">
            <a:noAutofit/>
          </a:bodyPr>
          <a:lstStyle/>
          <a:p>
            <a:pPr indent="0" algn="ctr" defTabSz="825480">
              <a:lnSpc>
                <a:spcPct val="100000"/>
              </a:lnSpc>
              <a:buNone/>
              <a:tabLst>
                <a:tab pos="0" algn="l"/>
              </a:tabLst>
            </a:pPr>
            <a:r>
              <a:rPr lang="en-US" sz="6400" b="1" strike="noStrike" spc="-1" dirty="0">
                <a:solidFill>
                  <a:schemeClr val="lt1"/>
                </a:solidFill>
                <a:latin typeface="Arial"/>
                <a:ea typeface="Helvetica Light"/>
              </a:rPr>
              <a:t>Signal Amplitude vs Compression Ratio</a:t>
            </a:r>
            <a:endParaRPr lang="en-US" sz="6400" b="0" strike="noStrike" spc="-1" dirty="0">
              <a:solidFill>
                <a:srgbClr val="000000"/>
              </a:solidFill>
              <a:latin typeface="Helvetica Light"/>
            </a:endParaRPr>
          </a:p>
        </p:txBody>
      </p:sp>
      <p:sp>
        <p:nvSpPr>
          <p:cNvPr id="3" name="TextBox 2">
            <a:extLst>
              <a:ext uri="{FF2B5EF4-FFF2-40B4-BE49-F238E27FC236}">
                <a16:creationId xmlns:a16="http://schemas.microsoft.com/office/drawing/2014/main" id="{2374A324-1832-6DD8-3A46-0AED845A48DD}"/>
              </a:ext>
            </a:extLst>
          </p:cNvPr>
          <p:cNvSpPr txBox="1"/>
          <p:nvPr/>
        </p:nvSpPr>
        <p:spPr>
          <a:xfrm>
            <a:off x="310471" y="10111291"/>
            <a:ext cx="23645825" cy="3539430"/>
          </a:xfrm>
          <a:prstGeom prst="rect">
            <a:avLst/>
          </a:prstGeom>
          <a:noFill/>
        </p:spPr>
        <p:txBody>
          <a:bodyPr wrap="square">
            <a:spAutoFit/>
          </a:bodyPr>
          <a:lstStyle/>
          <a:p>
            <a:pPr marL="742950" lvl="1" indent="-285750">
              <a:buFont typeface="Arial" panose="020B0604020202020204" pitchFamily="34" charset="0"/>
              <a:buChar char="•"/>
            </a:pPr>
            <a:r>
              <a:rPr lang="en-US" sz="3200" i="1" dirty="0">
                <a:solidFill>
                  <a:schemeClr val="bg1"/>
                </a:solidFill>
                <a:latin typeface="Arial Narrow" panose="020B0606020202030204" pitchFamily="34" charset="0"/>
                <a:cs typeface="Arial" panose="020B0604020202020204" pitchFamily="34" charset="0"/>
              </a:rPr>
              <a:t>At lower RF amplitudes, the effective ADC resolution decreases, causing the most significant bits (MSBs) of each sample to be largely zero. This produces a data stream that is more compressible.</a:t>
            </a:r>
          </a:p>
          <a:p>
            <a:pPr marL="742950" lvl="1" indent="-285750">
              <a:buFont typeface="Arial" panose="020B0604020202020204" pitchFamily="34" charset="0"/>
              <a:buChar char="•"/>
            </a:pPr>
            <a:r>
              <a:rPr lang="en-US" sz="3200" i="1" dirty="0">
                <a:solidFill>
                  <a:schemeClr val="bg1"/>
                </a:solidFill>
                <a:latin typeface="Arial Narrow" panose="020B0606020202030204" pitchFamily="34" charset="0"/>
                <a:cs typeface="Arial" panose="020B0604020202020204" pitchFamily="34" charset="0"/>
              </a:rPr>
              <a:t>Results indicate strong compressibility for spread-spectrum waveforms at higher ADC resolutions (e.g., 14-bit), where signals typically reside near the noise floor. Similar gains are observed for other waveform types when the effective ADC resolution is reduced.</a:t>
            </a:r>
          </a:p>
          <a:p>
            <a:pPr marL="742950" lvl="1" indent="-285750">
              <a:buFont typeface="Arial" panose="020B0604020202020204" pitchFamily="34" charset="0"/>
              <a:buChar char="•"/>
            </a:pPr>
            <a:r>
              <a:rPr lang="en-US" sz="3200" i="1" dirty="0">
                <a:solidFill>
                  <a:schemeClr val="bg1"/>
                </a:solidFill>
                <a:latin typeface="Arial Narrow" panose="020B0606020202030204" pitchFamily="34" charset="0"/>
                <a:cs typeface="Arial" panose="020B0604020202020204" pitchFamily="34" charset="0"/>
              </a:rPr>
              <a:t>The DIFI specification supports variable ADC resolutions using either tightly packed bit formats or padding into 16-bit words. Current results show that the evaluated compression approach achieves approximately 45% compression for padded formats and ~15% for tightly packed formats. Further investigation, characterization, and validation of these effects will be conducted in the next reporting period.</a:t>
            </a:r>
          </a:p>
        </p:txBody>
      </p:sp>
      <p:pic>
        <p:nvPicPr>
          <p:cNvPr id="2" name="456E501E-A555-477F-8548-5AB748B14A5B">
            <a:extLst>
              <a:ext uri="{FF2B5EF4-FFF2-40B4-BE49-F238E27FC236}">
                <a16:creationId xmlns:a16="http://schemas.microsoft.com/office/drawing/2014/main" id="{885861CD-D7EB-744F-A17B-98F88B238C86}"/>
              </a:ext>
            </a:extLst>
          </p:cNvPr>
          <p:cNvPicPr/>
          <p:nvPr/>
        </p:nvPicPr>
        <p:blipFill>
          <a:blip r:embed="rId5"/>
          <a:stretch/>
        </p:blipFill>
        <p:spPr>
          <a:xfrm>
            <a:off x="685800" y="546480"/>
            <a:ext cx="1992960" cy="1242720"/>
          </a:xfrm>
          <a:prstGeom prst="rect">
            <a:avLst/>
          </a:prstGeom>
          <a:ln w="0">
            <a:noFill/>
          </a:ln>
        </p:spPr>
      </p:pic>
      <p:pic>
        <p:nvPicPr>
          <p:cNvPr id="4" name="69157DF6-A048-403A-A6A8-296FF733767B">
            <a:extLst>
              <a:ext uri="{FF2B5EF4-FFF2-40B4-BE49-F238E27FC236}">
                <a16:creationId xmlns:a16="http://schemas.microsoft.com/office/drawing/2014/main" id="{536ED1C7-6F87-FA5B-CF4A-9EBF163C38DC}"/>
              </a:ext>
            </a:extLst>
          </p:cNvPr>
          <p:cNvPicPr/>
          <p:nvPr/>
        </p:nvPicPr>
        <p:blipFill>
          <a:blip r:embed="rId6"/>
          <a:stretch/>
        </p:blipFill>
        <p:spPr>
          <a:xfrm>
            <a:off x="451080" y="1965960"/>
            <a:ext cx="2748960" cy="385200"/>
          </a:xfrm>
          <a:prstGeom prst="rect">
            <a:avLst/>
          </a:prstGeom>
          <a:ln w="0">
            <a:noFill/>
          </a:ln>
        </p:spPr>
      </p:pic>
      <p:pic>
        <p:nvPicPr>
          <p:cNvPr id="5" name="Picture 4" descr="Logo&#10;&#10;Description automatically generated">
            <a:extLst>
              <a:ext uri="{FF2B5EF4-FFF2-40B4-BE49-F238E27FC236}">
                <a16:creationId xmlns:a16="http://schemas.microsoft.com/office/drawing/2014/main" id="{01E74603-FB4A-84CB-A5C5-D84FA54C92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38124" y="618165"/>
            <a:ext cx="2857995" cy="13477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2B0F0-F4E2-929E-5F9F-52D917241549}"/>
            </a:ext>
          </a:extLst>
        </p:cNvPr>
        <p:cNvGrpSpPr/>
        <p:nvPr/>
      </p:nvGrpSpPr>
      <p:grpSpPr>
        <a:xfrm>
          <a:off x="0" y="0"/>
          <a:ext cx="0" cy="0"/>
          <a:chOff x="0" y="0"/>
          <a:chExt cx="0" cy="0"/>
        </a:xfrm>
      </p:grpSpPr>
      <p:graphicFrame>
        <p:nvGraphicFramePr>
          <p:cNvPr id="129" name="Table 3">
            <a:extLst>
              <a:ext uri="{FF2B5EF4-FFF2-40B4-BE49-F238E27FC236}">
                <a16:creationId xmlns:a16="http://schemas.microsoft.com/office/drawing/2014/main" id="{A7D365E6-41FA-3FD0-DC7D-B51C30598036}"/>
              </a:ext>
            </a:extLst>
          </p:cNvPr>
          <p:cNvGraphicFramePr/>
          <p:nvPr>
            <p:extLst>
              <p:ext uri="{D42A27DB-BD31-4B8C-83A1-F6EECF244321}">
                <p14:modId xmlns:p14="http://schemas.microsoft.com/office/powerpoint/2010/main" val="2012023616"/>
              </p:ext>
            </p:extLst>
          </p:nvPr>
        </p:nvGraphicFramePr>
        <p:xfrm>
          <a:off x="712259" y="2945517"/>
          <a:ext cx="22812754" cy="8638948"/>
        </p:xfrm>
        <a:graphic>
          <a:graphicData uri="http://schemas.openxmlformats.org/drawingml/2006/table">
            <a:tbl>
              <a:tblPr/>
              <a:tblGrid>
                <a:gridCol w="6563163">
                  <a:extLst>
                    <a:ext uri="{9D8B030D-6E8A-4147-A177-3AD203B41FA5}">
                      <a16:colId xmlns:a16="http://schemas.microsoft.com/office/drawing/2014/main" val="20000"/>
                    </a:ext>
                  </a:extLst>
                </a:gridCol>
                <a:gridCol w="1822224">
                  <a:extLst>
                    <a:ext uri="{9D8B030D-6E8A-4147-A177-3AD203B41FA5}">
                      <a16:colId xmlns:a16="http://schemas.microsoft.com/office/drawing/2014/main" val="20001"/>
                    </a:ext>
                  </a:extLst>
                </a:gridCol>
                <a:gridCol w="1556049">
                  <a:extLst>
                    <a:ext uri="{9D8B030D-6E8A-4147-A177-3AD203B41FA5}">
                      <a16:colId xmlns:a16="http://schemas.microsoft.com/office/drawing/2014/main" val="20002"/>
                    </a:ext>
                  </a:extLst>
                </a:gridCol>
                <a:gridCol w="1639975">
                  <a:extLst>
                    <a:ext uri="{9D8B030D-6E8A-4147-A177-3AD203B41FA5}">
                      <a16:colId xmlns:a16="http://schemas.microsoft.com/office/drawing/2014/main" val="20003"/>
                    </a:ext>
                  </a:extLst>
                </a:gridCol>
                <a:gridCol w="1714519">
                  <a:extLst>
                    <a:ext uri="{9D8B030D-6E8A-4147-A177-3AD203B41FA5}">
                      <a16:colId xmlns:a16="http://schemas.microsoft.com/office/drawing/2014/main" val="20004"/>
                    </a:ext>
                  </a:extLst>
                </a:gridCol>
                <a:gridCol w="1615128">
                  <a:extLst>
                    <a:ext uri="{9D8B030D-6E8A-4147-A177-3AD203B41FA5}">
                      <a16:colId xmlns:a16="http://schemas.microsoft.com/office/drawing/2014/main" val="20005"/>
                    </a:ext>
                  </a:extLst>
                </a:gridCol>
                <a:gridCol w="1639974">
                  <a:extLst>
                    <a:ext uri="{9D8B030D-6E8A-4147-A177-3AD203B41FA5}">
                      <a16:colId xmlns:a16="http://schemas.microsoft.com/office/drawing/2014/main" val="20006"/>
                    </a:ext>
                  </a:extLst>
                </a:gridCol>
                <a:gridCol w="323026">
                  <a:extLst>
                    <a:ext uri="{9D8B030D-6E8A-4147-A177-3AD203B41FA5}">
                      <a16:colId xmlns:a16="http://schemas.microsoft.com/office/drawing/2014/main" val="20009"/>
                    </a:ext>
                  </a:extLst>
                </a:gridCol>
                <a:gridCol w="1242406">
                  <a:extLst>
                    <a:ext uri="{9D8B030D-6E8A-4147-A177-3AD203B41FA5}">
                      <a16:colId xmlns:a16="http://schemas.microsoft.com/office/drawing/2014/main" val="20010"/>
                    </a:ext>
                  </a:extLst>
                </a:gridCol>
                <a:gridCol w="1242405">
                  <a:extLst>
                    <a:ext uri="{9D8B030D-6E8A-4147-A177-3AD203B41FA5}">
                      <a16:colId xmlns:a16="http://schemas.microsoft.com/office/drawing/2014/main" val="20011"/>
                    </a:ext>
                  </a:extLst>
                </a:gridCol>
                <a:gridCol w="1192710">
                  <a:extLst>
                    <a:ext uri="{9D8B030D-6E8A-4147-A177-3AD203B41FA5}">
                      <a16:colId xmlns:a16="http://schemas.microsoft.com/office/drawing/2014/main" val="20012"/>
                    </a:ext>
                  </a:extLst>
                </a:gridCol>
                <a:gridCol w="1217557">
                  <a:extLst>
                    <a:ext uri="{9D8B030D-6E8A-4147-A177-3AD203B41FA5}">
                      <a16:colId xmlns:a16="http://schemas.microsoft.com/office/drawing/2014/main" val="20013"/>
                    </a:ext>
                  </a:extLst>
                </a:gridCol>
                <a:gridCol w="1043618">
                  <a:extLst>
                    <a:ext uri="{9D8B030D-6E8A-4147-A177-3AD203B41FA5}">
                      <a16:colId xmlns:a16="http://schemas.microsoft.com/office/drawing/2014/main" val="20014"/>
                    </a:ext>
                  </a:extLst>
                </a:gridCol>
              </a:tblGrid>
              <a:tr h="535562">
                <a:tc>
                  <a:txBody>
                    <a:bodyPr/>
                    <a:lstStyle/>
                    <a:p>
                      <a:endParaRPr lang="en-US" sz="3200" b="1" strike="noStrike" spc="-1">
                        <a:solidFill>
                          <a:schemeClr val="lt1"/>
                        </a:solidFill>
                        <a:latin typeface="Arial"/>
                        <a:ea typeface="Helvetica Light"/>
                      </a:endParaRPr>
                    </a:p>
                  </a:txBody>
                  <a:tcPr marL="15840" marR="15840" anchor="b">
                    <a:lnL w="12240">
                      <a:solidFill>
                        <a:srgbClr val="BCBCBC"/>
                      </a:solidFill>
                      <a:prstDash val="solid"/>
                    </a:lnL>
                    <a:lnR w="12240">
                      <a:solidFill>
                        <a:srgbClr val="000000"/>
                      </a:solidFill>
                      <a:prstDash val="solid"/>
                    </a:lnR>
                    <a:lnT w="12240">
                      <a:solidFill>
                        <a:srgbClr val="BCBCBC"/>
                      </a:solidFill>
                      <a:prstDash val="solid"/>
                    </a:lnT>
                    <a:lnB w="12240">
                      <a:solidFill>
                        <a:srgbClr val="000000"/>
                      </a:solidFill>
                      <a:prstDash val="solid"/>
                    </a:lnB>
                    <a:solidFill>
                      <a:schemeClr val="accent1">
                        <a:lumMod val="75000"/>
                      </a:schemeClr>
                    </a:solidFill>
                  </a:tcPr>
                </a:tc>
                <a:tc gridSpan="6">
                  <a:txBody>
                    <a:bodyPr/>
                    <a:lstStyle/>
                    <a:p>
                      <a:pPr algn="ctr" defTabSz="825480">
                        <a:lnSpc>
                          <a:spcPct val="100000"/>
                        </a:lnSpc>
                        <a:tabLst>
                          <a:tab pos="0" algn="l"/>
                        </a:tabLst>
                      </a:pPr>
                      <a:r>
                        <a:rPr lang="en-US" sz="3200" b="1" strike="noStrike" spc="-1">
                          <a:solidFill>
                            <a:schemeClr val="lt1"/>
                          </a:solidFill>
                          <a:latin typeface="Helvetica Light"/>
                          <a:ea typeface="Helvetica Light"/>
                        </a:rPr>
                        <a:t>Size ( Bytes )</a:t>
                      </a:r>
                      <a:endParaRPr lang="en-US" sz="32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BCBCBC"/>
                      </a:solidFill>
                      <a:prstDash val="solid"/>
                    </a:lnT>
                    <a:lnB w="12240">
                      <a:solidFill>
                        <a:srgbClr val="000000"/>
                      </a:solidFill>
                      <a:prstDash val="solid"/>
                    </a:lnB>
                    <a:solidFill>
                      <a:schemeClr val="accent1">
                        <a:lumMod val="75000"/>
                      </a:schemeClr>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endParaRPr lang="en-US" sz="3200" b="1"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BCBCBC"/>
                      </a:solidFill>
                      <a:prstDash val="solid"/>
                    </a:lnR>
                    <a:lnT w="12240">
                      <a:solidFill>
                        <a:srgbClr val="BCBCBC"/>
                      </a:solid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gridSpan="5">
                  <a:txBody>
                    <a:bodyPr/>
                    <a:lstStyle/>
                    <a:p>
                      <a:pPr algn="ctr" defTabSz="825480">
                        <a:lnSpc>
                          <a:spcPct val="100000"/>
                        </a:lnSpc>
                        <a:tabLst>
                          <a:tab pos="0" algn="l"/>
                        </a:tabLst>
                      </a:pPr>
                      <a:r>
                        <a:rPr lang="en-US" sz="3200" b="1" strike="noStrike" spc="-1">
                          <a:solidFill>
                            <a:schemeClr val="lt1"/>
                          </a:solidFill>
                          <a:latin typeface="Helvetica Light"/>
                          <a:ea typeface="Helvetica Light"/>
                        </a:rPr>
                        <a:t>Ratio ( % )</a:t>
                      </a:r>
                      <a:endParaRPr lang="en-US" sz="3200" b="0" strike="noStrike" spc="-1">
                        <a:solidFill>
                          <a:srgbClr val="FFFFFF"/>
                        </a:solidFill>
                        <a:latin typeface="Arial"/>
                      </a:endParaRPr>
                    </a:p>
                  </a:txBody>
                  <a:tcPr marL="15840" marR="15840" anchor="b">
                    <a:lnL w="12240" cap="flat" cmpd="sng" algn="ctr">
                      <a:solidFill>
                        <a:srgbClr val="BCBCBC"/>
                      </a:solidFill>
                      <a:prstDash val="solid"/>
                      <a:round/>
                      <a:headEnd type="none" w="med" len="med"/>
                      <a:tailEnd type="none" w="med" len="med"/>
                    </a:lnL>
                    <a:lnR w="12240">
                      <a:solidFill>
                        <a:srgbClr val="BCBCBC"/>
                      </a:solidFill>
                      <a:prstDash val="solid"/>
                    </a:lnR>
                    <a:lnT w="12240">
                      <a:solidFill>
                        <a:srgbClr val="BCBCBC"/>
                      </a:solid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422812">
                <a:tc>
                  <a:txBody>
                    <a:bodyPr/>
                    <a:lstStyle/>
                    <a:p>
                      <a:pPr defTabSz="825480">
                        <a:lnSpc>
                          <a:spcPct val="100000"/>
                        </a:lnSpc>
                        <a:tabLst>
                          <a:tab pos="0" algn="l"/>
                        </a:tabLst>
                      </a:pPr>
                      <a:r>
                        <a:rPr lang="en-US" sz="2400" b="1" strike="noStrike" spc="-1">
                          <a:solidFill>
                            <a:schemeClr val="lt1"/>
                          </a:solidFill>
                          <a:latin typeface="Helvetica Light"/>
                          <a:ea typeface="Helvetica Light"/>
                        </a:rPr>
                        <a:t>File_Name</a:t>
                      </a:r>
                      <a:endParaRPr lang="en-US" sz="2400" b="0" strike="noStrike" spc="-1">
                        <a:solidFill>
                          <a:srgbClr val="FFFFFF"/>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a:solidFill>
                            <a:schemeClr val="lt1"/>
                          </a:solidFill>
                          <a:latin typeface="Helvetica Light"/>
                          <a:ea typeface="Helvetica Light"/>
                        </a:rPr>
                        <a:t>Orig_size</a:t>
                      </a:r>
                      <a:endParaRPr lang="en-US" sz="2400" b="0" strike="noStrike" spc="-1">
                        <a:solidFill>
                          <a:srgbClr val="FFFFFF"/>
                        </a:solidFill>
                        <a:latin typeface="Arial"/>
                      </a:endParaRPr>
                    </a:p>
                  </a:txBody>
                  <a:tcPr marL="15840" marR="15840" anchor="b">
                    <a:lnL w="12240">
                      <a:solidFill>
                        <a:srgbClr val="000000"/>
                      </a:solidFill>
                      <a:prstDash val="solid"/>
                    </a:lnL>
                    <a:lnR w="12240" cap="flat" cmpd="sng" algn="ctr">
                      <a:solidFill>
                        <a:srgbClr val="000000"/>
                      </a:solidFill>
                      <a:prstDash val="solid"/>
                      <a:round/>
                      <a:headEnd type="none" w="med" len="med"/>
                      <a:tailEnd type="none" w="med" len="me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endParaRPr lang="en-US" sz="2400" b="1"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1"/>
                  </a:ext>
                </a:extLst>
              </a:tr>
              <a:tr h="691148">
                <a:tc>
                  <a:txBody>
                    <a:bodyPr/>
                    <a:lstStyle/>
                    <a:p>
                      <a:pPr defTabSz="825480">
                        <a:lnSpc>
                          <a:spcPct val="100000"/>
                        </a:lnSpc>
                        <a:tabLst>
                          <a:tab pos="0" algn="l"/>
                        </a:tabLst>
                      </a:pPr>
                      <a:r>
                        <a:rPr lang="en-US" sz="1600" b="0" strike="noStrike" spc="-1" dirty="0">
                          <a:solidFill>
                            <a:schemeClr val="lt1"/>
                          </a:solidFill>
                          <a:latin typeface="Helvetica Light"/>
                          <a:ea typeface="Helvetica Light"/>
                        </a:rPr>
                        <a:t>cap-251223-8psk-0.2-3fourths-10.0msps-fs12.500-difi-only-payload.bin</a:t>
                      </a:r>
                      <a:endParaRPr lang="en-US" sz="1600" b="0" strike="noStrike" spc="-1" dirty="0">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205328608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177941366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177646563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154057685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149762638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205328819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86.66</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86.51</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75.02</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72.93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2"/>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cap-251223-8psk-0.2-3fourths-10.0msps-fs15.625-difi-only-payload.bin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205386176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185664005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185750237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165554865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160123836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205386387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90.39</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90.43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80.6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77.96</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3"/>
                  </a:ext>
                </a:extLst>
              </a:tr>
              <a:tr h="691148">
                <a:tc>
                  <a:txBody>
                    <a:bodyPr/>
                    <a:lstStyle/>
                    <a:p>
                      <a:pPr defTabSz="825480">
                        <a:lnSpc>
                          <a:spcPct val="100000"/>
                        </a:lnSpc>
                        <a:tabLst>
                          <a:tab pos="0" algn="l"/>
                        </a:tabLst>
                      </a:pPr>
                      <a:r>
                        <a:rPr lang="en-US" sz="1600" b="0" strike="noStrike" spc="-1" dirty="0">
                          <a:solidFill>
                            <a:schemeClr val="lt1"/>
                          </a:solidFill>
                          <a:latin typeface="Helvetica Light"/>
                          <a:ea typeface="Helvetica Light"/>
                        </a:rPr>
                        <a:t>cap-251223-8psk-0.2-3fourths-10.0msps-fs25.000-difi-only-payload.bin</a:t>
                      </a:r>
                      <a:endParaRPr lang="en-US" sz="1600" b="0" strike="noStrike" spc="-1" dirty="0">
                        <a:solidFill>
                          <a:srgbClr val="FFFFFF"/>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205460192</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179715790</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179446577</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155855409</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149636657</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205460403</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dirty="0">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87.46</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87.33</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75.85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72.82</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4"/>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cap-251223-8psk-0.2-3fourths-10.0msps-fs31.250-difi-only-payload.bin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205484864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186522936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186537715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166541178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159174050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205485075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90.77</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90.77</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81.04</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77.46</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5"/>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cap-251223-qpsk-0.2-2thirds-2.0msps-fs02.273-difi-only-payload.bin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204218368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174943601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174978935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150317550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146321167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204218579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85.66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85.68</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73.6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71.64</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6"/>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cap-251223-qpsk-0.2-2thirds-2.0msps-fs02.500-difi-only-payload.bin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204341728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180344473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180109166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157914855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152910671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204341939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88.25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88.14</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77.27</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74.83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7"/>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cap-251223-qpsk-0.2-2thirds-2.0msps-fs03.125-difi-only-payload.bin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204596672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177944040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177773330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154594034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149789530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204596883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86.97</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86.88</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75.56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73.21</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8"/>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cap-251223-qpsk-0.2-2thirds-2.0msps-fs05.000-difi-only-payload.bin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204974976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182468311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182329589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160134965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153606936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204975187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89.01</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88.95</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78.12</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74.93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9"/>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cap-251223-qpsk-0.2-2thirds-2.0msps-fs06.250-difi-only-payload.bin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205106560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179651888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179418966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155782614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148478335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205106771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87.58</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87.47</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75.95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72.39</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0"/>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cap-251223-qpsk-0.2-2thirds-2.0msps-fs12.500-difi-only-payload.bin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205336832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179838348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179669692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155690019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143042736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205337043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87.58</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87.49</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75.82</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69.66</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1"/>
                  </a:ext>
                </a:extLst>
              </a:tr>
              <a:tr h="691148">
                <a:tc>
                  <a:txBody>
                    <a:bodyPr/>
                    <a:lstStyle/>
                    <a:p>
                      <a:pPr defTabSz="825480">
                        <a:lnSpc>
                          <a:spcPct val="100000"/>
                        </a:lnSpc>
                        <a:tabLst>
                          <a:tab pos="0" algn="l"/>
                        </a:tabLst>
                      </a:pPr>
                      <a:r>
                        <a:rPr lang="en-US" sz="1600" b="0" strike="noStrike" spc="-1" dirty="0">
                          <a:solidFill>
                            <a:schemeClr val="lt1"/>
                          </a:solidFill>
                          <a:latin typeface="Helvetica Light"/>
                          <a:ea typeface="Helvetica Light"/>
                        </a:rPr>
                        <a:t>cap-251223-qpsk-0.2-2thirds-2.0msps-fs25.000-difi-only-payload.bin</a:t>
                      </a:r>
                      <a:endParaRPr lang="en-US" sz="1600" b="0" strike="noStrike" spc="-1" dirty="0">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205460192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179790338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179773307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155652074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137602961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205460403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endParaRPr lang="en-US" sz="2400" b="0" strike="noStrike" spc="-1" dirty="0">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BCBCBC"/>
                      </a:solidFill>
                      <a:prstDash val="soli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87.5</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87.49</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75.75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66.97</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extLst>
                  <a:ext uri="{0D108BD9-81ED-4DB2-BD59-A6C34878D82A}">
                    <a16:rowId xmlns:a16="http://schemas.microsoft.com/office/drawing/2014/main" val="10012"/>
                  </a:ext>
                </a:extLst>
              </a:tr>
            </a:tbl>
          </a:graphicData>
        </a:graphic>
      </p:graphicFrame>
      <p:sp>
        <p:nvSpPr>
          <p:cNvPr id="131" name="TextBox 5">
            <a:extLst>
              <a:ext uri="{FF2B5EF4-FFF2-40B4-BE49-F238E27FC236}">
                <a16:creationId xmlns:a16="http://schemas.microsoft.com/office/drawing/2014/main" id="{D52943B0-E6AC-5548-091A-9EE18D412E71}"/>
              </a:ext>
            </a:extLst>
          </p:cNvPr>
          <p:cNvSpPr/>
          <p:nvPr/>
        </p:nvSpPr>
        <p:spPr>
          <a:xfrm>
            <a:off x="1987207" y="11891401"/>
            <a:ext cx="20262857" cy="135276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indent="-457200" defTabSz="825480">
              <a:spcBef>
                <a:spcPts val="600"/>
              </a:spcBef>
              <a:spcAft>
                <a:spcPts val="600"/>
              </a:spcAft>
              <a:buFont typeface="Arial" panose="020B0604020202020204" pitchFamily="34" charset="0"/>
              <a:buChar char="•"/>
              <a:tabLst>
                <a:tab pos="0" algn="l"/>
              </a:tabLst>
            </a:pPr>
            <a:r>
              <a:rPr lang="en-US" sz="3600" i="1" spc="-1" dirty="0">
                <a:solidFill>
                  <a:schemeClr val="lt1"/>
                </a:solidFill>
                <a:latin typeface="Arial Narrow" panose="020B0606020202030204" pitchFamily="34" charset="0"/>
              </a:rPr>
              <a:t>Compression algorithms make a large performance impact.  Proprietary algorithms outperform generic algorithms.</a:t>
            </a:r>
          </a:p>
          <a:p>
            <a:pPr marL="457200" indent="-457200" defTabSz="825480">
              <a:spcBef>
                <a:spcPts val="600"/>
              </a:spcBef>
              <a:spcAft>
                <a:spcPts val="600"/>
              </a:spcAft>
              <a:buFont typeface="Arial" panose="020B0604020202020204" pitchFamily="34" charset="0"/>
              <a:buChar char="•"/>
              <a:tabLst>
                <a:tab pos="0" algn="l"/>
              </a:tabLst>
            </a:pPr>
            <a:r>
              <a:rPr lang="en-US" sz="3600" i="1" spc="-1" dirty="0">
                <a:solidFill>
                  <a:schemeClr val="lt1"/>
                </a:solidFill>
                <a:latin typeface="Arial Narrow" panose="020B0606020202030204" pitchFamily="34" charset="0"/>
              </a:rPr>
              <a:t>The latest study further reduced GC4 from 75% to 67%, 15-20% better than commercially available solutions. </a:t>
            </a:r>
            <a:endParaRPr lang="en-US" sz="3600" i="1" spc="-1" dirty="0">
              <a:solidFill>
                <a:srgbClr val="000000"/>
              </a:solidFill>
              <a:latin typeface="Arial Narrow" panose="020B0606020202030204" pitchFamily="34" charset="0"/>
            </a:endParaRPr>
          </a:p>
        </p:txBody>
      </p:sp>
      <p:sp>
        <p:nvSpPr>
          <p:cNvPr id="2" name="TextBox 5">
            <a:extLst>
              <a:ext uri="{FF2B5EF4-FFF2-40B4-BE49-F238E27FC236}">
                <a16:creationId xmlns:a16="http://schemas.microsoft.com/office/drawing/2014/main" id="{65536DE3-3376-A925-7C67-B8F4935C557E}"/>
              </a:ext>
            </a:extLst>
          </p:cNvPr>
          <p:cNvSpPr/>
          <p:nvPr/>
        </p:nvSpPr>
        <p:spPr>
          <a:xfrm>
            <a:off x="8557348" y="867324"/>
            <a:ext cx="6746790" cy="921876"/>
          </a:xfrm>
          <a:prstGeom prst="rect">
            <a:avLst/>
          </a:prstGeom>
          <a:noFill/>
          <a:ln w="1270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tabLst>
                <a:tab pos="0" algn="l"/>
              </a:tabLst>
            </a:pPr>
            <a:r>
              <a:rPr lang="en-US" sz="5400" b="1" strike="noStrike" spc="-1" dirty="0">
                <a:solidFill>
                  <a:schemeClr val="lt1"/>
                </a:solidFill>
                <a:latin typeface="Arial"/>
                <a:ea typeface="Helvetica Light"/>
              </a:rPr>
              <a:t>Results (</a:t>
            </a:r>
            <a:r>
              <a:rPr lang="en-US" sz="4000" strike="noStrike" spc="-1" dirty="0">
                <a:solidFill>
                  <a:schemeClr val="lt1"/>
                </a:solidFill>
                <a:latin typeface="Arial"/>
                <a:ea typeface="Helvetica Light"/>
              </a:rPr>
              <a:t>Data Set 2</a:t>
            </a:r>
            <a:r>
              <a:rPr lang="en-US" sz="5400" b="1" strike="noStrike" spc="-1" dirty="0">
                <a:solidFill>
                  <a:schemeClr val="lt1"/>
                </a:solidFill>
                <a:latin typeface="Arial"/>
                <a:ea typeface="Helvetica Light"/>
              </a:rPr>
              <a:t>)</a:t>
            </a:r>
            <a:endParaRPr lang="en-US" sz="5400" b="0" strike="noStrike" spc="-1" dirty="0">
              <a:solidFill>
                <a:srgbClr val="000000"/>
              </a:solidFill>
              <a:latin typeface="Arial"/>
            </a:endParaRPr>
          </a:p>
        </p:txBody>
      </p:sp>
      <p:pic>
        <p:nvPicPr>
          <p:cNvPr id="4" name="Picture 3">
            <a:extLst>
              <a:ext uri="{FF2B5EF4-FFF2-40B4-BE49-F238E27FC236}">
                <a16:creationId xmlns:a16="http://schemas.microsoft.com/office/drawing/2014/main" id="{71765CA2-A8AE-8976-0664-3A52EF89785E}"/>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369019" y="8172338"/>
            <a:ext cx="2155994" cy="2467518"/>
          </a:xfrm>
          <a:prstGeom prst="rect">
            <a:avLst/>
          </a:prstGeom>
        </p:spPr>
      </p:pic>
      <p:pic>
        <p:nvPicPr>
          <p:cNvPr id="3" name="456E501E-A555-477F-8548-5AB748B14A5B">
            <a:extLst>
              <a:ext uri="{FF2B5EF4-FFF2-40B4-BE49-F238E27FC236}">
                <a16:creationId xmlns:a16="http://schemas.microsoft.com/office/drawing/2014/main" id="{2A8BE34F-BEED-F259-CA18-1A3432389345}"/>
              </a:ext>
            </a:extLst>
          </p:cNvPr>
          <p:cNvPicPr/>
          <p:nvPr/>
        </p:nvPicPr>
        <p:blipFill>
          <a:blip r:embed="rId4"/>
          <a:stretch/>
        </p:blipFill>
        <p:spPr>
          <a:xfrm>
            <a:off x="685800" y="546480"/>
            <a:ext cx="1992960" cy="1242720"/>
          </a:xfrm>
          <a:prstGeom prst="rect">
            <a:avLst/>
          </a:prstGeom>
          <a:ln w="0">
            <a:noFill/>
          </a:ln>
        </p:spPr>
      </p:pic>
      <p:pic>
        <p:nvPicPr>
          <p:cNvPr id="5" name="69157DF6-A048-403A-A6A8-296FF733767B">
            <a:extLst>
              <a:ext uri="{FF2B5EF4-FFF2-40B4-BE49-F238E27FC236}">
                <a16:creationId xmlns:a16="http://schemas.microsoft.com/office/drawing/2014/main" id="{289E22E8-DDEF-8485-A12B-28FCB407F611}"/>
              </a:ext>
            </a:extLst>
          </p:cNvPr>
          <p:cNvPicPr/>
          <p:nvPr/>
        </p:nvPicPr>
        <p:blipFill>
          <a:blip r:embed="rId5"/>
          <a:stretch/>
        </p:blipFill>
        <p:spPr>
          <a:xfrm>
            <a:off x="451080" y="1965960"/>
            <a:ext cx="2748960" cy="385200"/>
          </a:xfrm>
          <a:prstGeom prst="rect">
            <a:avLst/>
          </a:prstGeom>
          <a:ln w="0">
            <a:noFill/>
          </a:ln>
        </p:spPr>
      </p:pic>
      <p:pic>
        <p:nvPicPr>
          <p:cNvPr id="6" name="Picture 5" descr="Logo&#10;&#10;Description automatically generated">
            <a:extLst>
              <a:ext uri="{FF2B5EF4-FFF2-40B4-BE49-F238E27FC236}">
                <a16:creationId xmlns:a16="http://schemas.microsoft.com/office/drawing/2014/main" id="{32B19675-7EC7-457D-C93D-12799FCC0B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60935" y="618164"/>
            <a:ext cx="2635184" cy="1242721"/>
          </a:xfrm>
          <a:prstGeom prst="rect">
            <a:avLst/>
          </a:prstGeom>
        </p:spPr>
      </p:pic>
    </p:spTree>
    <p:extLst>
      <p:ext uri="{BB962C8B-B14F-4D97-AF65-F5344CB8AC3E}">
        <p14:creationId xmlns:p14="http://schemas.microsoft.com/office/powerpoint/2010/main" val="3188952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2631960" y="588841"/>
            <a:ext cx="19118160" cy="2215800"/>
          </a:xfrm>
          <a:prstGeom prst="rect">
            <a:avLst/>
          </a:prstGeom>
          <a:noFill/>
          <a:ln w="0">
            <a:noFill/>
          </a:ln>
        </p:spPr>
        <p:txBody>
          <a:bodyPr lIns="91440" tIns="45720" rIns="91440" bIns="45720" anchor="ctr">
            <a:noAutofit/>
          </a:bodyPr>
          <a:lstStyle/>
          <a:p>
            <a:pPr indent="0" algn="ctr" defTabSz="825480">
              <a:lnSpc>
                <a:spcPct val="100000"/>
              </a:lnSpc>
              <a:buNone/>
              <a:tabLst>
                <a:tab pos="0" algn="l"/>
              </a:tabLst>
            </a:pPr>
            <a:r>
              <a:rPr lang="en-US" sz="6400" b="1" strike="noStrike" spc="-1" dirty="0">
                <a:solidFill>
                  <a:schemeClr val="lt1"/>
                </a:solidFill>
                <a:latin typeface="Arial"/>
                <a:ea typeface="Helvetica Light"/>
              </a:rPr>
              <a:t>Compute Time </a:t>
            </a:r>
            <a:br>
              <a:rPr sz="4800" dirty="0"/>
            </a:br>
            <a:r>
              <a:rPr lang="en-US" sz="4000" b="0" i="1" strike="noStrike" spc="-1" dirty="0">
                <a:solidFill>
                  <a:schemeClr val="lt1"/>
                </a:solidFill>
                <a:latin typeface="Arial"/>
                <a:ea typeface="Helvetica Light"/>
              </a:rPr>
              <a:t>(using command time, including compute and disk read and write)</a:t>
            </a:r>
            <a:br>
              <a:rPr sz="4800" dirty="0"/>
            </a:br>
            <a:endParaRPr lang="en-US" sz="4000" b="0" strike="noStrike" spc="-1" dirty="0">
              <a:solidFill>
                <a:srgbClr val="000000"/>
              </a:solidFill>
              <a:latin typeface="Helvetica Light"/>
            </a:endParaRPr>
          </a:p>
        </p:txBody>
      </p:sp>
      <p:graphicFrame>
        <p:nvGraphicFramePr>
          <p:cNvPr id="144" name="Table 5"/>
          <p:cNvGraphicFramePr/>
          <p:nvPr>
            <p:extLst>
              <p:ext uri="{D42A27DB-BD31-4B8C-83A1-F6EECF244321}">
                <p14:modId xmlns:p14="http://schemas.microsoft.com/office/powerpoint/2010/main" val="2110242906"/>
              </p:ext>
            </p:extLst>
          </p:nvPr>
        </p:nvGraphicFramePr>
        <p:xfrm>
          <a:off x="4576680" y="11274003"/>
          <a:ext cx="19544561" cy="1853156"/>
        </p:xfrm>
        <a:graphic>
          <a:graphicData uri="http://schemas.openxmlformats.org/drawingml/2006/table">
            <a:tbl>
              <a:tblPr/>
              <a:tblGrid>
                <a:gridCol w="1618814">
                  <a:extLst>
                    <a:ext uri="{9D8B030D-6E8A-4147-A177-3AD203B41FA5}">
                      <a16:colId xmlns:a16="http://schemas.microsoft.com/office/drawing/2014/main" val="20000"/>
                    </a:ext>
                  </a:extLst>
                </a:gridCol>
                <a:gridCol w="17925747">
                  <a:extLst>
                    <a:ext uri="{9D8B030D-6E8A-4147-A177-3AD203B41FA5}">
                      <a16:colId xmlns:a16="http://schemas.microsoft.com/office/drawing/2014/main" val="20001"/>
                    </a:ext>
                  </a:extLst>
                </a:gridCol>
              </a:tblGrid>
              <a:tr h="451076">
                <a:tc>
                  <a:txBody>
                    <a:bodyPr/>
                    <a:lstStyle/>
                    <a:p>
                      <a:pPr algn="ctr" defTabSz="825480">
                        <a:lnSpc>
                          <a:spcPct val="100000"/>
                        </a:lnSpc>
                        <a:tabLst>
                          <a:tab pos="0" algn="l"/>
                        </a:tabLst>
                      </a:pPr>
                      <a:r>
                        <a:rPr lang="en-US" sz="2000" b="0" strike="noStrike" spc="-1">
                          <a:solidFill>
                            <a:schemeClr val="accent1">
                              <a:lumMod val="20000"/>
                              <a:lumOff val="80000"/>
                            </a:schemeClr>
                          </a:solidFill>
                          <a:latin typeface="Helvetica Light"/>
                          <a:ea typeface="Helvetica Light"/>
                        </a:rPr>
                        <a:t>Real</a:t>
                      </a:r>
                      <a:endParaRPr lang="en-US" sz="2000" b="0" strike="noStrike" spc="-1">
                        <a:solidFill>
                          <a:schemeClr val="accent1">
                            <a:lumMod val="20000"/>
                            <a:lumOff val="80000"/>
                          </a:schemeClr>
                        </a:solidFill>
                        <a:latin typeface="Arial"/>
                      </a:endParaRPr>
                    </a:p>
                  </a:txBody>
                  <a:tcPr marL="182880" marR="182880">
                    <a:lnL w="12240">
                      <a:solidFill>
                        <a:srgbClr val="0365C0"/>
                      </a:solidFill>
                      <a:prstDash val="solid"/>
                    </a:lnL>
                    <a:lnR w="12240">
                      <a:solidFill>
                        <a:srgbClr val="0365C0"/>
                      </a:solidFill>
                      <a:prstDash val="solid"/>
                    </a:lnR>
                    <a:lnT w="12240">
                      <a:solidFill>
                        <a:srgbClr val="0365C0"/>
                      </a:solidFill>
                      <a:prstDash val="solid"/>
                    </a:lnT>
                    <a:lnB w="12240">
                      <a:solidFill>
                        <a:srgbClr val="0365C0"/>
                      </a:solidFill>
                      <a:prstDash val="solid"/>
                    </a:lnB>
                    <a:noFill/>
                  </a:tcPr>
                </a:tc>
                <a:tc>
                  <a:txBody>
                    <a:bodyPr/>
                    <a:lstStyle/>
                    <a:p>
                      <a:pPr algn="l" defTabSz="825480">
                        <a:lnSpc>
                          <a:spcPct val="100000"/>
                        </a:lnSpc>
                        <a:tabLst>
                          <a:tab pos="0" algn="l"/>
                        </a:tabLst>
                      </a:pPr>
                      <a:r>
                        <a:rPr lang="en-US" sz="2000" b="0" strike="noStrike" spc="-1">
                          <a:solidFill>
                            <a:schemeClr val="accent1">
                              <a:lumMod val="20000"/>
                              <a:lumOff val="80000"/>
                            </a:schemeClr>
                          </a:solidFill>
                          <a:latin typeface="Helvetica Light"/>
                          <a:ea typeface="Helvetica Light"/>
                        </a:rPr>
                        <a:t>Wall-Clock Time - the actual elapsed time from the moment the command starts until it finishes. It’s the same as if you timed the command with a stopwatch. </a:t>
                      </a:r>
                      <a:endParaRPr lang="en-US" sz="2000" b="0" strike="noStrike" spc="-1">
                        <a:solidFill>
                          <a:schemeClr val="accent1">
                            <a:lumMod val="20000"/>
                            <a:lumOff val="80000"/>
                          </a:schemeClr>
                        </a:solidFill>
                        <a:latin typeface="Arial"/>
                      </a:endParaRPr>
                    </a:p>
                  </a:txBody>
                  <a:tcPr marL="182880" marR="182880">
                    <a:lnL w="12240">
                      <a:solidFill>
                        <a:srgbClr val="0365C0"/>
                      </a:solidFill>
                      <a:prstDash val="solid"/>
                    </a:lnL>
                    <a:lnR w="12240">
                      <a:solidFill>
                        <a:srgbClr val="0365C0"/>
                      </a:solidFill>
                      <a:prstDash val="solid"/>
                    </a:lnR>
                    <a:lnT w="12240">
                      <a:solidFill>
                        <a:srgbClr val="0365C0"/>
                      </a:solidFill>
                      <a:prstDash val="solid"/>
                    </a:lnT>
                    <a:lnB w="12240">
                      <a:solidFill>
                        <a:srgbClr val="0365C0"/>
                      </a:solidFill>
                      <a:prstDash val="solid"/>
                    </a:lnB>
                    <a:noFill/>
                  </a:tcPr>
                </a:tc>
                <a:extLst>
                  <a:ext uri="{0D108BD9-81ED-4DB2-BD59-A6C34878D82A}">
                    <a16:rowId xmlns:a16="http://schemas.microsoft.com/office/drawing/2014/main" val="10000"/>
                  </a:ext>
                </a:extLst>
              </a:tr>
              <a:tr h="657722">
                <a:tc>
                  <a:txBody>
                    <a:bodyPr/>
                    <a:lstStyle/>
                    <a:p>
                      <a:pPr algn="ctr" defTabSz="825480">
                        <a:lnSpc>
                          <a:spcPct val="100000"/>
                        </a:lnSpc>
                        <a:tabLst>
                          <a:tab pos="0" algn="l"/>
                        </a:tabLst>
                      </a:pPr>
                      <a:r>
                        <a:rPr lang="en-US" sz="2000" b="0" strike="noStrike" spc="-1">
                          <a:solidFill>
                            <a:schemeClr val="accent1">
                              <a:lumMod val="20000"/>
                              <a:lumOff val="80000"/>
                            </a:schemeClr>
                          </a:solidFill>
                          <a:latin typeface="Helvetica Light"/>
                          <a:ea typeface="Helvetica Light"/>
                        </a:rPr>
                        <a:t>User</a:t>
                      </a:r>
                      <a:endParaRPr lang="en-US" sz="2000" b="0" strike="noStrike" spc="-1">
                        <a:solidFill>
                          <a:schemeClr val="accent1">
                            <a:lumMod val="20000"/>
                            <a:lumOff val="80000"/>
                          </a:schemeClr>
                        </a:solidFill>
                        <a:latin typeface="Arial"/>
                      </a:endParaRPr>
                    </a:p>
                  </a:txBody>
                  <a:tcPr marL="182880" marR="182880">
                    <a:lnL w="12240">
                      <a:solidFill>
                        <a:srgbClr val="0365C0"/>
                      </a:solidFill>
                      <a:prstDash val="solid"/>
                    </a:lnL>
                    <a:lnR w="12240">
                      <a:solidFill>
                        <a:srgbClr val="0365C0"/>
                      </a:solidFill>
                      <a:prstDash val="solid"/>
                    </a:lnR>
                    <a:lnT w="12240">
                      <a:solidFill>
                        <a:srgbClr val="0365C0"/>
                      </a:solidFill>
                      <a:prstDash val="solid"/>
                    </a:lnT>
                    <a:lnB w="12240">
                      <a:solidFill>
                        <a:srgbClr val="0365C0"/>
                      </a:solidFill>
                      <a:prstDash val="solid"/>
                    </a:lnB>
                    <a:noFill/>
                  </a:tcPr>
                </a:tc>
                <a:tc>
                  <a:txBody>
                    <a:bodyPr/>
                    <a:lstStyle/>
                    <a:p>
                      <a:pPr algn="l" defTabSz="825480">
                        <a:lnSpc>
                          <a:spcPct val="100000"/>
                        </a:lnSpc>
                        <a:tabLst>
                          <a:tab pos="0" algn="l"/>
                        </a:tabLst>
                      </a:pPr>
                      <a:r>
                        <a:rPr lang="en-US" sz="2000" b="0" strike="noStrike" spc="-1">
                          <a:solidFill>
                            <a:schemeClr val="accent1">
                              <a:lumMod val="20000"/>
                              <a:lumOff val="80000"/>
                            </a:schemeClr>
                          </a:solidFill>
                          <a:latin typeface="Helvetica Light"/>
                          <a:ea typeface="Helvetica Light"/>
                        </a:rPr>
                        <a:t>User CPU Time - the time the CPU spends executing user-space code of the process, i.e., the actual instructions of the command or script, not the kernel, which measures CPU resources directly used by the process itself, excluding time spent in the kernel. </a:t>
                      </a:r>
                      <a:endParaRPr lang="en-US" sz="2000" b="0" strike="noStrike" spc="-1">
                        <a:solidFill>
                          <a:schemeClr val="accent1">
                            <a:lumMod val="20000"/>
                            <a:lumOff val="80000"/>
                          </a:schemeClr>
                        </a:solidFill>
                        <a:latin typeface="Arial"/>
                      </a:endParaRPr>
                    </a:p>
                  </a:txBody>
                  <a:tcPr marL="182880" marR="182880">
                    <a:lnL w="12240">
                      <a:solidFill>
                        <a:srgbClr val="0365C0"/>
                      </a:solidFill>
                      <a:prstDash val="solid"/>
                    </a:lnL>
                    <a:lnR w="12240">
                      <a:solidFill>
                        <a:srgbClr val="0365C0"/>
                      </a:solidFill>
                      <a:prstDash val="solid"/>
                    </a:lnR>
                    <a:lnT w="12240">
                      <a:solidFill>
                        <a:srgbClr val="0365C0"/>
                      </a:solidFill>
                      <a:prstDash val="solid"/>
                    </a:lnT>
                    <a:lnB w="12240">
                      <a:solidFill>
                        <a:srgbClr val="0365C0"/>
                      </a:solidFill>
                      <a:prstDash val="solid"/>
                    </a:lnB>
                    <a:noFill/>
                  </a:tcPr>
                </a:tc>
                <a:extLst>
                  <a:ext uri="{0D108BD9-81ED-4DB2-BD59-A6C34878D82A}">
                    <a16:rowId xmlns:a16="http://schemas.microsoft.com/office/drawing/2014/main" val="10001"/>
                  </a:ext>
                </a:extLst>
              </a:tr>
              <a:tr h="657722">
                <a:tc>
                  <a:txBody>
                    <a:bodyPr/>
                    <a:lstStyle/>
                    <a:p>
                      <a:pPr algn="ctr" defTabSz="825480">
                        <a:lnSpc>
                          <a:spcPct val="100000"/>
                        </a:lnSpc>
                        <a:tabLst>
                          <a:tab pos="0" algn="l"/>
                        </a:tabLst>
                      </a:pPr>
                      <a:r>
                        <a:rPr lang="en-US" sz="2000" b="0" strike="noStrike" spc="-1">
                          <a:solidFill>
                            <a:schemeClr val="accent1">
                              <a:lumMod val="20000"/>
                              <a:lumOff val="80000"/>
                            </a:schemeClr>
                          </a:solidFill>
                          <a:latin typeface="Helvetica Light"/>
                          <a:ea typeface="Helvetica Light"/>
                        </a:rPr>
                        <a:t>System</a:t>
                      </a:r>
                      <a:endParaRPr lang="en-US" sz="2000" b="0" strike="noStrike" spc="-1">
                        <a:solidFill>
                          <a:schemeClr val="accent1">
                            <a:lumMod val="20000"/>
                            <a:lumOff val="80000"/>
                          </a:schemeClr>
                        </a:solidFill>
                        <a:latin typeface="Arial"/>
                      </a:endParaRPr>
                    </a:p>
                  </a:txBody>
                  <a:tcPr marL="182880" marR="182880">
                    <a:lnL w="12240">
                      <a:solidFill>
                        <a:srgbClr val="0365C0"/>
                      </a:solidFill>
                      <a:prstDash val="solid"/>
                    </a:lnL>
                    <a:lnR w="12240">
                      <a:solidFill>
                        <a:srgbClr val="0365C0"/>
                      </a:solidFill>
                      <a:prstDash val="solid"/>
                    </a:lnR>
                    <a:lnT w="12240">
                      <a:solidFill>
                        <a:srgbClr val="0365C0"/>
                      </a:solidFill>
                      <a:prstDash val="solid"/>
                    </a:lnT>
                    <a:lnB w="12240">
                      <a:solidFill>
                        <a:srgbClr val="0365C0"/>
                      </a:solidFill>
                      <a:prstDash val="solid"/>
                    </a:lnB>
                    <a:noFill/>
                  </a:tcPr>
                </a:tc>
                <a:tc>
                  <a:txBody>
                    <a:bodyPr/>
                    <a:lstStyle/>
                    <a:p>
                      <a:pPr algn="l" defTabSz="825480">
                        <a:lnSpc>
                          <a:spcPct val="100000"/>
                        </a:lnSpc>
                        <a:tabLst>
                          <a:tab pos="0" algn="l"/>
                        </a:tabLst>
                      </a:pPr>
                      <a:r>
                        <a:rPr lang="en-US" sz="2000" b="0" strike="noStrike" spc="-1" dirty="0">
                          <a:solidFill>
                            <a:schemeClr val="accent1">
                              <a:lumMod val="20000"/>
                              <a:lumOff val="80000"/>
                            </a:schemeClr>
                          </a:solidFill>
                          <a:latin typeface="Helvetica Light"/>
                          <a:ea typeface="Helvetica Light"/>
                        </a:rPr>
                        <a:t>System CPU Time - the time the CPU spends executing kernel-space code on behalf of the process. This includes system calls, which measures overhead from interactions with the operating system (e.g., accessing files, network, or hardware).</a:t>
                      </a:r>
                      <a:endParaRPr lang="en-US" sz="2000" b="0" strike="noStrike" spc="-1" dirty="0">
                        <a:solidFill>
                          <a:schemeClr val="accent1">
                            <a:lumMod val="20000"/>
                            <a:lumOff val="80000"/>
                          </a:schemeClr>
                        </a:solidFill>
                        <a:latin typeface="Arial"/>
                      </a:endParaRPr>
                    </a:p>
                  </a:txBody>
                  <a:tcPr marL="182880" marR="182880">
                    <a:lnL w="12240">
                      <a:solidFill>
                        <a:srgbClr val="0365C0"/>
                      </a:solidFill>
                      <a:prstDash val="solid"/>
                    </a:lnL>
                    <a:lnR w="12240">
                      <a:solidFill>
                        <a:srgbClr val="0365C0"/>
                      </a:solidFill>
                      <a:prstDash val="solid"/>
                    </a:lnR>
                    <a:lnT w="12240">
                      <a:solidFill>
                        <a:srgbClr val="0365C0"/>
                      </a:solidFill>
                      <a:prstDash val="solid"/>
                    </a:lnT>
                    <a:lnB w="12240">
                      <a:solidFill>
                        <a:srgbClr val="0365C0"/>
                      </a:solidFill>
                      <a:prstDash val="solid"/>
                    </a:lnB>
                    <a:noFill/>
                  </a:tcPr>
                </a:tc>
                <a:extLst>
                  <a:ext uri="{0D108BD9-81ED-4DB2-BD59-A6C34878D82A}">
                    <a16:rowId xmlns:a16="http://schemas.microsoft.com/office/drawing/2014/main" val="10002"/>
                  </a:ext>
                </a:extLst>
              </a:tr>
            </a:tbl>
          </a:graphicData>
        </a:graphic>
      </p:graphicFrame>
      <p:graphicFrame>
        <p:nvGraphicFramePr>
          <p:cNvPr id="145" name="Table 6"/>
          <p:cNvGraphicFramePr/>
          <p:nvPr>
            <p:extLst>
              <p:ext uri="{D42A27DB-BD31-4B8C-83A1-F6EECF244321}">
                <p14:modId xmlns:p14="http://schemas.microsoft.com/office/powerpoint/2010/main" val="3187339368"/>
              </p:ext>
            </p:extLst>
          </p:nvPr>
        </p:nvGraphicFramePr>
        <p:xfrm>
          <a:off x="523800" y="6070609"/>
          <a:ext cx="23334480" cy="4784520"/>
        </p:xfrm>
        <a:graphic>
          <a:graphicData uri="http://schemas.openxmlformats.org/drawingml/2006/table">
            <a:tbl>
              <a:tblPr/>
              <a:tblGrid>
                <a:gridCol w="2333520">
                  <a:extLst>
                    <a:ext uri="{9D8B030D-6E8A-4147-A177-3AD203B41FA5}">
                      <a16:colId xmlns:a16="http://schemas.microsoft.com/office/drawing/2014/main" val="20000"/>
                    </a:ext>
                  </a:extLst>
                </a:gridCol>
                <a:gridCol w="2333520">
                  <a:extLst>
                    <a:ext uri="{9D8B030D-6E8A-4147-A177-3AD203B41FA5}">
                      <a16:colId xmlns:a16="http://schemas.microsoft.com/office/drawing/2014/main" val="20001"/>
                    </a:ext>
                  </a:extLst>
                </a:gridCol>
                <a:gridCol w="2333520">
                  <a:extLst>
                    <a:ext uri="{9D8B030D-6E8A-4147-A177-3AD203B41FA5}">
                      <a16:colId xmlns:a16="http://schemas.microsoft.com/office/drawing/2014/main" val="20002"/>
                    </a:ext>
                  </a:extLst>
                </a:gridCol>
                <a:gridCol w="2167200">
                  <a:extLst>
                    <a:ext uri="{9D8B030D-6E8A-4147-A177-3AD203B41FA5}">
                      <a16:colId xmlns:a16="http://schemas.microsoft.com/office/drawing/2014/main" val="20003"/>
                    </a:ext>
                  </a:extLst>
                </a:gridCol>
                <a:gridCol w="2499480">
                  <a:extLst>
                    <a:ext uri="{9D8B030D-6E8A-4147-A177-3AD203B41FA5}">
                      <a16:colId xmlns:a16="http://schemas.microsoft.com/office/drawing/2014/main" val="20004"/>
                    </a:ext>
                  </a:extLst>
                </a:gridCol>
                <a:gridCol w="2333520">
                  <a:extLst>
                    <a:ext uri="{9D8B030D-6E8A-4147-A177-3AD203B41FA5}">
                      <a16:colId xmlns:a16="http://schemas.microsoft.com/office/drawing/2014/main" val="20005"/>
                    </a:ext>
                  </a:extLst>
                </a:gridCol>
                <a:gridCol w="2070720">
                  <a:extLst>
                    <a:ext uri="{9D8B030D-6E8A-4147-A177-3AD203B41FA5}">
                      <a16:colId xmlns:a16="http://schemas.microsoft.com/office/drawing/2014/main" val="20006"/>
                    </a:ext>
                  </a:extLst>
                </a:gridCol>
                <a:gridCol w="2595960">
                  <a:extLst>
                    <a:ext uri="{9D8B030D-6E8A-4147-A177-3AD203B41FA5}">
                      <a16:colId xmlns:a16="http://schemas.microsoft.com/office/drawing/2014/main" val="20007"/>
                    </a:ext>
                  </a:extLst>
                </a:gridCol>
                <a:gridCol w="2333520">
                  <a:extLst>
                    <a:ext uri="{9D8B030D-6E8A-4147-A177-3AD203B41FA5}">
                      <a16:colId xmlns:a16="http://schemas.microsoft.com/office/drawing/2014/main" val="20008"/>
                    </a:ext>
                  </a:extLst>
                </a:gridCol>
                <a:gridCol w="2333520">
                  <a:extLst>
                    <a:ext uri="{9D8B030D-6E8A-4147-A177-3AD203B41FA5}">
                      <a16:colId xmlns:a16="http://schemas.microsoft.com/office/drawing/2014/main" val="20009"/>
                    </a:ext>
                  </a:extLst>
                </a:gridCol>
              </a:tblGrid>
              <a:tr h="609480">
                <a:tc>
                  <a:txBody>
                    <a:bodyPr/>
                    <a:lstStyle/>
                    <a:p>
                      <a:endParaRPr lang="en-US" sz="2800" b="0" strike="noStrike" spc="-1" dirty="0">
                        <a:solidFill>
                          <a:schemeClr val="bg1"/>
                        </a:solidFill>
                        <a:latin typeface="Helvetica Light"/>
                        <a:ea typeface="Helvetica Light"/>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gridSpan="3">
                  <a:txBody>
                    <a:bodyPr/>
                    <a:lstStyle/>
                    <a:p>
                      <a:pPr algn="ctr" defTabSz="825480">
                        <a:lnSpc>
                          <a:spcPct val="100000"/>
                        </a:lnSpc>
                        <a:tabLst>
                          <a:tab pos="0" algn="l"/>
                        </a:tabLst>
                      </a:pPr>
                      <a:r>
                        <a:rPr lang="en-US" sz="2800" b="0" strike="noStrike" spc="-1" dirty="0" err="1">
                          <a:solidFill>
                            <a:schemeClr val="bg1"/>
                          </a:solidFill>
                          <a:latin typeface="Arial"/>
                        </a:rPr>
                        <a:t>Zstd</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GC3</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GC4</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0365C0"/>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494659">
                <a:tc>
                  <a:txBody>
                    <a:bodyPr/>
                    <a:lstStyle/>
                    <a:p>
                      <a:endParaRPr lang="en-US" sz="2800" b="0" strike="noStrike" spc="-1" dirty="0">
                        <a:solidFill>
                          <a:schemeClr val="bg1"/>
                        </a:solidFill>
                        <a:latin typeface="Helvetica Light"/>
                        <a:ea typeface="Helvetica Light"/>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gridSpan="3">
                  <a:txBody>
                    <a:bodyPr/>
                    <a:lstStyle/>
                    <a:p>
                      <a:pPr algn="ctr" defTabSz="825480">
                        <a:lnSpc>
                          <a:spcPct val="100000"/>
                        </a:lnSpc>
                        <a:tabLst>
                          <a:tab pos="0" algn="l"/>
                        </a:tabLst>
                      </a:pPr>
                      <a:r>
                        <a:rPr lang="en-US" sz="2400" b="0" strike="noStrike" spc="-1" dirty="0">
                          <a:solidFill>
                            <a:schemeClr val="bg1"/>
                          </a:solidFill>
                          <a:latin typeface="Helvetica Light"/>
                          <a:ea typeface="Helvetica Light"/>
                        </a:rPr>
                        <a:t>Compressed: 177646563 bytes ( 86.52% )</a:t>
                      </a:r>
                      <a:endParaRPr lang="en-US" sz="24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pPr algn="ctr" defTabSz="825480">
                        <a:lnSpc>
                          <a:spcPct val="100000"/>
                        </a:lnSpc>
                        <a:tabLst>
                          <a:tab pos="0" algn="l"/>
                        </a:tabLst>
                      </a:pPr>
                      <a:r>
                        <a:rPr lang="en-US" sz="2400" b="0" strike="noStrike" spc="-1" dirty="0">
                          <a:solidFill>
                            <a:schemeClr val="bg1"/>
                          </a:solidFill>
                          <a:latin typeface="Helvetica Light"/>
                          <a:ea typeface="Helvetica Light"/>
                        </a:rPr>
                        <a:t>Compressed:  154057685 bytes ( 75.03% )</a:t>
                      </a:r>
                      <a:endParaRPr lang="en-US" sz="24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gridSpan="3">
                  <a:txBody>
                    <a:bodyPr/>
                    <a:lstStyle/>
                    <a:p>
                      <a:pPr algn="ctr" defTabSz="825480">
                        <a:lnSpc>
                          <a:spcPct val="100000"/>
                        </a:lnSpc>
                        <a:tabLst>
                          <a:tab pos="0" algn="l"/>
                        </a:tabLst>
                      </a:pPr>
                      <a:r>
                        <a:rPr lang="en-US" sz="2400" b="0" strike="noStrike" spc="-1" dirty="0">
                          <a:solidFill>
                            <a:schemeClr val="bg1"/>
                          </a:solidFill>
                          <a:latin typeface="Helvetica Light"/>
                          <a:ea typeface="Helvetica Light"/>
                        </a:rPr>
                        <a:t>Compressed:  149762638 bytes ( 72.94% )</a:t>
                      </a:r>
                      <a:endParaRPr lang="en-US" sz="24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1"/>
                  </a:ext>
                </a:extLst>
              </a:tr>
              <a:tr h="609480">
                <a:tc>
                  <a:txBody>
                    <a:bodyPr/>
                    <a:lstStyle/>
                    <a:p>
                      <a:endParaRPr lang="en-US" sz="2800" b="0" strike="noStrike" spc="-1">
                        <a:solidFill>
                          <a:schemeClr val="bg1"/>
                        </a:solidFill>
                        <a:latin typeface="Helvetica Light"/>
                        <a:ea typeface="Helvetica Light"/>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Real</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User</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System</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Real</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User</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System</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Real</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User</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System</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extLst>
                  <a:ext uri="{0D108BD9-81ED-4DB2-BD59-A6C34878D82A}">
                    <a16:rowId xmlns:a16="http://schemas.microsoft.com/office/drawing/2014/main" val="10002"/>
                  </a:ext>
                </a:extLst>
              </a:tr>
              <a:tr h="609480">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1 threads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0m0.508s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0m0.572s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0m0.127s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0m12.579s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0m12.404s </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0m0.169s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0m23.998s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0m23.751s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0m0.213s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extLst>
                  <a:ext uri="{0D108BD9-81ED-4DB2-BD59-A6C34878D82A}">
                    <a16:rowId xmlns:a16="http://schemas.microsoft.com/office/drawing/2014/main" val="10003"/>
                  </a:ext>
                </a:extLst>
              </a:tr>
              <a:tr h="609480">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4 threads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0m0.183s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0m0.576s </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0m0.152s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0m3.949s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0m12.447s </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0m0.200s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0m9.387s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0m27.489s </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0m0.373s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extLst>
                  <a:ext uri="{0D108BD9-81ED-4DB2-BD59-A6C34878D82A}">
                    <a16:rowId xmlns:a16="http://schemas.microsoft.com/office/drawing/2014/main" val="10004"/>
                  </a:ext>
                </a:extLst>
              </a:tr>
              <a:tr h="609480">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8 threads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0m0.143s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0m0.649s </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0m0.178s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0m2.086s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0m12.642s </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0m0.211s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0m5.581s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0m30.196s </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0m0.536s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extLst>
                  <a:ext uri="{0D108BD9-81ED-4DB2-BD59-A6C34878D82A}">
                    <a16:rowId xmlns:a16="http://schemas.microsoft.com/office/drawing/2014/main" val="10005"/>
                  </a:ext>
                </a:extLst>
              </a:tr>
              <a:tr h="609480">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20 threads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0m0.144s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0m0.760s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0m0.229s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0m2.092s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0m12.723s </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0m0.208s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0m6.106s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0m30.130s </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0m1.008s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extLst>
                  <a:ext uri="{0D108BD9-81ED-4DB2-BD59-A6C34878D82A}">
                    <a16:rowId xmlns:a16="http://schemas.microsoft.com/office/drawing/2014/main" val="10006"/>
                  </a:ext>
                </a:extLst>
              </a:tr>
              <a:tr h="609480">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40 threads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0m0.149s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0m0.721s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0m0.263s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0m2.145s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0m12.701s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0m0.201s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0m6.915s</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a:solidFill>
                            <a:schemeClr val="bg1"/>
                          </a:solidFill>
                          <a:latin typeface="Helvetica Light"/>
                          <a:ea typeface="Helvetica Light"/>
                        </a:rPr>
                        <a:t>0m30.399s </a:t>
                      </a:r>
                      <a:endParaRPr lang="en-US" sz="2800" b="0" strike="noStrike" spc="-1">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a:lstStyle/>
                    <a:p>
                      <a:pPr algn="ctr" defTabSz="825480">
                        <a:lnSpc>
                          <a:spcPct val="100000"/>
                        </a:lnSpc>
                        <a:tabLst>
                          <a:tab pos="0" algn="l"/>
                        </a:tabLst>
                      </a:pPr>
                      <a:r>
                        <a:rPr lang="en-US" sz="2800" b="0" strike="noStrike" spc="-1" dirty="0">
                          <a:solidFill>
                            <a:schemeClr val="bg1"/>
                          </a:solidFill>
                          <a:latin typeface="Helvetica Light"/>
                          <a:ea typeface="Helvetica Light"/>
                        </a:rPr>
                        <a:t>0m1.764s</a:t>
                      </a:r>
                      <a:endParaRPr lang="en-US" sz="2800" b="0" strike="noStrike" spc="-1" dirty="0">
                        <a:solidFill>
                          <a:schemeClr val="bg1"/>
                        </a:solidFill>
                        <a:latin typeface="Arial"/>
                      </a:endParaRPr>
                    </a:p>
                  </a:txBody>
                  <a:tcPr marL="182880" marR="18288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extLst>
                  <a:ext uri="{0D108BD9-81ED-4DB2-BD59-A6C34878D82A}">
                    <a16:rowId xmlns:a16="http://schemas.microsoft.com/office/drawing/2014/main" val="10007"/>
                  </a:ext>
                </a:extLst>
              </a:tr>
            </a:tbl>
          </a:graphicData>
        </a:graphic>
      </p:graphicFrame>
      <p:sp>
        <p:nvSpPr>
          <p:cNvPr id="146" name="TextBox 8"/>
          <p:cNvSpPr/>
          <p:nvPr/>
        </p:nvSpPr>
        <p:spPr>
          <a:xfrm>
            <a:off x="919080" y="3423516"/>
            <a:ext cx="2254536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50000"/>
              </a:lnSpc>
              <a:tabLst>
                <a:tab pos="0" algn="l"/>
              </a:tabLst>
            </a:pPr>
            <a:r>
              <a:rPr lang="en-US" sz="3200" b="0" strike="noStrike" spc="-1" dirty="0">
                <a:solidFill>
                  <a:schemeClr val="lt1"/>
                </a:solidFill>
                <a:latin typeface="Helvetica Light"/>
                <a:ea typeface="Helvetica Light"/>
              </a:rPr>
              <a:t>OS:  Linux 6.8.0-88-generic #89-Ubuntu</a:t>
            </a:r>
            <a:endParaRPr lang="en-US" sz="3200" b="0" strike="noStrike" spc="-1" dirty="0">
              <a:solidFill>
                <a:srgbClr val="000000"/>
              </a:solidFill>
              <a:latin typeface="Arial"/>
            </a:endParaRPr>
          </a:p>
          <a:p>
            <a:pPr algn="ctr" defTabSz="825480">
              <a:lnSpc>
                <a:spcPct val="150000"/>
              </a:lnSpc>
              <a:tabLst>
                <a:tab pos="0" algn="l"/>
              </a:tabLst>
            </a:pPr>
            <a:r>
              <a:rPr lang="en-US" sz="3200" b="0" strike="noStrike" spc="-1" dirty="0">
                <a:solidFill>
                  <a:schemeClr val="lt1"/>
                </a:solidFill>
                <a:latin typeface="Helvetica Light"/>
                <a:ea typeface="Helvetica Light"/>
              </a:rPr>
              <a:t>CPU: Intel(R) Core(TM) i7-14700T, 20 cores, 2 threads/core, max MHz: 5200.0000, min MHz:800.0000</a:t>
            </a:r>
            <a:endParaRPr lang="en-US" sz="3200" b="0" strike="noStrike" spc="-1" dirty="0">
              <a:solidFill>
                <a:srgbClr val="000000"/>
              </a:solidFill>
              <a:latin typeface="Arial"/>
            </a:endParaRPr>
          </a:p>
          <a:p>
            <a:pPr algn="ctr" defTabSz="825480">
              <a:lnSpc>
                <a:spcPct val="150000"/>
              </a:lnSpc>
              <a:tabLst>
                <a:tab pos="0" algn="l"/>
              </a:tabLst>
            </a:pPr>
            <a:r>
              <a:rPr lang="en-US" sz="3200" b="0" strike="noStrike" spc="-1" dirty="0">
                <a:solidFill>
                  <a:schemeClr val="lt1"/>
                </a:solidFill>
                <a:latin typeface="Helvetica Light"/>
                <a:ea typeface="Helvetica Light"/>
              </a:rPr>
              <a:t>Test File: cap-251223-8psk-0.2-3fourths-10.0msps-fs12.500-difi-only-payload.bin (205328608 bytes)</a:t>
            </a:r>
            <a:endParaRPr lang="en-US" sz="3200" b="0" strike="noStrike" spc="-1" dirty="0">
              <a:solidFill>
                <a:srgbClr val="000000"/>
              </a:solidFill>
              <a:latin typeface="Arial"/>
            </a:endParaRPr>
          </a:p>
        </p:txBody>
      </p:sp>
      <p:sp>
        <p:nvSpPr>
          <p:cNvPr id="147" name="Title 1"/>
          <p:cNvSpPr/>
          <p:nvPr/>
        </p:nvSpPr>
        <p:spPr>
          <a:xfrm>
            <a:off x="571680" y="454680"/>
            <a:ext cx="10801080" cy="567000"/>
          </a:xfr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825480">
              <a:lnSpc>
                <a:spcPct val="100000"/>
              </a:lnSpc>
              <a:tabLst>
                <a:tab pos="0" algn="l"/>
              </a:tabLst>
            </a:pPr>
            <a:endParaRPr lang="en-US" sz="4000" b="0" i="1" strike="noStrike" spc="-1">
              <a:solidFill>
                <a:schemeClr val="lt1"/>
              </a:solidFill>
              <a:latin typeface="Arial"/>
              <a:ea typeface="Helvetica Light"/>
            </a:endParaRPr>
          </a:p>
        </p:txBody>
      </p:sp>
      <p:pic>
        <p:nvPicPr>
          <p:cNvPr id="2" name="456E501E-A555-477F-8548-5AB748B14A5B">
            <a:extLst>
              <a:ext uri="{FF2B5EF4-FFF2-40B4-BE49-F238E27FC236}">
                <a16:creationId xmlns:a16="http://schemas.microsoft.com/office/drawing/2014/main" id="{28A3340D-C3F1-4F4C-297B-F4704690A5AD}"/>
              </a:ext>
            </a:extLst>
          </p:cNvPr>
          <p:cNvPicPr/>
          <p:nvPr/>
        </p:nvPicPr>
        <p:blipFill>
          <a:blip r:embed="rId2"/>
          <a:stretch/>
        </p:blipFill>
        <p:spPr>
          <a:xfrm>
            <a:off x="685800" y="546480"/>
            <a:ext cx="1992960" cy="1242720"/>
          </a:xfrm>
          <a:prstGeom prst="rect">
            <a:avLst/>
          </a:prstGeom>
          <a:ln w="0">
            <a:noFill/>
          </a:ln>
        </p:spPr>
      </p:pic>
      <p:pic>
        <p:nvPicPr>
          <p:cNvPr id="3" name="69157DF6-A048-403A-A6A8-296FF733767B">
            <a:extLst>
              <a:ext uri="{FF2B5EF4-FFF2-40B4-BE49-F238E27FC236}">
                <a16:creationId xmlns:a16="http://schemas.microsoft.com/office/drawing/2014/main" id="{8AF0AD1E-0AF5-C325-3239-0F92FB3B0945}"/>
              </a:ext>
            </a:extLst>
          </p:cNvPr>
          <p:cNvPicPr/>
          <p:nvPr/>
        </p:nvPicPr>
        <p:blipFill>
          <a:blip r:embed="rId3"/>
          <a:stretch/>
        </p:blipFill>
        <p:spPr>
          <a:xfrm>
            <a:off x="451080" y="1965960"/>
            <a:ext cx="2748960" cy="385200"/>
          </a:xfrm>
          <a:prstGeom prst="rect">
            <a:avLst/>
          </a:prstGeom>
          <a:ln w="0">
            <a:noFill/>
          </a:ln>
        </p:spPr>
      </p:pic>
      <p:pic>
        <p:nvPicPr>
          <p:cNvPr id="4" name="Picture 3" descr="Logo&#10;&#10;Description automatically generated">
            <a:extLst>
              <a:ext uri="{FF2B5EF4-FFF2-40B4-BE49-F238E27FC236}">
                <a16:creationId xmlns:a16="http://schemas.microsoft.com/office/drawing/2014/main" id="{A7300719-C6F0-1D62-EE74-84C4582B2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5900" y="618165"/>
            <a:ext cx="2960219" cy="13960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PlaceHolder 1"/>
          <p:cNvSpPr>
            <a:spLocks noGrp="1"/>
          </p:cNvSpPr>
          <p:nvPr>
            <p:ph type="title"/>
          </p:nvPr>
        </p:nvSpPr>
        <p:spPr>
          <a:xfrm>
            <a:off x="1934640" y="3622680"/>
            <a:ext cx="21030840" cy="5705280"/>
          </a:xfrm>
          <a:prstGeom prst="rect">
            <a:avLst/>
          </a:prstGeom>
          <a:noFill/>
          <a:ln w="0">
            <a:noFill/>
          </a:ln>
        </p:spPr>
        <p:txBody>
          <a:bodyPr lIns="90000" tIns="45000" rIns="90000" bIns="45000" anchor="ctr">
            <a:noAutofit/>
          </a:bodyPr>
          <a:lstStyle/>
          <a:p>
            <a:pPr indent="0" algn="ctr" defTabSz="825480">
              <a:lnSpc>
                <a:spcPct val="100000"/>
              </a:lnSpc>
              <a:buNone/>
              <a:tabLst>
                <a:tab pos="0" algn="l"/>
              </a:tabLst>
            </a:pPr>
            <a:r>
              <a:rPr lang="en-US" sz="12000" b="1" i="1" strike="noStrike" spc="-1" dirty="0">
                <a:solidFill>
                  <a:schemeClr val="lt1"/>
                </a:solidFill>
                <a:latin typeface="Arial Narrow" panose="020B0606020202030204" pitchFamily="34" charset="0"/>
                <a:ea typeface="Helvetica Light"/>
              </a:rPr>
              <a:t>Data Transport</a:t>
            </a:r>
            <a:endParaRPr lang="en-US" sz="12000" b="1" i="1" strike="noStrike" spc="-1" dirty="0">
              <a:solidFill>
                <a:srgbClr val="000000"/>
              </a:solidFill>
              <a:latin typeface="Arial Narrow" panose="020B0606020202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PlaceHolder 1"/>
          <p:cNvSpPr>
            <a:spLocks noGrp="1"/>
          </p:cNvSpPr>
          <p:nvPr>
            <p:ph type="sldNum" idx="22"/>
          </p:nvPr>
        </p:nvSpPr>
        <p:spPr>
          <a:xfrm>
            <a:off x="23072760" y="12733920"/>
            <a:ext cx="846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3200" b="0" strike="noStrike" spc="-1">
                <a:solidFill>
                  <a:srgbClr val="000000"/>
                </a:solidFill>
                <a:latin typeface="Helvetica Light"/>
                <a:ea typeface="Helvetica Light"/>
              </a:defRPr>
            </a:lvl1pPr>
          </a:lstStyle>
          <a:p>
            <a:pPr indent="0" algn="ctr" defTabSz="825480">
              <a:lnSpc>
                <a:spcPct val="100000"/>
              </a:lnSpc>
              <a:buNone/>
              <a:tabLst>
                <a:tab pos="0" algn="l"/>
              </a:tabLst>
            </a:pPr>
            <a:fld id="{67F94A95-F9E0-4970-8FC9-E8E80917E101}" type="slidenum">
              <a:rPr lang="en-US" sz="3200" b="0" strike="noStrike" spc="-1">
                <a:solidFill>
                  <a:srgbClr val="000000"/>
                </a:solidFill>
                <a:latin typeface="Helvetica Light"/>
                <a:ea typeface="Helvetica Light"/>
              </a:rPr>
              <a:t>14</a:t>
            </a:fld>
            <a:endParaRPr lang="en-US" sz="3200" b="0" strike="noStrike" spc="-1">
              <a:solidFill>
                <a:srgbClr val="000000"/>
              </a:solidFill>
              <a:latin typeface="Times New Roman"/>
            </a:endParaRPr>
          </a:p>
        </p:txBody>
      </p:sp>
      <p:sp>
        <p:nvSpPr>
          <p:cNvPr id="150" name="Title 1"/>
          <p:cNvSpPr/>
          <p:nvPr/>
        </p:nvSpPr>
        <p:spPr>
          <a:xfrm>
            <a:off x="19831320" y="212040"/>
            <a:ext cx="434376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strike="noStrike" spc="-1">
                <a:solidFill>
                  <a:srgbClr val="00B0F0"/>
                </a:solidFill>
                <a:latin typeface="Arial Narrow"/>
                <a:ea typeface="Helvetica Light"/>
              </a:rPr>
              <a:t>Our Innovation</a:t>
            </a:r>
            <a:endParaRPr lang="en-US" sz="4800" b="0" strike="noStrike" spc="-1">
              <a:solidFill>
                <a:srgbClr val="000000"/>
              </a:solidFill>
              <a:latin typeface="Arial"/>
            </a:endParaRPr>
          </a:p>
        </p:txBody>
      </p:sp>
      <p:sp>
        <p:nvSpPr>
          <p:cNvPr id="151" name="TextBox 5"/>
          <p:cNvSpPr/>
          <p:nvPr/>
        </p:nvSpPr>
        <p:spPr>
          <a:xfrm>
            <a:off x="6053040" y="3582000"/>
            <a:ext cx="12785760" cy="127980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t">
            <a:spAutoFit/>
          </a:bodyPr>
          <a:lstStyle/>
          <a:p>
            <a:pPr algn="ctr" defTabSz="825480">
              <a:lnSpc>
                <a:spcPct val="100000"/>
              </a:lnSpc>
              <a:spcBef>
                <a:spcPts val="1199"/>
              </a:spcBef>
              <a:spcAft>
                <a:spcPts val="1199"/>
              </a:spcAft>
              <a:tabLst>
                <a:tab pos="0" algn="l"/>
              </a:tabLst>
            </a:pPr>
            <a:r>
              <a:rPr lang="en-US" sz="7200" b="1" i="1" strike="noStrike" spc="-1">
                <a:solidFill>
                  <a:schemeClr val="lt1"/>
                </a:solidFill>
                <a:latin typeface="Arial Narrow"/>
                <a:ea typeface="Helvetica Light"/>
              </a:rPr>
              <a:t>TCP                    vs                  UDP</a:t>
            </a:r>
            <a:endParaRPr lang="en-US" sz="7200" b="0" strike="noStrike" spc="-1">
              <a:solidFill>
                <a:srgbClr val="000000"/>
              </a:solidFill>
              <a:latin typeface="Arial"/>
            </a:endParaRPr>
          </a:p>
        </p:txBody>
      </p:sp>
      <p:sp>
        <p:nvSpPr>
          <p:cNvPr id="152" name="TextBox 8"/>
          <p:cNvSpPr/>
          <p:nvPr/>
        </p:nvSpPr>
        <p:spPr>
          <a:xfrm>
            <a:off x="5513760" y="9651960"/>
            <a:ext cx="13462200" cy="1308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8000" b="1" i="1" strike="noStrike" spc="-1">
                <a:solidFill>
                  <a:schemeClr val="lt1"/>
                </a:solidFill>
                <a:latin typeface="Arial Narrow"/>
                <a:ea typeface="Helvetica Light"/>
              </a:rPr>
              <a:t>Genesis Codes Data Transport</a:t>
            </a:r>
            <a:endParaRPr lang="en-US" sz="8000" b="0" strike="noStrike" spc="-1">
              <a:solidFill>
                <a:srgbClr val="000000"/>
              </a:solidFill>
              <a:latin typeface="Arial"/>
            </a:endParaRPr>
          </a:p>
        </p:txBody>
      </p:sp>
      <p:sp>
        <p:nvSpPr>
          <p:cNvPr id="153" name="TextBox 1"/>
          <p:cNvSpPr/>
          <p:nvPr/>
        </p:nvSpPr>
        <p:spPr>
          <a:xfrm>
            <a:off x="2601720" y="5235480"/>
            <a:ext cx="9642600" cy="1918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685800" indent="-685800" algn="ctr" defTabSz="825480">
              <a:lnSpc>
                <a:spcPct val="100000"/>
              </a:lnSpc>
              <a:buClr>
                <a:srgbClr val="FFFFFF"/>
              </a:buClr>
              <a:buFont typeface="Arial"/>
              <a:buChar char="•"/>
            </a:pPr>
            <a:r>
              <a:rPr lang="en-US" sz="4000" b="0" i="1" strike="noStrike" spc="-1">
                <a:solidFill>
                  <a:schemeClr val="lt1"/>
                </a:solidFill>
                <a:latin typeface="Arial Narrow"/>
                <a:ea typeface="Helvetica Light"/>
              </a:rPr>
              <a:t>Reliable, Assured Delivery</a:t>
            </a:r>
            <a:endParaRPr lang="en-US" sz="4000" b="0" strike="noStrike" spc="-1">
              <a:solidFill>
                <a:srgbClr val="000000"/>
              </a:solidFill>
              <a:latin typeface="Arial"/>
            </a:endParaRPr>
          </a:p>
          <a:p>
            <a:pPr marL="685800" indent="-685800" algn="ctr" defTabSz="825480">
              <a:lnSpc>
                <a:spcPct val="100000"/>
              </a:lnSpc>
              <a:buClr>
                <a:srgbClr val="FFFFFF"/>
              </a:buClr>
              <a:buFont typeface="Arial"/>
              <a:buChar char="•"/>
            </a:pPr>
            <a:r>
              <a:rPr lang="en-US" sz="4000" b="0" i="1" strike="noStrike" spc="-1">
                <a:solidFill>
                  <a:schemeClr val="lt1"/>
                </a:solidFill>
                <a:latin typeface="Arial Narrow"/>
                <a:ea typeface="Helvetica Light"/>
              </a:rPr>
              <a:t>Packet Loss Recovery via ACK &amp; RESENT</a:t>
            </a:r>
            <a:endParaRPr lang="en-US" sz="4000" b="0" strike="noStrike" spc="-1">
              <a:solidFill>
                <a:srgbClr val="000000"/>
              </a:solidFill>
              <a:latin typeface="Arial"/>
            </a:endParaRPr>
          </a:p>
          <a:p>
            <a:pPr marL="685800" indent="-685800" algn="ctr" defTabSz="825480">
              <a:lnSpc>
                <a:spcPct val="100000"/>
              </a:lnSpc>
              <a:buClr>
                <a:srgbClr val="FFFFFF"/>
              </a:buClr>
              <a:buFont typeface="Arial"/>
              <a:buChar char="•"/>
            </a:pPr>
            <a:r>
              <a:rPr lang="en-US" sz="4000" b="0" i="1" strike="noStrike" spc="-1">
                <a:solidFill>
                  <a:schemeClr val="lt1"/>
                </a:solidFill>
                <a:latin typeface="Arial Narrow"/>
                <a:ea typeface="Helvetica Light"/>
              </a:rPr>
              <a:t>Poor Performance, High Latency</a:t>
            </a:r>
            <a:endParaRPr lang="en-US" sz="4000" b="0" strike="noStrike" spc="-1">
              <a:solidFill>
                <a:srgbClr val="000000"/>
              </a:solidFill>
              <a:latin typeface="Arial"/>
            </a:endParaRPr>
          </a:p>
        </p:txBody>
      </p:sp>
      <p:sp>
        <p:nvSpPr>
          <p:cNvPr id="154" name="TextBox 7"/>
          <p:cNvSpPr/>
          <p:nvPr/>
        </p:nvSpPr>
        <p:spPr>
          <a:xfrm>
            <a:off x="13853160" y="5235480"/>
            <a:ext cx="9642600" cy="1918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685800" indent="-685800" algn="ctr" defTabSz="825480">
              <a:lnSpc>
                <a:spcPct val="100000"/>
              </a:lnSpc>
              <a:buClr>
                <a:srgbClr val="FFFFFF"/>
              </a:buClr>
              <a:buFont typeface="Arial"/>
              <a:buChar char="•"/>
            </a:pPr>
            <a:r>
              <a:rPr lang="en-US" sz="4000" b="0" i="1" strike="noStrike" spc="-1">
                <a:solidFill>
                  <a:schemeClr val="lt1"/>
                </a:solidFill>
                <a:latin typeface="Arial Narrow"/>
                <a:ea typeface="Helvetica Light"/>
              </a:rPr>
              <a:t>Simple &amp; Fast</a:t>
            </a:r>
            <a:endParaRPr lang="en-US" sz="4000" b="0" strike="noStrike" spc="-1">
              <a:solidFill>
                <a:srgbClr val="000000"/>
              </a:solidFill>
              <a:latin typeface="Arial"/>
            </a:endParaRPr>
          </a:p>
          <a:p>
            <a:pPr marL="685800" indent="-685800" algn="ctr" defTabSz="825480">
              <a:lnSpc>
                <a:spcPct val="100000"/>
              </a:lnSpc>
              <a:buClr>
                <a:srgbClr val="FFFFFF"/>
              </a:buClr>
              <a:buFont typeface="Arial"/>
              <a:buChar char="•"/>
            </a:pPr>
            <a:r>
              <a:rPr lang="en-US" sz="4000" b="0" i="1" strike="noStrike" spc="-1">
                <a:solidFill>
                  <a:schemeClr val="lt1"/>
                </a:solidFill>
                <a:latin typeface="Arial Narrow"/>
                <a:ea typeface="Helvetica Light"/>
              </a:rPr>
              <a:t>No Assured Delivery @ Packet Losses</a:t>
            </a:r>
            <a:endParaRPr lang="en-US" sz="4000" b="0" strike="noStrike" spc="-1">
              <a:solidFill>
                <a:srgbClr val="000000"/>
              </a:solidFill>
              <a:latin typeface="Arial"/>
            </a:endParaRPr>
          </a:p>
          <a:p>
            <a:pPr marL="685800" indent="-685800" algn="ctr" defTabSz="825480">
              <a:lnSpc>
                <a:spcPct val="100000"/>
              </a:lnSpc>
              <a:buClr>
                <a:srgbClr val="FFFFFF"/>
              </a:buClr>
              <a:buFont typeface="Arial"/>
              <a:buChar char="•"/>
            </a:pPr>
            <a:r>
              <a:rPr lang="en-US" sz="4000" b="0" i="1" strike="noStrike" spc="-1">
                <a:solidFill>
                  <a:schemeClr val="lt1"/>
                </a:solidFill>
                <a:latin typeface="Arial Narrow"/>
                <a:ea typeface="Helvetica Light"/>
              </a:rPr>
              <a:t>Not Deterministic, No QoS Performance</a:t>
            </a:r>
            <a:endParaRPr lang="en-US" sz="4000" b="0" strike="noStrike" spc="-1">
              <a:solidFill>
                <a:srgbClr val="000000"/>
              </a:solidFill>
              <a:latin typeface="Arial"/>
            </a:endParaRPr>
          </a:p>
        </p:txBody>
      </p:sp>
      <p:pic>
        <p:nvPicPr>
          <p:cNvPr id="155" name="456E501E-A555-477F-8548-5AB748B14A5B"/>
          <p:cNvPicPr/>
          <p:nvPr/>
        </p:nvPicPr>
        <p:blipFill>
          <a:blip r:embed="rId3"/>
          <a:stretch/>
        </p:blipFill>
        <p:spPr>
          <a:xfrm>
            <a:off x="685800" y="546480"/>
            <a:ext cx="1992960" cy="1242720"/>
          </a:xfrm>
          <a:prstGeom prst="rect">
            <a:avLst/>
          </a:prstGeom>
          <a:ln w="0">
            <a:noFill/>
          </a:ln>
        </p:spPr>
      </p:pic>
      <p:pic>
        <p:nvPicPr>
          <p:cNvPr id="156" name="69157DF6-A048-403A-A6A8-296FF733767B"/>
          <p:cNvPicPr/>
          <p:nvPr/>
        </p:nvPicPr>
        <p:blipFill>
          <a:blip r:embed="rId4"/>
          <a:stretch/>
        </p:blipFill>
        <p:spPr>
          <a:xfrm>
            <a:off x="451080" y="1965960"/>
            <a:ext cx="2748960" cy="385200"/>
          </a:xfrm>
          <a:prstGeom prst="rect">
            <a:avLst/>
          </a:prstGeom>
          <a:ln w="0">
            <a:noFill/>
          </a:ln>
        </p:spPr>
      </p:pic>
      <p:sp>
        <p:nvSpPr>
          <p:cNvPr id="157" name="TextBox 6"/>
          <p:cNvSpPr/>
          <p:nvPr/>
        </p:nvSpPr>
        <p:spPr>
          <a:xfrm>
            <a:off x="4690440" y="11332800"/>
            <a:ext cx="17452800" cy="115812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t">
            <a:spAutoFit/>
          </a:bodyPr>
          <a:lstStyle/>
          <a:p>
            <a:pPr algn="ctr" defTabSz="825480">
              <a:lnSpc>
                <a:spcPct val="100000"/>
              </a:lnSpc>
              <a:spcBef>
                <a:spcPts val="1199"/>
              </a:spcBef>
              <a:spcAft>
                <a:spcPts val="1199"/>
              </a:spcAft>
              <a:tabLst>
                <a:tab pos="0" algn="l"/>
              </a:tabLst>
            </a:pPr>
            <a:r>
              <a:rPr lang="en-US" sz="6400" b="0" i="1" strike="noStrike" spc="-1">
                <a:solidFill>
                  <a:schemeClr val="lt1"/>
                </a:solidFill>
                <a:latin typeface="Arial Narrow"/>
                <a:ea typeface="Helvetica Light"/>
              </a:rPr>
              <a:t>UDP Speed + Assured Performance =&gt; Assured UDP</a:t>
            </a:r>
            <a:endParaRPr lang="en-US" sz="6400" b="0" strike="noStrike" spc="-1">
              <a:solidFill>
                <a:srgbClr val="000000"/>
              </a:solidFill>
              <a:latin typeface="Arial"/>
            </a:endParaRPr>
          </a:p>
        </p:txBody>
      </p:sp>
      <p:sp>
        <p:nvSpPr>
          <p:cNvPr id="158" name="TextBox 9"/>
          <p:cNvSpPr/>
          <p:nvPr/>
        </p:nvSpPr>
        <p:spPr>
          <a:xfrm>
            <a:off x="5265000" y="1406880"/>
            <a:ext cx="13853520" cy="127980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t">
            <a:spAutoFit/>
          </a:bodyPr>
          <a:lstStyle/>
          <a:p>
            <a:pPr algn="ctr" defTabSz="825480">
              <a:lnSpc>
                <a:spcPct val="100000"/>
              </a:lnSpc>
              <a:spcBef>
                <a:spcPts val="1199"/>
              </a:spcBef>
              <a:spcAft>
                <a:spcPts val="1199"/>
              </a:spcAft>
              <a:tabLst>
                <a:tab pos="0" algn="l"/>
              </a:tabLst>
            </a:pPr>
            <a:r>
              <a:rPr lang="en-US" sz="7200" b="1" i="1" strike="noStrike" spc="-1">
                <a:solidFill>
                  <a:schemeClr val="lt1"/>
                </a:solidFill>
                <a:latin typeface="Arial Narrow"/>
                <a:ea typeface="Helvetica Light"/>
              </a:rPr>
              <a:t>Optimize </a:t>
            </a:r>
            <a:r>
              <a:rPr lang="en-US" sz="7200" b="1" i="1" strike="noStrike" spc="-1">
                <a:solidFill>
                  <a:schemeClr val="lt1"/>
                </a:solidFill>
                <a:latin typeface="Wingdings"/>
                <a:ea typeface="Helvetica Light"/>
              </a:rPr>
              <a:t></a:t>
            </a:r>
            <a:r>
              <a:rPr lang="en-US" sz="7200" b="1" i="1" strike="noStrike" spc="-1">
                <a:solidFill>
                  <a:schemeClr val="lt1"/>
                </a:solidFill>
                <a:latin typeface="Arial Narrow"/>
                <a:ea typeface="Helvetica Light"/>
              </a:rPr>
              <a:t>  Data Transport Protocol</a:t>
            </a:r>
            <a:endParaRPr lang="en-US" sz="7200" b="0" strike="noStrike" spc="-1">
              <a:solidFill>
                <a:srgbClr val="000000"/>
              </a:solidFill>
              <a:latin typeface="Arial"/>
            </a:endParaRPr>
          </a:p>
        </p:txBody>
      </p:sp>
      <p:sp>
        <p:nvSpPr>
          <p:cNvPr id="159" name="TextBox 13"/>
          <p:cNvSpPr/>
          <p:nvPr/>
        </p:nvSpPr>
        <p:spPr>
          <a:xfrm>
            <a:off x="6108480" y="7955280"/>
            <a:ext cx="1548900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6400" b="0" i="1" strike="noStrike" spc="-1">
                <a:solidFill>
                  <a:schemeClr val="lt1"/>
                </a:solidFill>
                <a:latin typeface="Arial Narrow"/>
                <a:ea typeface="Helvetica Light"/>
              </a:rPr>
              <a:t>The best of both, for a better digital world.</a:t>
            </a:r>
            <a:endParaRPr lang="en-US" sz="64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p:nvPr/>
        </p:nvSpPr>
        <p:spPr>
          <a:xfrm>
            <a:off x="1100901" y="625243"/>
            <a:ext cx="12192000" cy="731520"/>
          </a:xfrm>
          <a:prstGeom prst="rect">
            <a:avLst/>
          </a:prstGeom>
          <a:noFill/>
          <a:ln/>
        </p:spPr>
        <p:txBody>
          <a:bodyPr wrap="square" lIns="0" tIns="0" rIns="0" bIns="0" rtlCol="0" anchor="ctr"/>
          <a:lstStyle/>
          <a:p>
            <a:r>
              <a:rPr lang="en-US" sz="2400" b="1" kern="0" spc="800" dirty="0">
                <a:solidFill>
                  <a:srgbClr val="5DADE2"/>
                </a:solidFill>
                <a:latin typeface="Consolas" pitchFamily="34" charset="0"/>
                <a:ea typeface="Consolas" pitchFamily="34" charset="-122"/>
                <a:cs typeface="Consolas" pitchFamily="34" charset="-120"/>
              </a:rPr>
              <a:t>LIVE DEMO — SPEED</a:t>
            </a:r>
            <a:endParaRPr lang="en-US" sz="2400" dirty="0"/>
          </a:p>
        </p:txBody>
      </p:sp>
      <p:sp>
        <p:nvSpPr>
          <p:cNvPr id="4" name="Text 2"/>
          <p:cNvSpPr/>
          <p:nvPr/>
        </p:nvSpPr>
        <p:spPr>
          <a:xfrm>
            <a:off x="9395825" y="381403"/>
            <a:ext cx="15923416" cy="1219200"/>
          </a:xfrm>
          <a:prstGeom prst="rect">
            <a:avLst/>
          </a:prstGeom>
          <a:noFill/>
          <a:ln/>
        </p:spPr>
        <p:txBody>
          <a:bodyPr wrap="square" lIns="0" tIns="0" rIns="0" bIns="0" rtlCol="0" anchor="ctr"/>
          <a:lstStyle/>
          <a:p>
            <a:r>
              <a:rPr lang="en-US" sz="6933" b="1" dirty="0">
                <a:solidFill>
                  <a:srgbClr val="F0EDE8"/>
                </a:solidFill>
              </a:rPr>
              <a:t>10X Throughput: See It In Action</a:t>
            </a:r>
            <a:endParaRPr lang="en-US" sz="6933" dirty="0"/>
          </a:p>
        </p:txBody>
      </p:sp>
      <p:pic>
        <p:nvPicPr>
          <p:cNvPr id="5" name="Untitled video (2)">
            <a:hlinkClick r:id="" action="ppaction://media"/>
            <a:extLst>
              <a:ext uri="{FF2B5EF4-FFF2-40B4-BE49-F238E27FC236}">
                <a16:creationId xmlns:a16="http://schemas.microsoft.com/office/drawing/2014/main" id="{74C034D8-D4CA-416D-CDF5-6262C8B78F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6811" y="1517270"/>
            <a:ext cx="22897189" cy="12879666"/>
          </a:xfrm>
          <a:prstGeom prst="rect">
            <a:avLst/>
          </a:prstGeom>
        </p:spPr>
      </p:pic>
      <p:sp>
        <p:nvSpPr>
          <p:cNvPr id="6" name="TextBox 5">
            <a:extLst>
              <a:ext uri="{FF2B5EF4-FFF2-40B4-BE49-F238E27FC236}">
                <a16:creationId xmlns:a16="http://schemas.microsoft.com/office/drawing/2014/main" id="{96B426D5-ED88-360F-8B8B-CAA83B8BCC14}"/>
              </a:ext>
            </a:extLst>
          </p:cNvPr>
          <p:cNvSpPr txBox="1"/>
          <p:nvPr/>
        </p:nvSpPr>
        <p:spPr>
          <a:xfrm>
            <a:off x="0" y="1517270"/>
            <a:ext cx="4182894" cy="12864547"/>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endParaRPr lang="en-US" sz="4800" dirty="0">
              <a:solidFill>
                <a:schemeClr val="bg1"/>
              </a:solidFill>
            </a:endParaRPr>
          </a:p>
          <a:p>
            <a:pPr algn="ctr">
              <a:lnSpc>
                <a:spcPct val="150000"/>
              </a:lnSpc>
            </a:pPr>
            <a:r>
              <a:rPr lang="en-US" sz="5333" b="1" i="1" dirty="0">
                <a:solidFill>
                  <a:schemeClr val="bg1"/>
                </a:solidFill>
              </a:rPr>
              <a:t>Turbocharge Data Move </a:t>
            </a:r>
          </a:p>
          <a:p>
            <a:pPr algn="ctr">
              <a:lnSpc>
                <a:spcPct val="150000"/>
              </a:lnSpc>
            </a:pPr>
            <a:r>
              <a:rPr lang="en-US" sz="5333" b="1" i="1" dirty="0">
                <a:solidFill>
                  <a:schemeClr val="bg1"/>
                </a:solidFill>
              </a:rPr>
              <a:t>on the Internet</a:t>
            </a:r>
          </a:p>
          <a:p>
            <a:pPr algn="ctr">
              <a:lnSpc>
                <a:spcPct val="150000"/>
              </a:lnSpc>
            </a:pPr>
            <a:endParaRPr lang="en-US" sz="4267" b="1" dirty="0">
              <a:solidFill>
                <a:schemeClr val="bg1"/>
              </a:solidFill>
            </a:endParaRPr>
          </a:p>
          <a:p>
            <a:pPr algn="ctr">
              <a:lnSpc>
                <a:spcPct val="150000"/>
              </a:lnSpc>
            </a:pPr>
            <a:r>
              <a:rPr lang="en-US" sz="3733" dirty="0">
                <a:solidFill>
                  <a:schemeClr val="bg1"/>
                </a:solidFill>
              </a:rPr>
              <a:t>Transmit</a:t>
            </a:r>
          </a:p>
          <a:p>
            <a:pPr algn="ctr">
              <a:lnSpc>
                <a:spcPct val="150000"/>
              </a:lnSpc>
            </a:pPr>
            <a:r>
              <a:rPr lang="en-US" sz="3733" dirty="0">
                <a:solidFill>
                  <a:schemeClr val="bg1"/>
                </a:solidFill>
              </a:rPr>
              <a:t>large data files</a:t>
            </a:r>
          </a:p>
          <a:p>
            <a:pPr algn="ctr">
              <a:lnSpc>
                <a:spcPct val="150000"/>
              </a:lnSpc>
            </a:pPr>
            <a:r>
              <a:rPr lang="en-US" sz="3733" dirty="0">
                <a:solidFill>
                  <a:schemeClr val="bg1"/>
                </a:solidFill>
              </a:rPr>
              <a:t>over the Internet </a:t>
            </a:r>
          </a:p>
          <a:p>
            <a:pPr algn="ctr">
              <a:lnSpc>
                <a:spcPct val="150000"/>
              </a:lnSpc>
            </a:pPr>
            <a:r>
              <a:rPr lang="en-US" sz="3733" dirty="0">
                <a:solidFill>
                  <a:schemeClr val="bg1"/>
                </a:solidFill>
              </a:rPr>
              <a:t>between two computers</a:t>
            </a:r>
          </a:p>
          <a:p>
            <a:pPr algn="ctr">
              <a:lnSpc>
                <a:spcPct val="150000"/>
              </a:lnSpc>
            </a:pPr>
            <a:r>
              <a:rPr lang="en-US" sz="3733" dirty="0">
                <a:solidFill>
                  <a:schemeClr val="bg1"/>
                </a:solidFill>
              </a:rPr>
              <a:t> 5000 miles away</a:t>
            </a:r>
          </a:p>
          <a:p>
            <a:endParaRPr lang="en-US" sz="800" dirty="0">
              <a:solidFill>
                <a:schemeClr val="bg1"/>
              </a:solidFill>
            </a:endParaRPr>
          </a:p>
          <a:p>
            <a:pPr algn="ctr"/>
            <a:endParaRPr lang="en-US" sz="5400" dirty="0">
              <a:solidFill>
                <a:schemeClr val="bg1"/>
              </a:solidFill>
            </a:endParaRPr>
          </a:p>
        </p:txBody>
      </p:sp>
      <p:sp>
        <p:nvSpPr>
          <p:cNvPr id="9" name="Slide Number Placeholder 8">
            <a:extLst>
              <a:ext uri="{FF2B5EF4-FFF2-40B4-BE49-F238E27FC236}">
                <a16:creationId xmlns:a16="http://schemas.microsoft.com/office/drawing/2014/main" id="{5945A03A-F12C-BB5D-2ED5-F9A4FF09631D}"/>
              </a:ext>
            </a:extLst>
          </p:cNvPr>
          <p:cNvSpPr txBox="1">
            <a:spLocks/>
          </p:cNvSpPr>
          <p:nvPr/>
        </p:nvSpPr>
        <p:spPr>
          <a:xfrm>
            <a:off x="31699197" y="16940160"/>
            <a:ext cx="755000" cy="973667"/>
          </a:xfrm>
          <a:prstGeom prst="rect">
            <a:avLst/>
          </a:prstGeom>
        </p:spPr>
        <p:txBody>
          <a:bodyPr/>
          <a:lstStyle>
            <a:defPPr>
              <a:defRPr lang="zh-CN"/>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DC812-C92D-420F-B6BE-48962989485A}" type="slidenum">
              <a:rPr lang="en-US" sz="3733" dirty="0">
                <a:solidFill>
                  <a:schemeClr val="bg1"/>
                </a:solidFill>
              </a:rPr>
              <a:pPr/>
              <a:t>15</a:t>
            </a:fld>
            <a:endParaRPr lang="en-US" sz="3733">
              <a:solidFill>
                <a:schemeClr val="bg1"/>
              </a:solidFill>
            </a:endParaRPr>
          </a:p>
        </p:txBody>
      </p:sp>
      <p:pic>
        <p:nvPicPr>
          <p:cNvPr id="10" name="Picture 9" descr="A qr code with a few black squares&#10;&#10;Description automatically generated">
            <a:extLst>
              <a:ext uri="{FF2B5EF4-FFF2-40B4-BE49-F238E27FC236}">
                <a16:creationId xmlns:a16="http://schemas.microsoft.com/office/drawing/2014/main" id="{DC18EE22-4371-9C5C-5928-676EFF6BA816}"/>
              </a:ext>
            </a:extLst>
          </p:cNvPr>
          <p:cNvPicPr>
            <a:picLocks noChangeAspect="1"/>
          </p:cNvPicPr>
          <p:nvPr/>
        </p:nvPicPr>
        <p:blipFill>
          <a:blip r:embed="rId6"/>
          <a:stretch>
            <a:fillRect/>
          </a:stretch>
        </p:blipFill>
        <p:spPr>
          <a:xfrm>
            <a:off x="21734309" y="11066309"/>
            <a:ext cx="2649691" cy="2649691"/>
          </a:xfrm>
          <a:prstGeom prst="rect">
            <a:avLst/>
          </a:prstGeom>
        </p:spPr>
      </p:pic>
      <p:sp>
        <p:nvSpPr>
          <p:cNvPr id="7" name="TextBox 6">
            <a:extLst>
              <a:ext uri="{FF2B5EF4-FFF2-40B4-BE49-F238E27FC236}">
                <a16:creationId xmlns:a16="http://schemas.microsoft.com/office/drawing/2014/main" id="{13548AAE-A0D0-577A-E122-4FD025B74A64}"/>
              </a:ext>
            </a:extLst>
          </p:cNvPr>
          <p:cNvSpPr txBox="1"/>
          <p:nvPr/>
        </p:nvSpPr>
        <p:spPr>
          <a:xfrm>
            <a:off x="21379973" y="2204522"/>
            <a:ext cx="3192095" cy="8443017"/>
          </a:xfrm>
          <a:prstGeom prst="rect">
            <a:avLst/>
          </a:prstGeom>
          <a:noFill/>
        </p:spPr>
        <p:txBody>
          <a:bodyPr wrap="square">
            <a:spAutoFit/>
          </a:bodyPr>
          <a:lstStyle/>
          <a:p>
            <a:pPr algn="ctr">
              <a:spcBef>
                <a:spcPts val="800"/>
              </a:spcBef>
            </a:pPr>
            <a:r>
              <a:rPr lang="en-US" altLang="zh-CN" sz="3733" i="1" dirty="0">
                <a:solidFill>
                  <a:schemeClr val="bg1"/>
                </a:solidFill>
                <a:latin typeface="Arial Narrow" panose="020B0606020202030204" pitchFamily="34" charset="0"/>
              </a:rPr>
              <a:t>Benchmark: </a:t>
            </a:r>
          </a:p>
          <a:p>
            <a:pPr algn="ctr">
              <a:spcBef>
                <a:spcPts val="800"/>
              </a:spcBef>
            </a:pPr>
            <a:endParaRPr lang="en-US" altLang="zh-CN" sz="3733" i="1" dirty="0">
              <a:solidFill>
                <a:schemeClr val="bg1"/>
              </a:solidFill>
              <a:latin typeface="Arial Narrow" panose="020B0606020202030204" pitchFamily="34" charset="0"/>
            </a:endParaRPr>
          </a:p>
          <a:p>
            <a:pPr algn="ctr">
              <a:spcBef>
                <a:spcPts val="800"/>
              </a:spcBef>
            </a:pPr>
            <a:r>
              <a:rPr lang="en-US" altLang="zh-CN" sz="3733" i="1" dirty="0">
                <a:solidFill>
                  <a:schemeClr val="bg1"/>
                </a:solidFill>
                <a:latin typeface="Arial Narrow" panose="020B0606020202030204" pitchFamily="34" charset="0"/>
              </a:rPr>
              <a:t>Secure Copy</a:t>
            </a:r>
          </a:p>
          <a:p>
            <a:pPr algn="ctr">
              <a:spcBef>
                <a:spcPts val="800"/>
              </a:spcBef>
            </a:pPr>
            <a:r>
              <a:rPr lang="en-US" altLang="zh-CN" sz="4800" i="1" dirty="0">
                <a:solidFill>
                  <a:schemeClr val="bg1"/>
                </a:solidFill>
                <a:latin typeface="Arial Narrow" panose="020B0606020202030204" pitchFamily="34" charset="0"/>
              </a:rPr>
              <a:t>SCP </a:t>
            </a:r>
          </a:p>
          <a:p>
            <a:pPr algn="ctr">
              <a:spcBef>
                <a:spcPts val="800"/>
              </a:spcBef>
            </a:pPr>
            <a:r>
              <a:rPr lang="en-US" altLang="zh-CN" sz="3200" i="1" dirty="0">
                <a:solidFill>
                  <a:schemeClr val="bg1"/>
                </a:solidFill>
                <a:latin typeface="Arial Narrow" panose="020B0606020202030204" pitchFamily="34" charset="0"/>
              </a:rPr>
              <a:t>(TCP)</a:t>
            </a:r>
          </a:p>
          <a:p>
            <a:pPr algn="ctr">
              <a:spcBef>
                <a:spcPts val="1600"/>
              </a:spcBef>
            </a:pPr>
            <a:endParaRPr lang="en-US" altLang="zh-CN" sz="3200" i="1" dirty="0">
              <a:solidFill>
                <a:schemeClr val="bg1"/>
              </a:solidFill>
              <a:latin typeface="Arial Narrow" panose="020B0606020202030204" pitchFamily="34" charset="0"/>
            </a:endParaRPr>
          </a:p>
          <a:p>
            <a:pPr algn="ctr">
              <a:spcBef>
                <a:spcPts val="1600"/>
              </a:spcBef>
            </a:pPr>
            <a:endParaRPr lang="en-US" altLang="zh-CN" sz="3200" i="1" dirty="0">
              <a:solidFill>
                <a:schemeClr val="bg1"/>
              </a:solidFill>
              <a:latin typeface="Arial Narrow" panose="020B0606020202030204" pitchFamily="34" charset="0"/>
            </a:endParaRPr>
          </a:p>
          <a:p>
            <a:pPr algn="ctr">
              <a:spcBef>
                <a:spcPts val="1600"/>
              </a:spcBef>
            </a:pPr>
            <a:endParaRPr lang="en-US" altLang="zh-CN" sz="3200" i="1" dirty="0">
              <a:solidFill>
                <a:schemeClr val="bg1"/>
              </a:solidFill>
              <a:latin typeface="Arial Narrow" panose="020B0606020202030204" pitchFamily="34" charset="0"/>
            </a:endParaRPr>
          </a:p>
          <a:p>
            <a:pPr algn="ctr">
              <a:spcBef>
                <a:spcPts val="1600"/>
              </a:spcBef>
            </a:pPr>
            <a:endParaRPr lang="en-US" altLang="zh-CN" sz="3200" i="1" dirty="0">
              <a:solidFill>
                <a:schemeClr val="bg1"/>
              </a:solidFill>
              <a:latin typeface="Arial Narrow" panose="020B0606020202030204" pitchFamily="34" charset="0"/>
            </a:endParaRPr>
          </a:p>
          <a:p>
            <a:pPr algn="ctr">
              <a:spcBef>
                <a:spcPts val="800"/>
              </a:spcBef>
            </a:pPr>
            <a:r>
              <a:rPr lang="en-US" altLang="zh-CN" sz="3733" i="1" dirty="0">
                <a:solidFill>
                  <a:schemeClr val="bg1"/>
                </a:solidFill>
                <a:latin typeface="Arial Narrow" panose="020B0606020202030204" pitchFamily="34" charset="0"/>
              </a:rPr>
              <a:t>Genesis Copy</a:t>
            </a:r>
          </a:p>
          <a:p>
            <a:pPr algn="ctr">
              <a:spcBef>
                <a:spcPts val="800"/>
              </a:spcBef>
            </a:pPr>
            <a:r>
              <a:rPr lang="en-US" altLang="zh-CN" sz="4800" i="1" dirty="0">
                <a:solidFill>
                  <a:schemeClr val="bg1"/>
                </a:solidFill>
                <a:latin typeface="Arial Narrow" panose="020B0606020202030204" pitchFamily="34" charset="0"/>
              </a:rPr>
              <a:t>GCP</a:t>
            </a:r>
          </a:p>
          <a:p>
            <a:pPr algn="ctr">
              <a:spcBef>
                <a:spcPts val="800"/>
              </a:spcBef>
            </a:pPr>
            <a:r>
              <a:rPr lang="en-US" altLang="zh-CN" sz="3733" i="1" dirty="0">
                <a:solidFill>
                  <a:schemeClr val="bg1"/>
                </a:solidFill>
                <a:latin typeface="Arial Narrow" panose="020B0606020202030204" pitchFamily="34" charset="0"/>
              </a:rPr>
              <a:t>(</a:t>
            </a:r>
            <a:r>
              <a:rPr lang="en-US" altLang="zh-CN" sz="3733" i="1" dirty="0" err="1">
                <a:solidFill>
                  <a:schemeClr val="bg1"/>
                </a:solidFill>
                <a:latin typeface="Arial Narrow" panose="020B0606020202030204" pitchFamily="34" charset="0"/>
              </a:rPr>
              <a:t>Audp</a:t>
            </a:r>
            <a:r>
              <a:rPr lang="en-US" altLang="zh-CN" sz="3733" i="1" dirty="0">
                <a:solidFill>
                  <a:schemeClr val="bg1"/>
                </a:solidFill>
                <a:latin typeface="Arial Narrow" panose="020B060602020203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par>
                                <p:cTn id="7" presetID="1" presetClass="mediacall" presetSubtype="0" fill="hold" nodeType="withEffect">
                                  <p:stCondLst>
                                    <p:cond delay="0"/>
                                  </p:stCondLst>
                                  <p:childTnLst>
                                    <p:cmd type="call" cmd="playFrom(0.0)">
                                      <p:cBhvr>
                                        <p:cTn id="8" dur="423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Picture 2"/>
          <p:cNvPicPr/>
          <p:nvPr/>
        </p:nvPicPr>
        <p:blipFill>
          <a:blip r:embed="rId2"/>
          <a:stretch/>
        </p:blipFill>
        <p:spPr>
          <a:xfrm>
            <a:off x="75600" y="140400"/>
            <a:ext cx="24232320" cy="1343448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E02F1-A57D-0561-BB95-0F71BE33354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514819-9054-E199-25B0-72847011B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043" y="3515323"/>
            <a:ext cx="9341375" cy="6928088"/>
          </a:xfrm>
          <a:prstGeom prst="rect">
            <a:avLst/>
          </a:prstGeom>
        </p:spPr>
      </p:pic>
      <p:sp>
        <p:nvSpPr>
          <p:cNvPr id="3" name="TextBox 2">
            <a:extLst>
              <a:ext uri="{FF2B5EF4-FFF2-40B4-BE49-F238E27FC236}">
                <a16:creationId xmlns:a16="http://schemas.microsoft.com/office/drawing/2014/main" id="{E3D5EC4C-D618-2D33-86BB-5861E553A538}"/>
              </a:ext>
            </a:extLst>
          </p:cNvPr>
          <p:cNvSpPr txBox="1"/>
          <p:nvPr/>
        </p:nvSpPr>
        <p:spPr>
          <a:xfrm>
            <a:off x="1931465" y="1931678"/>
            <a:ext cx="9727771" cy="101566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en-US" sz="6000" i="1" dirty="0">
                <a:solidFill>
                  <a:schemeClr val="bg1"/>
                </a:solidFill>
                <a:latin typeface="Arial Narrow" panose="020B0606020202030204" pitchFamily="34" charset="0"/>
              </a:rPr>
              <a:t>TCP: underperform over WAN</a:t>
            </a:r>
            <a:endParaRPr lang="en-US" sz="6000" i="1" dirty="0">
              <a:solidFill>
                <a:schemeClr val="accent1">
                  <a:lumMod val="60000"/>
                  <a:lumOff val="40000"/>
                </a:schemeClr>
              </a:solidFill>
              <a:latin typeface="Arial Narrow" panose="020B0606020202030204" pitchFamily="34" charset="0"/>
            </a:endParaRPr>
          </a:p>
        </p:txBody>
      </p:sp>
      <p:sp>
        <p:nvSpPr>
          <p:cNvPr id="4" name="TextBox 3">
            <a:extLst>
              <a:ext uri="{FF2B5EF4-FFF2-40B4-BE49-F238E27FC236}">
                <a16:creationId xmlns:a16="http://schemas.microsoft.com/office/drawing/2014/main" id="{E22522AB-B289-363F-CC90-115C630AA571}"/>
              </a:ext>
            </a:extLst>
          </p:cNvPr>
          <p:cNvSpPr txBox="1"/>
          <p:nvPr/>
        </p:nvSpPr>
        <p:spPr>
          <a:xfrm>
            <a:off x="2578134" y="9741606"/>
            <a:ext cx="2364794" cy="46166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spcBef>
                <a:spcPts val="600"/>
              </a:spcBef>
              <a:spcAft>
                <a:spcPts val="600"/>
              </a:spcAft>
            </a:pPr>
            <a:r>
              <a:rPr lang="en-US" sz="2400" b="1" i="1" dirty="0">
                <a:solidFill>
                  <a:schemeClr val="tx1"/>
                </a:solidFill>
                <a:latin typeface="Arial Narrow" panose="020B0606020202030204" pitchFamily="34" charset="0"/>
              </a:rPr>
              <a:t>IBM Research</a:t>
            </a:r>
          </a:p>
        </p:txBody>
      </p:sp>
      <p:sp>
        <p:nvSpPr>
          <p:cNvPr id="5" name="TextBox 4">
            <a:extLst>
              <a:ext uri="{FF2B5EF4-FFF2-40B4-BE49-F238E27FC236}">
                <a16:creationId xmlns:a16="http://schemas.microsoft.com/office/drawing/2014/main" id="{89DE0A5C-C67F-2127-32FC-06A8614D2154}"/>
              </a:ext>
            </a:extLst>
          </p:cNvPr>
          <p:cNvSpPr txBox="1"/>
          <p:nvPr/>
        </p:nvSpPr>
        <p:spPr>
          <a:xfrm>
            <a:off x="1931465" y="11011393"/>
            <a:ext cx="9341374" cy="1815882"/>
          </a:xfrm>
          <a:prstGeom prst="rect">
            <a:avLst/>
          </a:prstGeom>
          <a:noFill/>
        </p:spPr>
        <p:txBody>
          <a:bodyPr wrap="square" lIns="91440" tIns="45720" rIns="91440" bIns="45720" rtlCol="0" anchor="t">
            <a:spAutoFit/>
          </a:bodyPr>
          <a:lstStyle/>
          <a:p>
            <a:pPr algn="just"/>
            <a:r>
              <a:rPr lang="en-US" sz="2800" i="1" dirty="0">
                <a:solidFill>
                  <a:schemeClr val="accent1">
                    <a:lumMod val="20000"/>
                    <a:lumOff val="80000"/>
                  </a:schemeClr>
                </a:solidFill>
                <a:latin typeface="Arial Narrow"/>
              </a:rPr>
              <a:t>TCP uses Send and Ack/Resend to ensure reliable packet delivery. It responds adversely to long distance and dropped or corrupted packets, bringing the performance of TCP-based applications to a standstill, per IBM research.</a:t>
            </a:r>
          </a:p>
        </p:txBody>
      </p:sp>
      <p:sp>
        <p:nvSpPr>
          <p:cNvPr id="6" name="TextBox 3">
            <a:extLst>
              <a:ext uri="{FF2B5EF4-FFF2-40B4-BE49-F238E27FC236}">
                <a16:creationId xmlns:a16="http://schemas.microsoft.com/office/drawing/2014/main" id="{B27CFE7C-D80C-6398-495B-569619558C04}"/>
              </a:ext>
            </a:extLst>
          </p:cNvPr>
          <p:cNvSpPr/>
          <p:nvPr/>
        </p:nvSpPr>
        <p:spPr>
          <a:xfrm>
            <a:off x="804986" y="411043"/>
            <a:ext cx="2348117"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spcAft>
                <a:spcPts val="1199"/>
              </a:spcAft>
              <a:tabLst>
                <a:tab pos="0" algn="l"/>
              </a:tabLst>
            </a:pPr>
            <a:r>
              <a:rPr lang="en-US" sz="5600" b="1" i="1" spc="-1" dirty="0">
                <a:solidFill>
                  <a:schemeClr val="lt1"/>
                </a:solidFill>
                <a:latin typeface="Arial Narrow"/>
                <a:ea typeface="仿宋"/>
              </a:rPr>
              <a:t>Why? </a:t>
            </a:r>
            <a:endParaRPr lang="en-US" sz="5600" b="0" strike="noStrike" spc="-1" dirty="0">
              <a:solidFill>
                <a:srgbClr val="000000"/>
              </a:solidFill>
              <a:latin typeface="Arial"/>
            </a:endParaRPr>
          </a:p>
        </p:txBody>
      </p:sp>
      <p:sp>
        <p:nvSpPr>
          <p:cNvPr id="7" name="TextBox 6">
            <a:extLst>
              <a:ext uri="{FF2B5EF4-FFF2-40B4-BE49-F238E27FC236}">
                <a16:creationId xmlns:a16="http://schemas.microsoft.com/office/drawing/2014/main" id="{3238CADE-C8C2-79F4-83E5-C622BF9B068B}"/>
              </a:ext>
            </a:extLst>
          </p:cNvPr>
          <p:cNvSpPr txBox="1"/>
          <p:nvPr/>
        </p:nvSpPr>
        <p:spPr>
          <a:xfrm>
            <a:off x="13063584" y="1931678"/>
            <a:ext cx="9727771" cy="2862322"/>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en-US" sz="6000" i="1" dirty="0">
                <a:solidFill>
                  <a:schemeClr val="bg1"/>
                </a:solidFill>
                <a:latin typeface="Arial Narrow" panose="020B0606020202030204" pitchFamily="34" charset="0"/>
              </a:rPr>
              <a:t>AUDP delivers </a:t>
            </a:r>
          </a:p>
          <a:p>
            <a:pPr algn="ctr"/>
            <a:r>
              <a:rPr lang="en-US" sz="6000" i="1" dirty="0">
                <a:solidFill>
                  <a:schemeClr val="bg1"/>
                </a:solidFill>
                <a:latin typeface="Arial Narrow" panose="020B0606020202030204" pitchFamily="34" charset="0"/>
              </a:rPr>
              <a:t>Consistent Peak Performance</a:t>
            </a:r>
          </a:p>
          <a:p>
            <a:pPr algn="ctr"/>
            <a:r>
              <a:rPr lang="en-US" sz="6000" i="1" dirty="0">
                <a:solidFill>
                  <a:schemeClr val="bg1"/>
                </a:solidFill>
                <a:latin typeface="Arial Narrow" panose="020B0606020202030204" pitchFamily="34" charset="0"/>
              </a:rPr>
              <a:t>Independent of network conditions</a:t>
            </a:r>
            <a:endParaRPr lang="en-US" sz="6000" i="1" dirty="0">
              <a:solidFill>
                <a:schemeClr val="accent1">
                  <a:lumMod val="60000"/>
                  <a:lumOff val="40000"/>
                </a:schemeClr>
              </a:solidFill>
              <a:latin typeface="Arial Narrow" panose="020B0606020202030204" pitchFamily="34" charset="0"/>
            </a:endParaRPr>
          </a:p>
        </p:txBody>
      </p:sp>
      <p:sp>
        <p:nvSpPr>
          <p:cNvPr id="9" name="TextBox 8">
            <a:extLst>
              <a:ext uri="{FF2B5EF4-FFF2-40B4-BE49-F238E27FC236}">
                <a16:creationId xmlns:a16="http://schemas.microsoft.com/office/drawing/2014/main" id="{83B95269-02FE-7358-8E6E-3FB4EF4D8E9C}"/>
              </a:ext>
            </a:extLst>
          </p:cNvPr>
          <p:cNvSpPr txBox="1"/>
          <p:nvPr/>
        </p:nvSpPr>
        <p:spPr>
          <a:xfrm>
            <a:off x="13597841" y="6095819"/>
            <a:ext cx="8807116" cy="4472378"/>
          </a:xfrm>
          <a:prstGeom prst="rect">
            <a:avLst/>
          </a:prstGeom>
          <a:noFill/>
        </p:spPr>
        <p:txBody>
          <a:bodyPr wrap="square">
            <a:spAutoFit/>
          </a:bodyPr>
          <a:lstStyle/>
          <a:p>
            <a:pPr>
              <a:lnSpc>
                <a:spcPct val="150000"/>
              </a:lnSpc>
            </a:pPr>
            <a:r>
              <a:rPr lang="en-US" sz="6600" b="1" i="1" dirty="0">
                <a:solidFill>
                  <a:schemeClr val="bg1"/>
                </a:solidFill>
                <a:latin typeface="Arial Narrow" panose="020B0606020202030204" pitchFamily="34" charset="0"/>
              </a:rPr>
              <a:t>LAN:  AUDP  ~ TCP</a:t>
            </a:r>
          </a:p>
          <a:p>
            <a:pPr>
              <a:lnSpc>
                <a:spcPct val="150000"/>
              </a:lnSpc>
            </a:pPr>
            <a:r>
              <a:rPr lang="en-US" sz="6600" b="1" i="1" dirty="0">
                <a:solidFill>
                  <a:schemeClr val="bg1"/>
                </a:solidFill>
                <a:latin typeface="Arial Narrow" panose="020B0606020202030204" pitchFamily="34" charset="0"/>
              </a:rPr>
              <a:t>WAN:  AUDP  &gt;  TCP</a:t>
            </a:r>
          </a:p>
          <a:p>
            <a:pPr>
              <a:lnSpc>
                <a:spcPct val="150000"/>
              </a:lnSpc>
            </a:pPr>
            <a:r>
              <a:rPr lang="en-US" sz="6600" b="1" i="1" dirty="0">
                <a:solidFill>
                  <a:schemeClr val="bg1"/>
                </a:solidFill>
                <a:latin typeface="Arial Narrow" panose="020B0606020202030204" pitchFamily="34" charset="0"/>
              </a:rPr>
              <a:t>Long-</a:t>
            </a:r>
            <a:r>
              <a:rPr lang="en-US" sz="6600" b="1" i="1" dirty="0" err="1">
                <a:solidFill>
                  <a:schemeClr val="bg1"/>
                </a:solidFill>
                <a:latin typeface="Arial Narrow" panose="020B0606020202030204" pitchFamily="34" charset="0"/>
              </a:rPr>
              <a:t>hual</a:t>
            </a:r>
            <a:r>
              <a:rPr lang="en-US" sz="6600" b="1" i="1" dirty="0">
                <a:solidFill>
                  <a:schemeClr val="bg1"/>
                </a:solidFill>
                <a:latin typeface="Arial Narrow" panose="020B0606020202030204" pitchFamily="34" charset="0"/>
              </a:rPr>
              <a:t>:  AUDP &gt;&gt; TCP </a:t>
            </a:r>
            <a:endParaRPr lang="en-US" sz="6600" b="1" dirty="0"/>
          </a:p>
        </p:txBody>
      </p:sp>
    </p:spTree>
    <p:extLst>
      <p:ext uri="{BB962C8B-B14F-4D97-AF65-F5344CB8AC3E}">
        <p14:creationId xmlns:p14="http://schemas.microsoft.com/office/powerpoint/2010/main" val="432316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C84C8186-634A-5A18-0996-C62F5C2EA862}"/>
              </a:ext>
            </a:extLst>
          </p:cNvPr>
          <p:cNvSpPr/>
          <p:nvPr/>
        </p:nvSpPr>
        <p:spPr>
          <a:xfrm>
            <a:off x="804986" y="411043"/>
            <a:ext cx="4248277"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spcAft>
                <a:spcPts val="1199"/>
              </a:spcAft>
              <a:tabLst>
                <a:tab pos="0" algn="l"/>
              </a:tabLst>
            </a:pPr>
            <a:r>
              <a:rPr lang="en-US" sz="5600" b="1" i="1" spc="-1" dirty="0">
                <a:solidFill>
                  <a:schemeClr val="lt1"/>
                </a:solidFill>
                <a:latin typeface="Arial Narrow"/>
                <a:ea typeface="仿宋"/>
              </a:rPr>
              <a:t>Test Results </a:t>
            </a:r>
            <a:endParaRPr lang="en-US" sz="5600" b="0" strike="noStrike" spc="-1" dirty="0">
              <a:solidFill>
                <a:srgbClr val="000000"/>
              </a:solidFill>
              <a:latin typeface="Arial"/>
            </a:endParaRPr>
          </a:p>
        </p:txBody>
      </p:sp>
      <p:pic>
        <p:nvPicPr>
          <p:cNvPr id="10" name="Picture 9">
            <a:extLst>
              <a:ext uri="{FF2B5EF4-FFF2-40B4-BE49-F238E27FC236}">
                <a16:creationId xmlns:a16="http://schemas.microsoft.com/office/drawing/2014/main" id="{C4B4AE91-1CFA-F3EF-280E-CCDF67CFE843}"/>
              </a:ext>
            </a:extLst>
          </p:cNvPr>
          <p:cNvPicPr>
            <a:picLocks noChangeAspect="1"/>
          </p:cNvPicPr>
          <p:nvPr/>
        </p:nvPicPr>
        <p:blipFill>
          <a:blip r:embed="rId2"/>
          <a:stretch>
            <a:fillRect/>
          </a:stretch>
        </p:blipFill>
        <p:spPr>
          <a:xfrm>
            <a:off x="1233479" y="2598821"/>
            <a:ext cx="22373170" cy="6957611"/>
          </a:xfrm>
          <a:prstGeom prst="rect">
            <a:avLst/>
          </a:prstGeom>
        </p:spPr>
      </p:pic>
      <p:sp>
        <p:nvSpPr>
          <p:cNvPr id="8" name="TextBox 7">
            <a:extLst>
              <a:ext uri="{FF2B5EF4-FFF2-40B4-BE49-F238E27FC236}">
                <a16:creationId xmlns:a16="http://schemas.microsoft.com/office/drawing/2014/main" id="{6EC63686-6636-A73B-D42E-88045BC9DD4F}"/>
              </a:ext>
            </a:extLst>
          </p:cNvPr>
          <p:cNvSpPr txBox="1"/>
          <p:nvPr/>
        </p:nvSpPr>
        <p:spPr>
          <a:xfrm>
            <a:off x="5053263" y="11117179"/>
            <a:ext cx="14527736" cy="1015663"/>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en-US" sz="6000" i="1" dirty="0">
                <a:solidFill>
                  <a:schemeClr val="bg1"/>
                </a:solidFill>
                <a:latin typeface="Arial Narrow" panose="020B0606020202030204" pitchFamily="34" charset="0"/>
              </a:rPr>
              <a:t>AUDP consistently outperforms TCP over WAN</a:t>
            </a:r>
            <a:endParaRPr lang="en-US" sz="6000" i="1" dirty="0">
              <a:solidFill>
                <a:schemeClr val="accent1">
                  <a:lumMod val="60000"/>
                  <a:lumOff val="40000"/>
                </a:schemeClr>
              </a:solidFill>
              <a:latin typeface="Arial Narrow" panose="020B0606020202030204" pitchFamily="34" charset="0"/>
            </a:endParaRPr>
          </a:p>
        </p:txBody>
      </p:sp>
    </p:spTree>
    <p:extLst>
      <p:ext uri="{BB962C8B-B14F-4D97-AF65-F5344CB8AC3E}">
        <p14:creationId xmlns:p14="http://schemas.microsoft.com/office/powerpoint/2010/main" val="140482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5"/>
          <p:cNvSpPr/>
          <p:nvPr/>
        </p:nvSpPr>
        <p:spPr>
          <a:xfrm>
            <a:off x="-13680" y="1359000"/>
            <a:ext cx="24410880" cy="11458440"/>
          </a:xfrm>
          <a:prstGeom prst="rect">
            <a:avLst/>
          </a:prstGeom>
          <a:solidFill>
            <a:srgbClr val="001132">
              <a:alpha val="84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175" name="Slide Number Placeholder 8"/>
          <p:cNvSpPr/>
          <p:nvPr/>
        </p:nvSpPr>
        <p:spPr>
          <a:xfrm>
            <a:off x="23553360" y="12705120"/>
            <a:ext cx="78696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tabLst>
                <a:tab pos="0" algn="l"/>
              </a:tabLst>
            </a:pPr>
            <a:fld id="{5C63DCBA-219A-45AF-8861-6BBEBB70AAF0}" type="slidenum">
              <a:rPr lang="en-US" sz="2800" b="0" strike="noStrike" spc="-1">
                <a:solidFill>
                  <a:schemeClr val="lt1"/>
                </a:solidFill>
                <a:latin typeface="Helvetica Light"/>
                <a:ea typeface="Helvetica Light"/>
              </a:rPr>
              <a:t>19</a:t>
            </a:fld>
            <a:endParaRPr lang="en-US" sz="2800" b="0" strike="noStrike" spc="-1">
              <a:solidFill>
                <a:srgbClr val="000000"/>
              </a:solidFill>
              <a:latin typeface="Arial"/>
            </a:endParaRPr>
          </a:p>
        </p:txBody>
      </p:sp>
      <p:sp>
        <p:nvSpPr>
          <p:cNvPr id="176" name="Title 1"/>
          <p:cNvSpPr/>
          <p:nvPr/>
        </p:nvSpPr>
        <p:spPr>
          <a:xfrm>
            <a:off x="18763560" y="162720"/>
            <a:ext cx="522504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strike="noStrike" spc="-1">
                <a:solidFill>
                  <a:srgbClr val="00B0F0"/>
                </a:solidFill>
                <a:latin typeface="Arial Narrow"/>
                <a:ea typeface="Helvetica Light"/>
              </a:rPr>
              <a:t>Move Data In Action</a:t>
            </a:r>
            <a:endParaRPr lang="en-US" sz="4800" b="0" strike="noStrike" spc="-1">
              <a:solidFill>
                <a:srgbClr val="000000"/>
              </a:solidFill>
              <a:latin typeface="Arial"/>
            </a:endParaRPr>
          </a:p>
        </p:txBody>
      </p:sp>
      <p:sp>
        <p:nvSpPr>
          <p:cNvPr id="177" name="TextBox 43"/>
          <p:cNvSpPr/>
          <p:nvPr/>
        </p:nvSpPr>
        <p:spPr>
          <a:xfrm>
            <a:off x="2983320" y="625320"/>
            <a:ext cx="15410520" cy="94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spcAft>
                <a:spcPts val="1199"/>
              </a:spcAft>
              <a:tabLst>
                <a:tab pos="0" algn="l"/>
              </a:tabLst>
            </a:pPr>
            <a:r>
              <a:rPr lang="en-US" sz="5600" b="1" i="1" strike="noStrike" spc="-1">
                <a:solidFill>
                  <a:schemeClr val="lt1"/>
                </a:solidFill>
                <a:latin typeface="Arial Narrow"/>
                <a:ea typeface="仿宋"/>
              </a:rPr>
              <a:t>Reduce (P95, P99 &amp; Tail) Latency &amp; Jitter by over 90%</a:t>
            </a:r>
            <a:endParaRPr lang="en-US" sz="5600" b="0" strike="noStrike" spc="-1">
              <a:solidFill>
                <a:srgbClr val="000000"/>
              </a:solidFill>
              <a:latin typeface="Arial"/>
            </a:endParaRPr>
          </a:p>
        </p:txBody>
      </p:sp>
      <p:sp>
        <p:nvSpPr>
          <p:cNvPr id="178" name="TextBox 46"/>
          <p:cNvSpPr/>
          <p:nvPr/>
        </p:nvSpPr>
        <p:spPr>
          <a:xfrm>
            <a:off x="8472960" y="13160880"/>
            <a:ext cx="8980920" cy="409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825480">
              <a:lnSpc>
                <a:spcPct val="100000"/>
              </a:lnSpc>
              <a:tabLst>
                <a:tab pos="0" algn="l"/>
              </a:tabLst>
            </a:pPr>
            <a:r>
              <a:rPr lang="en-US" sz="2100" b="0" i="1" strike="noStrike" spc="-1">
                <a:solidFill>
                  <a:schemeClr val="lt1"/>
                </a:solidFill>
                <a:latin typeface="Helvetica Light"/>
                <a:ea typeface="Helvetica Light"/>
              </a:rPr>
              <a:t>Genesis Codes’ Proprietary &amp; Confidential information is protected by NDA.</a:t>
            </a:r>
            <a:endParaRPr lang="en-US" sz="2100" b="0" strike="noStrike" spc="-1">
              <a:solidFill>
                <a:srgbClr val="000000"/>
              </a:solidFill>
              <a:latin typeface="Arial"/>
            </a:endParaRPr>
          </a:p>
        </p:txBody>
      </p:sp>
      <p:pic>
        <p:nvPicPr>
          <p:cNvPr id="179" name="456E501E-A555-477F-8548-5AB748B14A5B"/>
          <p:cNvPicPr/>
          <p:nvPr/>
        </p:nvPicPr>
        <p:blipFill>
          <a:blip r:embed="rId3"/>
          <a:stretch/>
        </p:blipFill>
        <p:spPr>
          <a:xfrm>
            <a:off x="394920" y="223200"/>
            <a:ext cx="1988280" cy="1239840"/>
          </a:xfrm>
          <a:prstGeom prst="rect">
            <a:avLst/>
          </a:prstGeom>
          <a:ln w="0">
            <a:noFill/>
          </a:ln>
        </p:spPr>
      </p:pic>
      <p:pic>
        <p:nvPicPr>
          <p:cNvPr id="180" name="69157DF6-A048-403A-A6A8-296FF733767B"/>
          <p:cNvPicPr/>
          <p:nvPr/>
        </p:nvPicPr>
        <p:blipFill>
          <a:blip r:embed="rId4"/>
          <a:stretch/>
        </p:blipFill>
        <p:spPr>
          <a:xfrm>
            <a:off x="490320" y="1656720"/>
            <a:ext cx="1988280" cy="278640"/>
          </a:xfrm>
          <a:prstGeom prst="rect">
            <a:avLst/>
          </a:prstGeom>
          <a:ln w="0">
            <a:noFill/>
          </a:ln>
        </p:spPr>
      </p:pic>
      <p:sp>
        <p:nvSpPr>
          <p:cNvPr id="181" name="TextBox 24"/>
          <p:cNvSpPr/>
          <p:nvPr/>
        </p:nvSpPr>
        <p:spPr>
          <a:xfrm>
            <a:off x="10265760" y="11136600"/>
            <a:ext cx="1328724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strike="noStrike" spc="-1">
                <a:solidFill>
                  <a:schemeClr val="lt1"/>
                </a:solidFill>
                <a:latin typeface="Helvetica Light"/>
                <a:ea typeface="Helvetica Light"/>
              </a:rPr>
              <a:t>Use Scenario:  Long-Haul Internet (Asia-US)</a:t>
            </a:r>
            <a:endParaRPr lang="en-US" sz="3200" b="0" strike="noStrike" spc="-1">
              <a:solidFill>
                <a:srgbClr val="000000"/>
              </a:solidFill>
              <a:latin typeface="Arial"/>
            </a:endParaRPr>
          </a:p>
          <a:p>
            <a:pPr algn="ctr" defTabSz="825480">
              <a:lnSpc>
                <a:spcPct val="100000"/>
              </a:lnSpc>
              <a:tabLst>
                <a:tab pos="0" algn="l"/>
              </a:tabLst>
            </a:pPr>
            <a:r>
              <a:rPr lang="en-US" sz="3200" b="0" strike="noStrike" spc="-1">
                <a:solidFill>
                  <a:schemeClr val="lt1"/>
                </a:solidFill>
                <a:latin typeface="Helvetica Light"/>
                <a:ea typeface="Helvetica Light"/>
              </a:rPr>
              <a:t>Method:  Proactive Latency Control @ 2% Extra Network Overhead</a:t>
            </a:r>
            <a:endParaRPr lang="en-US" sz="3200" b="0" strike="noStrike" spc="-1">
              <a:solidFill>
                <a:srgbClr val="000000"/>
              </a:solidFill>
              <a:latin typeface="Arial"/>
            </a:endParaRPr>
          </a:p>
        </p:txBody>
      </p:sp>
      <p:grpSp>
        <p:nvGrpSpPr>
          <p:cNvPr id="182" name="Group 3"/>
          <p:cNvGrpSpPr/>
          <p:nvPr/>
        </p:nvGrpSpPr>
        <p:grpSpPr>
          <a:xfrm>
            <a:off x="12192120" y="2205720"/>
            <a:ext cx="11253960" cy="8424720"/>
            <a:chOff x="12192120" y="2205720"/>
            <a:chExt cx="11253960" cy="8424720"/>
          </a:xfrm>
        </p:grpSpPr>
        <p:pic>
          <p:nvPicPr>
            <p:cNvPr id="183" name="Picture 19"/>
            <p:cNvPicPr/>
            <p:nvPr/>
          </p:nvPicPr>
          <p:blipFill>
            <a:blip r:embed="rId5"/>
            <a:stretch/>
          </p:blipFill>
          <p:spPr>
            <a:xfrm>
              <a:off x="12192120" y="2205720"/>
              <a:ext cx="11253960" cy="4707360"/>
            </a:xfrm>
            <a:prstGeom prst="rect">
              <a:avLst/>
            </a:prstGeom>
            <a:ln w="0">
              <a:noFill/>
            </a:ln>
          </p:spPr>
        </p:pic>
        <p:sp>
          <p:nvSpPr>
            <p:cNvPr id="184" name="AutoShape 4"/>
            <p:cNvSpPr/>
            <p:nvPr/>
          </p:nvSpPr>
          <p:spPr>
            <a:xfrm>
              <a:off x="12475440" y="6603120"/>
              <a:ext cx="609120" cy="60912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numCol="1" spcCol="0" anchor="t">
              <a:noAutofit/>
            </a:bodyPr>
            <a:lstStyle/>
            <a:p>
              <a:pPr algn="ctr" defTabSz="825480">
                <a:lnSpc>
                  <a:spcPct val="100000"/>
                </a:lnSpc>
                <a:tabLst>
                  <a:tab pos="0" algn="l"/>
                </a:tabLst>
              </a:pPr>
              <a:endParaRPr lang="en-US" sz="10000" b="0" strike="noStrike" spc="-1">
                <a:solidFill>
                  <a:srgbClr val="000000"/>
                </a:solidFill>
                <a:latin typeface="Helvetica Light"/>
                <a:ea typeface="Helvetica Light"/>
              </a:endParaRPr>
            </a:p>
          </p:txBody>
        </p:sp>
        <p:pic>
          <p:nvPicPr>
            <p:cNvPr id="185" name="Picture 21"/>
            <p:cNvPicPr/>
            <p:nvPr/>
          </p:nvPicPr>
          <p:blipFill>
            <a:blip r:embed="rId6"/>
            <a:stretch/>
          </p:blipFill>
          <p:spPr>
            <a:xfrm>
              <a:off x="12192120" y="6920280"/>
              <a:ext cx="11253960" cy="3710160"/>
            </a:xfrm>
            <a:prstGeom prst="rect">
              <a:avLst/>
            </a:prstGeom>
            <a:ln w="0">
              <a:noFill/>
            </a:ln>
          </p:spPr>
        </p:pic>
        <p:sp>
          <p:nvSpPr>
            <p:cNvPr id="186" name="TextBox 22"/>
            <p:cNvSpPr/>
            <p:nvPr/>
          </p:nvSpPr>
          <p:spPr>
            <a:xfrm>
              <a:off x="15930000" y="2464200"/>
              <a:ext cx="6434280" cy="1553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strike="noStrike" spc="-1">
                  <a:solidFill>
                    <a:srgbClr val="002060"/>
                  </a:solidFill>
                  <a:latin typeface="Helvetica Light"/>
                  <a:ea typeface="Helvetica Light"/>
                </a:rPr>
                <a:t>Uncontrolled, wide distribution of packet arrival time, maximum delay at 1,811 packets =2.3 sec.</a:t>
              </a:r>
              <a:endParaRPr lang="en-US" sz="3200" b="0" strike="noStrike" spc="-1">
                <a:solidFill>
                  <a:srgbClr val="000000"/>
                </a:solidFill>
                <a:latin typeface="Arial"/>
              </a:endParaRPr>
            </a:p>
          </p:txBody>
        </p:sp>
        <p:pic>
          <p:nvPicPr>
            <p:cNvPr id="187" name="Picture 1"/>
            <p:cNvPicPr/>
            <p:nvPr/>
          </p:nvPicPr>
          <p:blipFill>
            <a:blip r:embed="rId7"/>
            <a:stretch/>
          </p:blipFill>
          <p:spPr>
            <a:xfrm>
              <a:off x="12780360" y="6409080"/>
              <a:ext cx="10090080" cy="4192560"/>
            </a:xfrm>
            <a:prstGeom prst="rect">
              <a:avLst/>
            </a:prstGeom>
            <a:ln w="0">
              <a:noFill/>
            </a:ln>
          </p:spPr>
        </p:pic>
        <p:sp>
          <p:nvSpPr>
            <p:cNvPr id="188" name="TextBox 2"/>
            <p:cNvSpPr/>
            <p:nvPr/>
          </p:nvSpPr>
          <p:spPr>
            <a:xfrm>
              <a:off x="15499440" y="7783200"/>
              <a:ext cx="770436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0" strike="noStrike" spc="-1">
                  <a:solidFill>
                    <a:srgbClr val="002060"/>
                  </a:solidFill>
                  <a:latin typeface="Helvetica Light"/>
                  <a:ea typeface="Helvetica Light"/>
                </a:rPr>
                <a:t>Coding controlled, narrow distribution of packet arrival time, maximum delay at 122 packets =0.19 sec.</a:t>
              </a:r>
              <a:endParaRPr lang="en-US" sz="2800" b="0" strike="noStrike" spc="-1">
                <a:solidFill>
                  <a:srgbClr val="000000"/>
                </a:solidFill>
                <a:latin typeface="Arial"/>
              </a:endParaRPr>
            </a:p>
          </p:txBody>
        </p:sp>
      </p:grpSp>
      <p:sp>
        <p:nvSpPr>
          <p:cNvPr id="189" name="TextBox 4"/>
          <p:cNvSpPr/>
          <p:nvPr/>
        </p:nvSpPr>
        <p:spPr>
          <a:xfrm>
            <a:off x="519480" y="2391480"/>
            <a:ext cx="11661480" cy="972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685800" indent="-685800" algn="ctr" defTabSz="825480">
              <a:lnSpc>
                <a:spcPct val="100000"/>
              </a:lnSpc>
              <a:spcAft>
                <a:spcPts val="1199"/>
              </a:spcAft>
              <a:buClr>
                <a:srgbClr val="FFFFFF"/>
              </a:buClr>
              <a:buFont typeface="Arial"/>
              <a:buChar char="•"/>
            </a:pPr>
            <a:r>
              <a:rPr lang="en-US" sz="4800" b="0" i="1" strike="noStrike" spc="-1">
                <a:solidFill>
                  <a:schemeClr val="lt1"/>
                </a:solidFill>
                <a:latin typeface="Arial Narrow"/>
                <a:ea typeface="仿宋"/>
              </a:rPr>
              <a:t>Each packet takes its own path—travel times vary across the WAN.</a:t>
            </a:r>
            <a:endParaRPr lang="en-US" sz="4800" b="0" strike="noStrike" spc="-1">
              <a:solidFill>
                <a:srgbClr val="000000"/>
              </a:solidFill>
              <a:latin typeface="Arial"/>
            </a:endParaRPr>
          </a:p>
          <a:p>
            <a:pPr marL="685800" indent="-685800" algn="ctr" defTabSz="825480">
              <a:lnSpc>
                <a:spcPct val="100000"/>
              </a:lnSpc>
              <a:spcAft>
                <a:spcPts val="1199"/>
              </a:spcAft>
              <a:buClr>
                <a:srgbClr val="FFFFFF"/>
              </a:buClr>
              <a:buFont typeface="Arial"/>
              <a:buChar char="•"/>
            </a:pPr>
            <a:r>
              <a:rPr lang="en-US" sz="4800" b="1" i="1" strike="noStrike" spc="-1">
                <a:solidFill>
                  <a:schemeClr val="lt1"/>
                </a:solidFill>
                <a:latin typeface="Arial Narrow"/>
                <a:ea typeface="仿宋"/>
              </a:rPr>
              <a:t>Latency &amp; Tail Latency:  </a:t>
            </a:r>
            <a:r>
              <a:rPr lang="en-US" sz="4800" b="0" i="1" strike="noStrike" spc="-1">
                <a:solidFill>
                  <a:schemeClr val="lt1"/>
                </a:solidFill>
                <a:latin typeface="Arial Narrow"/>
                <a:ea typeface="Helvetica Light"/>
              </a:rPr>
              <a:t>Your data delivery is only as fast as the last packet that arrives!</a:t>
            </a:r>
            <a:endParaRPr lang="en-US" sz="4800" b="0" strike="noStrike" spc="-1">
              <a:solidFill>
                <a:srgbClr val="000000"/>
              </a:solidFill>
              <a:latin typeface="Arial"/>
            </a:endParaRPr>
          </a:p>
          <a:p>
            <a:pPr marL="685800" indent="-685800" algn="ctr" defTabSz="825480">
              <a:lnSpc>
                <a:spcPct val="100000"/>
              </a:lnSpc>
              <a:spcAft>
                <a:spcPts val="1199"/>
              </a:spcAft>
              <a:buClr>
                <a:srgbClr val="FFFFFF"/>
              </a:buClr>
              <a:buFont typeface="Arial"/>
              <a:buChar char="•"/>
            </a:pPr>
            <a:r>
              <a:rPr lang="en-US" sz="4800" b="1" i="1" strike="noStrike" spc="-1">
                <a:solidFill>
                  <a:schemeClr val="lt1"/>
                </a:solidFill>
                <a:latin typeface="Arial Narrow"/>
                <a:ea typeface="Helvetica Light"/>
              </a:rPr>
              <a:t>Bottleneck </a:t>
            </a:r>
            <a:r>
              <a:rPr lang="en-US" sz="4800" b="0" i="1" strike="noStrike" spc="-1">
                <a:solidFill>
                  <a:schemeClr val="lt1"/>
                </a:solidFill>
                <a:latin typeface="Arial Narrow"/>
                <a:ea typeface="Helvetica Light"/>
              </a:rPr>
              <a:t>to Mission Critical Applications: </a:t>
            </a:r>
            <a:endParaRPr lang="en-US" sz="4800" b="0" strike="noStrike" spc="-1">
              <a:solidFill>
                <a:srgbClr val="000000"/>
              </a:solidFill>
              <a:latin typeface="Arial"/>
            </a:endParaRPr>
          </a:p>
          <a:p>
            <a:pPr marL="1600200" lvl="1" indent="-685800" algn="ctr" defTabSz="825480">
              <a:lnSpc>
                <a:spcPct val="100000"/>
              </a:lnSpc>
              <a:spcAft>
                <a:spcPts val="1199"/>
              </a:spcAft>
              <a:buClr>
                <a:srgbClr val="FFFFFF"/>
              </a:buClr>
              <a:buFont typeface="Arial"/>
              <a:buChar char="•"/>
            </a:pPr>
            <a:r>
              <a:rPr lang="en-US" sz="4000" b="0" i="1" strike="noStrike" spc="-1">
                <a:solidFill>
                  <a:schemeClr val="lt1"/>
                </a:solidFill>
                <a:latin typeface="Arial Narrow"/>
                <a:ea typeface="Helvetica Light"/>
              </a:rPr>
              <a:t>AI/ML Parallel Processing, Data Fusion</a:t>
            </a:r>
            <a:endParaRPr lang="en-US" sz="4000" b="0" strike="noStrike" spc="-1">
              <a:solidFill>
                <a:srgbClr val="000000"/>
              </a:solidFill>
              <a:latin typeface="Arial"/>
            </a:endParaRPr>
          </a:p>
          <a:p>
            <a:pPr marL="1600200" lvl="1" indent="-685800" algn="ctr" defTabSz="825480">
              <a:lnSpc>
                <a:spcPct val="100000"/>
              </a:lnSpc>
              <a:spcAft>
                <a:spcPts val="1199"/>
              </a:spcAft>
              <a:buClr>
                <a:srgbClr val="FFFFFF"/>
              </a:buClr>
              <a:buFont typeface="Arial"/>
              <a:buChar char="•"/>
            </a:pPr>
            <a:r>
              <a:rPr lang="en-US" sz="4000" b="0" i="1" strike="noStrike" spc="-1">
                <a:solidFill>
                  <a:schemeClr val="lt1"/>
                </a:solidFill>
                <a:latin typeface="Arial Narrow"/>
                <a:ea typeface="Helvetica Light"/>
              </a:rPr>
              <a:t>Machine-to-Machine Communication</a:t>
            </a:r>
            <a:endParaRPr lang="en-US" sz="4000" b="0" strike="noStrike" spc="-1">
              <a:solidFill>
                <a:srgbClr val="000000"/>
              </a:solidFill>
              <a:latin typeface="Arial"/>
            </a:endParaRPr>
          </a:p>
          <a:p>
            <a:pPr marL="1600200" lvl="1" indent="-685800" algn="ctr" defTabSz="825480">
              <a:lnSpc>
                <a:spcPct val="100000"/>
              </a:lnSpc>
              <a:spcAft>
                <a:spcPts val="1199"/>
              </a:spcAft>
              <a:buClr>
                <a:srgbClr val="FFFFFF"/>
              </a:buClr>
              <a:buFont typeface="Arial"/>
              <a:buChar char="•"/>
            </a:pPr>
            <a:r>
              <a:rPr lang="en-US" sz="4000" b="0" i="1" strike="noStrike" spc="-1">
                <a:solidFill>
                  <a:schemeClr val="lt1"/>
                </a:solidFill>
                <a:latin typeface="Arial Narrow"/>
                <a:ea typeface="Helvetica Light"/>
              </a:rPr>
              <a:t>System on System Integration</a:t>
            </a:r>
            <a:endParaRPr lang="en-US" sz="4000" b="0" strike="noStrike" spc="-1">
              <a:solidFill>
                <a:srgbClr val="000000"/>
              </a:solidFill>
              <a:latin typeface="Arial"/>
            </a:endParaRPr>
          </a:p>
          <a:p>
            <a:pPr marL="685800" indent="-685800" algn="ctr" defTabSz="825480">
              <a:lnSpc>
                <a:spcPct val="100000"/>
              </a:lnSpc>
              <a:spcAft>
                <a:spcPts val="1199"/>
              </a:spcAft>
              <a:buClr>
                <a:srgbClr val="FFFFFF"/>
              </a:buClr>
              <a:buFont typeface="Arial"/>
              <a:buChar char="•"/>
            </a:pPr>
            <a:r>
              <a:rPr lang="en-US" sz="4800" b="0" i="1" strike="noStrike" spc="-1">
                <a:solidFill>
                  <a:schemeClr val="lt1"/>
                </a:solidFill>
                <a:latin typeface="Arial Narrow"/>
                <a:ea typeface="Helvetica Light"/>
              </a:rPr>
              <a:t>Genesis Codes reduces WAN Transport latency &amp; Jitter by up to 90%</a:t>
            </a:r>
            <a:endParaRPr lang="en-US" sz="4800" b="0" strike="noStrike" spc="-1">
              <a:solidFill>
                <a:srgbClr val="000000"/>
              </a:solidFill>
              <a:latin typeface="Arial"/>
            </a:endParaRPr>
          </a:p>
          <a:p>
            <a:pPr algn="ctr" defTabSz="825480">
              <a:lnSpc>
                <a:spcPct val="100000"/>
              </a:lnSpc>
              <a:spcAft>
                <a:spcPts val="1199"/>
              </a:spcAft>
            </a:pPr>
            <a:endParaRPr lang="en-US" sz="4800" b="0" strike="noStrike" spc="-1">
              <a:solidFill>
                <a:srgbClr val="000000"/>
              </a:solidFill>
              <a:latin typeface="Arial"/>
            </a:endParaRPr>
          </a:p>
          <a:p>
            <a:pPr algn="ctr" defTabSz="825480">
              <a:lnSpc>
                <a:spcPct val="100000"/>
              </a:lnSpc>
              <a:spcAft>
                <a:spcPts val="1199"/>
              </a:spcAft>
            </a:pPr>
            <a:endParaRPr lang="en-US" sz="48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0000"/>
    </mc:Choice>
    <mc:Fallback xmlns:p15="http://schemas.microsoft.com/office/powerpoint/2012/main" xmlns="">
      <p:transition spd="slow" advTm="5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Rounded Corners 96">
            <a:extLst>
              <a:ext uri="{FF2B5EF4-FFF2-40B4-BE49-F238E27FC236}">
                <a16:creationId xmlns:a16="http://schemas.microsoft.com/office/drawing/2014/main" id="{903B5712-A3D8-D68C-D9F2-FA15CDDC4814}"/>
              </a:ext>
            </a:extLst>
          </p:cNvPr>
          <p:cNvSpPr/>
          <p:nvPr/>
        </p:nvSpPr>
        <p:spPr>
          <a:xfrm>
            <a:off x="1101012" y="3321695"/>
            <a:ext cx="22113551" cy="7669764"/>
          </a:xfrm>
          <a:prstGeom prst="roundRect">
            <a:avLst>
              <a:gd name="adj" fmla="val 8837"/>
            </a:avLst>
          </a:prstGeom>
          <a:solidFill>
            <a:srgbClr val="FFFFF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A3F776DC-1015-DD7F-BED8-BCA025505A19}"/>
              </a:ext>
            </a:extLst>
          </p:cNvPr>
          <p:cNvPicPr>
            <a:picLocks noChangeAspect="1"/>
          </p:cNvPicPr>
          <p:nvPr/>
        </p:nvPicPr>
        <p:blipFill>
          <a:blip r:embed="rId2"/>
          <a:stretch>
            <a:fillRect/>
          </a:stretch>
        </p:blipFill>
        <p:spPr>
          <a:xfrm>
            <a:off x="1497702" y="3565681"/>
            <a:ext cx="21351274" cy="7856376"/>
          </a:xfrm>
          <a:prstGeom prst="rect">
            <a:avLst/>
          </a:prstGeom>
        </p:spPr>
      </p:pic>
      <p:sp>
        <p:nvSpPr>
          <p:cNvPr id="100" name="TextBox 99">
            <a:extLst>
              <a:ext uri="{FF2B5EF4-FFF2-40B4-BE49-F238E27FC236}">
                <a16:creationId xmlns:a16="http://schemas.microsoft.com/office/drawing/2014/main" id="{7B8EA167-C72B-7C3C-39CD-0A3DFDB84A7B}"/>
              </a:ext>
            </a:extLst>
          </p:cNvPr>
          <p:cNvSpPr txBox="1"/>
          <p:nvPr/>
        </p:nvSpPr>
        <p:spPr>
          <a:xfrm>
            <a:off x="741924" y="11235445"/>
            <a:ext cx="22472639" cy="1938992"/>
          </a:xfrm>
          <a:prstGeom prst="rect">
            <a:avLst/>
          </a:prstGeom>
          <a:noFill/>
        </p:spPr>
        <p:txBody>
          <a:bodyPr wrap="square" lIns="91440" tIns="45720" rIns="91440" bIns="45720" anchor="t">
            <a:spAutoFit/>
          </a:bodyPr>
          <a:lstStyle/>
          <a:p>
            <a:pPr algn="ctr"/>
            <a:r>
              <a:rPr lang="en-US" sz="4000" i="1" dirty="0">
                <a:solidFill>
                  <a:schemeClr val="bg1"/>
                </a:solidFill>
                <a:effectLst/>
                <a:latin typeface="Arial"/>
                <a:ea typeface="Times New Roman" panose="02020603050405020304" pitchFamily="18" charset="0"/>
                <a:cs typeface="Arial"/>
              </a:rPr>
              <a:t>Segregating analog RF/IF </a:t>
            </a:r>
            <a:r>
              <a:rPr lang="en-US" sz="4000" i="1" dirty="0">
                <a:solidFill>
                  <a:schemeClr val="bg1"/>
                </a:solidFill>
                <a:latin typeface="Arial"/>
                <a:ea typeface="Times New Roman" panose="02020603050405020304" pitchFamily="18" charset="0"/>
                <a:cs typeface="Arial"/>
              </a:rPr>
              <a:t>processing </a:t>
            </a:r>
            <a:r>
              <a:rPr lang="en-US" sz="4000" i="1" dirty="0">
                <a:solidFill>
                  <a:schemeClr val="bg1"/>
                </a:solidFill>
                <a:effectLst/>
                <a:latin typeface="Arial"/>
                <a:ea typeface="Times New Roman" panose="02020603050405020304" pitchFamily="18" charset="0"/>
                <a:cs typeface="Arial"/>
              </a:rPr>
              <a:t>hardware outside the modem allows virtualized / software defined modem implementation on common compute hardware as the basis for terminal agility/flexibility</a:t>
            </a:r>
            <a:endParaRPr lang="en-US" sz="4000" i="1" dirty="0">
              <a:solidFill>
                <a:schemeClr val="bg1"/>
              </a:solidFill>
              <a:latin typeface="Arial"/>
              <a:cs typeface="Arial"/>
            </a:endParaRPr>
          </a:p>
        </p:txBody>
      </p:sp>
      <p:sp>
        <p:nvSpPr>
          <p:cNvPr id="101" name="TextBox 8">
            <a:extLst>
              <a:ext uri="{FF2B5EF4-FFF2-40B4-BE49-F238E27FC236}">
                <a16:creationId xmlns:a16="http://schemas.microsoft.com/office/drawing/2014/main" id="{BDB23E63-0007-6146-A2E5-0A15AEE2AB65}"/>
              </a:ext>
            </a:extLst>
          </p:cNvPr>
          <p:cNvSpPr/>
          <p:nvPr/>
        </p:nvSpPr>
        <p:spPr>
          <a:xfrm>
            <a:off x="3600236" y="618164"/>
            <a:ext cx="16336840" cy="110654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tabLst>
                <a:tab pos="0" algn="l"/>
              </a:tabLst>
            </a:pPr>
            <a:r>
              <a:rPr lang="en-US" sz="6600" b="1" i="1" strike="noStrike" spc="-1" dirty="0">
                <a:solidFill>
                  <a:schemeClr val="lt1"/>
                </a:solidFill>
                <a:latin typeface="Arial Narrow"/>
                <a:ea typeface="Helvetica Light"/>
              </a:rPr>
              <a:t>Evolving to a Digitized SATCOM Architecture</a:t>
            </a:r>
            <a:endParaRPr lang="en-US" sz="5400" b="0" strike="noStrike" spc="-1" dirty="0">
              <a:solidFill>
                <a:srgbClr val="000000"/>
              </a:solidFill>
              <a:latin typeface="Arial"/>
            </a:endParaRPr>
          </a:p>
        </p:txBody>
      </p:sp>
      <p:pic>
        <p:nvPicPr>
          <p:cNvPr id="102" name="456E501E-A555-477F-8548-5AB748B14A5B">
            <a:extLst>
              <a:ext uri="{FF2B5EF4-FFF2-40B4-BE49-F238E27FC236}">
                <a16:creationId xmlns:a16="http://schemas.microsoft.com/office/drawing/2014/main" id="{CD2F300F-1320-8AAE-AE78-F8A7EA264191}"/>
              </a:ext>
            </a:extLst>
          </p:cNvPr>
          <p:cNvPicPr/>
          <p:nvPr/>
        </p:nvPicPr>
        <p:blipFill>
          <a:blip r:embed="rId3"/>
          <a:stretch/>
        </p:blipFill>
        <p:spPr>
          <a:xfrm>
            <a:off x="685800" y="546480"/>
            <a:ext cx="1992960" cy="1242720"/>
          </a:xfrm>
          <a:prstGeom prst="rect">
            <a:avLst/>
          </a:prstGeom>
          <a:ln w="0">
            <a:noFill/>
          </a:ln>
        </p:spPr>
      </p:pic>
      <p:pic>
        <p:nvPicPr>
          <p:cNvPr id="103" name="69157DF6-A048-403A-A6A8-296FF733767B">
            <a:extLst>
              <a:ext uri="{FF2B5EF4-FFF2-40B4-BE49-F238E27FC236}">
                <a16:creationId xmlns:a16="http://schemas.microsoft.com/office/drawing/2014/main" id="{EDB28A1D-4AC7-1095-5E7C-CD4436704B70}"/>
              </a:ext>
            </a:extLst>
          </p:cNvPr>
          <p:cNvPicPr/>
          <p:nvPr/>
        </p:nvPicPr>
        <p:blipFill>
          <a:blip r:embed="rId4"/>
          <a:stretch/>
        </p:blipFill>
        <p:spPr>
          <a:xfrm>
            <a:off x="451080" y="1965960"/>
            <a:ext cx="2748960" cy="385200"/>
          </a:xfrm>
          <a:prstGeom prst="rect">
            <a:avLst/>
          </a:prstGeom>
          <a:ln w="0">
            <a:noFill/>
          </a:ln>
        </p:spPr>
      </p:pic>
      <p:pic>
        <p:nvPicPr>
          <p:cNvPr id="104" name="Picture 103" descr="Logo&#10;&#10;Description automatically generated">
            <a:extLst>
              <a:ext uri="{FF2B5EF4-FFF2-40B4-BE49-F238E27FC236}">
                <a16:creationId xmlns:a16="http://schemas.microsoft.com/office/drawing/2014/main" id="{180AFE0B-6A66-B675-B98F-A5E651BD5E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17418" y="654577"/>
            <a:ext cx="2780782" cy="1311383"/>
          </a:xfrm>
          <a:prstGeom prst="rect">
            <a:avLst/>
          </a:prstGeom>
        </p:spPr>
      </p:pic>
      <p:sp>
        <p:nvSpPr>
          <p:cNvPr id="105" name="Title 1">
            <a:extLst>
              <a:ext uri="{FF2B5EF4-FFF2-40B4-BE49-F238E27FC236}">
                <a16:creationId xmlns:a16="http://schemas.microsoft.com/office/drawing/2014/main" id="{0783E16B-9A28-298A-D2B0-B75277DC73E4}"/>
              </a:ext>
            </a:extLst>
          </p:cNvPr>
          <p:cNvSpPr/>
          <p:nvPr/>
        </p:nvSpPr>
        <p:spPr>
          <a:xfrm>
            <a:off x="9372404" y="1680991"/>
            <a:ext cx="5570765"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u="sng" strike="noStrike" spc="-1" dirty="0">
                <a:solidFill>
                  <a:srgbClr val="00B0F0"/>
                </a:solidFill>
                <a:uFillTx/>
                <a:latin typeface="Arial Narrow"/>
                <a:ea typeface="Helvetica Light"/>
              </a:rPr>
              <a:t>Digital IF Technology</a:t>
            </a:r>
            <a:endParaRPr lang="en-US" sz="4800" b="0" strike="noStrike" spc="-1" dirty="0">
              <a:solidFill>
                <a:srgbClr val="000000"/>
              </a:solidFill>
              <a:latin typeface="Arial"/>
            </a:endParaRPr>
          </a:p>
        </p:txBody>
      </p:sp>
    </p:spTree>
    <p:extLst>
      <p:ext uri="{BB962C8B-B14F-4D97-AF65-F5344CB8AC3E}">
        <p14:creationId xmlns:p14="http://schemas.microsoft.com/office/powerpoint/2010/main" val="239004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10"/>
          <p:cNvPicPr/>
          <p:nvPr/>
        </p:nvPicPr>
        <p:blipFill>
          <a:blip r:embed="rId3"/>
          <a:stretch/>
        </p:blipFill>
        <p:spPr>
          <a:xfrm>
            <a:off x="-13680" y="-275760"/>
            <a:ext cx="24410880" cy="13991400"/>
          </a:xfrm>
          <a:prstGeom prst="rect">
            <a:avLst/>
          </a:prstGeom>
          <a:ln w="0">
            <a:noFill/>
          </a:ln>
        </p:spPr>
      </p:pic>
      <p:sp>
        <p:nvSpPr>
          <p:cNvPr id="199" name="Rectangle 4"/>
          <p:cNvSpPr/>
          <p:nvPr/>
        </p:nvSpPr>
        <p:spPr>
          <a:xfrm>
            <a:off x="0" y="1078560"/>
            <a:ext cx="24410880" cy="11468520"/>
          </a:xfrm>
          <a:prstGeom prst="rect">
            <a:avLst/>
          </a:prstGeom>
          <a:solidFill>
            <a:srgbClr val="001132">
              <a:alpha val="84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00" name="PlaceHolder 1"/>
          <p:cNvSpPr>
            <a:spLocks noGrp="1"/>
          </p:cNvSpPr>
          <p:nvPr>
            <p:ph type="sldNum" idx="23"/>
          </p:nvPr>
        </p:nvSpPr>
        <p:spPr>
          <a:xfrm>
            <a:off x="23637600" y="12705120"/>
            <a:ext cx="702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5000" b="0" strike="noStrike" spc="-1">
                <a:solidFill>
                  <a:schemeClr val="lt1"/>
                </a:solidFill>
                <a:latin typeface="Helvetica Light"/>
                <a:ea typeface="Helvetica Light"/>
              </a:defRPr>
            </a:lvl1pPr>
          </a:lstStyle>
          <a:p>
            <a:pPr indent="0" algn="ctr" defTabSz="825480">
              <a:lnSpc>
                <a:spcPct val="100000"/>
              </a:lnSpc>
              <a:buNone/>
              <a:tabLst>
                <a:tab pos="0" algn="l"/>
              </a:tabLst>
            </a:pPr>
            <a:fld id="{5FF6A20F-D800-4095-A051-BF5C6BAF2FA9}" type="slidenum">
              <a:rPr lang="en-US" sz="5000" b="0" strike="noStrike" spc="-1">
                <a:solidFill>
                  <a:schemeClr val="lt1"/>
                </a:solidFill>
                <a:latin typeface="Helvetica Light"/>
                <a:ea typeface="Helvetica Light"/>
              </a:rPr>
              <a:t>20</a:t>
            </a:fld>
            <a:endParaRPr lang="en-US" sz="5000" b="0" strike="noStrike" spc="-1">
              <a:solidFill>
                <a:srgbClr val="000000"/>
              </a:solidFill>
              <a:latin typeface="Times New Roman"/>
            </a:endParaRPr>
          </a:p>
        </p:txBody>
      </p:sp>
      <p:sp>
        <p:nvSpPr>
          <p:cNvPr id="201" name="Title 1"/>
          <p:cNvSpPr/>
          <p:nvPr/>
        </p:nvSpPr>
        <p:spPr>
          <a:xfrm>
            <a:off x="18268560" y="-74520"/>
            <a:ext cx="652392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strike="noStrike" spc="-1">
                <a:solidFill>
                  <a:srgbClr val="00B0F0"/>
                </a:solidFill>
                <a:latin typeface="Arial Narrow"/>
                <a:ea typeface="Helvetica Light"/>
              </a:rPr>
              <a:t>Foundation Technology</a:t>
            </a:r>
            <a:endParaRPr lang="en-US" sz="4800" b="0" strike="noStrike" spc="-1">
              <a:solidFill>
                <a:srgbClr val="000000"/>
              </a:solidFill>
              <a:latin typeface="Arial"/>
            </a:endParaRPr>
          </a:p>
        </p:txBody>
      </p:sp>
      <p:sp>
        <p:nvSpPr>
          <p:cNvPr id="202" name="TextBox 21"/>
          <p:cNvSpPr/>
          <p:nvPr/>
        </p:nvSpPr>
        <p:spPr>
          <a:xfrm>
            <a:off x="1873080" y="9517680"/>
            <a:ext cx="19494720" cy="143064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8800" b="1" i="1" strike="noStrike" spc="-1">
                <a:solidFill>
                  <a:schemeClr val="lt1"/>
                </a:solidFill>
                <a:latin typeface="Arial Narrow"/>
                <a:ea typeface="仿宋"/>
              </a:rPr>
              <a:t>Genesis Data Coding Framework</a:t>
            </a:r>
            <a:endParaRPr lang="en-US" sz="8800" b="0" strike="noStrike" spc="-1">
              <a:solidFill>
                <a:srgbClr val="FFFFFF"/>
              </a:solidFill>
              <a:latin typeface="Arial"/>
            </a:endParaRPr>
          </a:p>
        </p:txBody>
      </p:sp>
      <p:sp>
        <p:nvSpPr>
          <p:cNvPr id="203" name="Trapezoid 7"/>
          <p:cNvSpPr/>
          <p:nvPr/>
        </p:nvSpPr>
        <p:spPr>
          <a:xfrm>
            <a:off x="1873080" y="6457680"/>
            <a:ext cx="4456800" cy="3027960"/>
          </a:xfrm>
          <a:prstGeom prst="trapezoid">
            <a:avLst>
              <a:gd name="adj" fmla="val 31141"/>
            </a:avLst>
          </a:prstGeom>
          <a:solidFill>
            <a:schemeClr val="accent1">
              <a:lumMod val="75000"/>
            </a:schemeClr>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5600" b="1" strike="noStrike" spc="-1">
                <a:solidFill>
                  <a:schemeClr val="lt1"/>
                </a:solidFill>
                <a:latin typeface="Arial Narrow"/>
                <a:ea typeface="Helvetica Light"/>
              </a:rPr>
              <a:t>Channel </a:t>
            </a:r>
            <a:endParaRPr lang="en-US" sz="5600" b="0" strike="noStrike" spc="-1">
              <a:solidFill>
                <a:srgbClr val="FFFFFF"/>
              </a:solidFill>
              <a:latin typeface="Arial"/>
            </a:endParaRPr>
          </a:p>
          <a:p>
            <a:pPr algn="ctr" defTabSz="825480">
              <a:lnSpc>
                <a:spcPct val="100000"/>
              </a:lnSpc>
              <a:tabLst>
                <a:tab pos="0" algn="l"/>
              </a:tabLst>
            </a:pPr>
            <a:r>
              <a:rPr lang="en-US" sz="5600" b="1" strike="noStrike" spc="-1">
                <a:solidFill>
                  <a:schemeClr val="lt1"/>
                </a:solidFill>
                <a:latin typeface="Arial Narrow"/>
                <a:ea typeface="Helvetica Light"/>
              </a:rPr>
              <a:t>Coding</a:t>
            </a:r>
            <a:endParaRPr lang="en-US" sz="5600" b="0" strike="noStrike" spc="-1">
              <a:solidFill>
                <a:srgbClr val="FFFFFF"/>
              </a:solidFill>
              <a:latin typeface="Arial"/>
            </a:endParaRPr>
          </a:p>
        </p:txBody>
      </p:sp>
      <p:sp>
        <p:nvSpPr>
          <p:cNvPr id="204" name="Trapezoid 11"/>
          <p:cNvSpPr/>
          <p:nvPr/>
        </p:nvSpPr>
        <p:spPr>
          <a:xfrm>
            <a:off x="13860000" y="6485400"/>
            <a:ext cx="4241160" cy="3005280"/>
          </a:xfrm>
          <a:prstGeom prst="trapezoid">
            <a:avLst>
              <a:gd name="adj" fmla="val 26675"/>
            </a:avLst>
          </a:prstGeom>
          <a:solidFill>
            <a:schemeClr val="accent1">
              <a:lumMod val="75000"/>
            </a:schemeClr>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5600" b="1" strike="noStrike" spc="-1">
                <a:solidFill>
                  <a:schemeClr val="lt1"/>
                </a:solidFill>
                <a:latin typeface="Arial Narrow"/>
                <a:ea typeface="Helvetica Light"/>
              </a:rPr>
              <a:t>Data Security</a:t>
            </a:r>
            <a:endParaRPr lang="en-US" sz="5600" b="0" strike="noStrike" spc="-1">
              <a:solidFill>
                <a:srgbClr val="FFFFFF"/>
              </a:solidFill>
              <a:latin typeface="Arial"/>
            </a:endParaRPr>
          </a:p>
        </p:txBody>
      </p:sp>
      <p:sp>
        <p:nvSpPr>
          <p:cNvPr id="205" name="Trapezoid 13"/>
          <p:cNvSpPr/>
          <p:nvPr/>
        </p:nvSpPr>
        <p:spPr>
          <a:xfrm>
            <a:off x="5201280" y="6485400"/>
            <a:ext cx="5113800" cy="3005280"/>
          </a:xfrm>
          <a:prstGeom prst="trapezoid">
            <a:avLst>
              <a:gd name="adj" fmla="val 26116"/>
            </a:avLst>
          </a:prstGeom>
          <a:solidFill>
            <a:schemeClr val="accent1">
              <a:lumMod val="75000"/>
            </a:schemeClr>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5600" b="1" strike="noStrike" spc="-1">
                <a:solidFill>
                  <a:schemeClr val="lt1"/>
                </a:solidFill>
                <a:latin typeface="Arial Narrow"/>
                <a:ea typeface="Helvetica Light"/>
              </a:rPr>
              <a:t>Data Fragmentation</a:t>
            </a:r>
            <a:endParaRPr lang="en-US" sz="5600" b="0" strike="noStrike" spc="-1">
              <a:solidFill>
                <a:srgbClr val="FFFFFF"/>
              </a:solidFill>
              <a:latin typeface="Arial"/>
            </a:endParaRPr>
          </a:p>
        </p:txBody>
      </p:sp>
      <p:sp>
        <p:nvSpPr>
          <p:cNvPr id="206" name="Trapezoid 14"/>
          <p:cNvSpPr/>
          <p:nvPr/>
        </p:nvSpPr>
        <p:spPr>
          <a:xfrm>
            <a:off x="9706320" y="6480720"/>
            <a:ext cx="4818240" cy="3005280"/>
          </a:xfrm>
          <a:prstGeom prst="trapezoid">
            <a:avLst>
              <a:gd name="adj" fmla="val 26675"/>
            </a:avLst>
          </a:prstGeom>
          <a:solidFill>
            <a:schemeClr val="accent1">
              <a:lumMod val="75000"/>
            </a:schemeClr>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5600" b="1" strike="noStrike" spc="-1">
                <a:solidFill>
                  <a:schemeClr val="lt1"/>
                </a:solidFill>
                <a:latin typeface="Arial Narrow"/>
                <a:ea typeface="Helvetica Light"/>
              </a:rPr>
              <a:t>Data Compression</a:t>
            </a:r>
            <a:endParaRPr lang="en-US" sz="5600" b="0" strike="noStrike" spc="-1">
              <a:solidFill>
                <a:srgbClr val="FFFFFF"/>
              </a:solidFill>
              <a:latin typeface="Arial"/>
            </a:endParaRPr>
          </a:p>
        </p:txBody>
      </p:sp>
      <p:sp>
        <p:nvSpPr>
          <p:cNvPr id="207" name="Trapezoid 15"/>
          <p:cNvSpPr/>
          <p:nvPr/>
        </p:nvSpPr>
        <p:spPr>
          <a:xfrm>
            <a:off x="2912400" y="5274720"/>
            <a:ext cx="17416440" cy="1116720"/>
          </a:xfrm>
          <a:prstGeom prst="trapezoid">
            <a:avLst>
              <a:gd name="adj" fmla="val 133128"/>
            </a:avLst>
          </a:prstGeom>
          <a:solidFill>
            <a:schemeClr val="accent1"/>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5600" b="1" strike="noStrike" spc="-1">
                <a:solidFill>
                  <a:schemeClr val="lt1"/>
                </a:solidFill>
                <a:latin typeface="Arial Narrow"/>
                <a:ea typeface="Helvetica Light"/>
              </a:rPr>
              <a:t>AI-powered, Modular Integrated, Software Defined</a:t>
            </a:r>
            <a:endParaRPr lang="en-US" sz="5600" b="0" strike="noStrike" spc="-1">
              <a:solidFill>
                <a:srgbClr val="FFFFFF"/>
              </a:solidFill>
              <a:latin typeface="Arial"/>
            </a:endParaRPr>
          </a:p>
        </p:txBody>
      </p:sp>
      <p:sp>
        <p:nvSpPr>
          <p:cNvPr id="208" name="Trapezoid 22"/>
          <p:cNvSpPr/>
          <p:nvPr/>
        </p:nvSpPr>
        <p:spPr>
          <a:xfrm>
            <a:off x="1072800" y="11119320"/>
            <a:ext cx="21132720" cy="1580760"/>
          </a:xfrm>
          <a:prstGeom prst="trapezoid">
            <a:avLst>
              <a:gd name="adj" fmla="val 52676"/>
            </a:avLst>
          </a:prstGeom>
          <a:solidFill>
            <a:schemeClr val="tx2">
              <a:lumMod val="50000"/>
            </a:schemeClr>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7200" b="1" strike="noStrike" spc="-1">
                <a:solidFill>
                  <a:schemeClr val="lt1"/>
                </a:solidFill>
                <a:latin typeface="Arial Narrow"/>
                <a:ea typeface="Helvetica Light"/>
              </a:rPr>
              <a:t>Mathematics Foundation, Information Theory</a:t>
            </a:r>
            <a:endParaRPr lang="en-US" sz="7200" b="0" strike="noStrike" spc="-1">
              <a:solidFill>
                <a:srgbClr val="FFFFFF"/>
              </a:solidFill>
              <a:latin typeface="Arial"/>
            </a:endParaRPr>
          </a:p>
        </p:txBody>
      </p:sp>
      <p:sp>
        <p:nvSpPr>
          <p:cNvPr id="209" name="TextBox 2"/>
          <p:cNvSpPr/>
          <p:nvPr/>
        </p:nvSpPr>
        <p:spPr>
          <a:xfrm>
            <a:off x="7535160" y="13181400"/>
            <a:ext cx="8980920" cy="409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825480">
              <a:lnSpc>
                <a:spcPct val="100000"/>
              </a:lnSpc>
              <a:tabLst>
                <a:tab pos="0" algn="l"/>
              </a:tabLst>
            </a:pPr>
            <a:r>
              <a:rPr lang="en-US" sz="2100" b="0" i="1" strike="noStrike" spc="-1">
                <a:solidFill>
                  <a:schemeClr val="lt1"/>
                </a:solidFill>
                <a:latin typeface="Helvetica Light"/>
                <a:ea typeface="Helvetica Light"/>
              </a:rPr>
              <a:t>Genesis Codes’ Proprietary &amp; Confidential information is protected by NDA.</a:t>
            </a:r>
            <a:endParaRPr lang="en-US" sz="2100" b="0" strike="noStrike" spc="-1">
              <a:solidFill>
                <a:srgbClr val="000000"/>
              </a:solidFill>
              <a:latin typeface="Arial"/>
            </a:endParaRPr>
          </a:p>
        </p:txBody>
      </p:sp>
      <p:sp>
        <p:nvSpPr>
          <p:cNvPr id="210" name="Trapezoid 3"/>
          <p:cNvSpPr/>
          <p:nvPr/>
        </p:nvSpPr>
        <p:spPr>
          <a:xfrm>
            <a:off x="17380800" y="6498720"/>
            <a:ext cx="3987000" cy="3005280"/>
          </a:xfrm>
          <a:prstGeom prst="trapezoid">
            <a:avLst>
              <a:gd name="adj" fmla="val 26675"/>
            </a:avLst>
          </a:prstGeom>
          <a:solidFill>
            <a:schemeClr val="accent1">
              <a:lumMod val="75000"/>
            </a:schemeClr>
          </a:solidFill>
          <a:ln>
            <a:solidFill>
              <a:srgbClr val="0365C0">
                <a:lumMod val="75000"/>
              </a:srgbClr>
            </a:solidFill>
            <a:round/>
          </a:ln>
        </p:spPr>
        <p:style>
          <a:lnRef idx="2">
            <a:schemeClr val="accent1">
              <a:shade val="15000"/>
            </a:schemeClr>
          </a:lnRef>
          <a:fillRef idx="1">
            <a:schemeClr val="accent1"/>
          </a:fillRef>
          <a:effectRef idx="0">
            <a:schemeClr val="accent1"/>
          </a:effectRef>
          <a:fontRef idx="minor"/>
        </p:style>
        <p:txBody>
          <a:bodyPr lIns="0" tIns="45000" rIns="0" bIns="45000" anchor="ctr">
            <a:noAutofit/>
          </a:bodyPr>
          <a:lstStyle/>
          <a:p>
            <a:pPr algn="ctr" defTabSz="825480">
              <a:lnSpc>
                <a:spcPct val="100000"/>
              </a:lnSpc>
              <a:tabLst>
                <a:tab pos="0" algn="l"/>
              </a:tabLst>
            </a:pPr>
            <a:r>
              <a:rPr lang="en-US" sz="5600" b="1" strike="noStrike" spc="-1">
                <a:solidFill>
                  <a:schemeClr val="lt1"/>
                </a:solidFill>
                <a:latin typeface="Arial Narrow"/>
                <a:ea typeface="Helvetica Light"/>
              </a:rPr>
              <a:t>Data Transport</a:t>
            </a:r>
            <a:endParaRPr lang="en-US" sz="5600" b="0" strike="noStrike" spc="-1">
              <a:solidFill>
                <a:srgbClr val="FFFFFF"/>
              </a:solidFill>
              <a:latin typeface="Arial"/>
            </a:endParaRPr>
          </a:p>
        </p:txBody>
      </p:sp>
      <p:sp>
        <p:nvSpPr>
          <p:cNvPr id="211" name="TextBox 12"/>
          <p:cNvSpPr/>
          <p:nvPr/>
        </p:nvSpPr>
        <p:spPr>
          <a:xfrm>
            <a:off x="3307680" y="1625400"/>
            <a:ext cx="17615520" cy="301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9600" b="1" i="1" strike="noStrike" spc="-1">
                <a:solidFill>
                  <a:srgbClr val="FF0000"/>
                </a:solidFill>
                <a:latin typeface="Arial Narrow"/>
                <a:ea typeface="Helvetica Light"/>
              </a:rPr>
              <a:t>10X</a:t>
            </a:r>
            <a:r>
              <a:rPr lang="en-US" sz="9600" b="1" i="1" strike="noStrike" spc="-1">
                <a:solidFill>
                  <a:schemeClr val="lt1"/>
                </a:solidFill>
                <a:latin typeface="Arial Narrow"/>
                <a:ea typeface="Helvetica Light"/>
              </a:rPr>
              <a:t> throughput, </a:t>
            </a:r>
            <a:r>
              <a:rPr lang="en-US" sz="9600" b="1" i="1" strike="noStrike" spc="-1">
                <a:solidFill>
                  <a:srgbClr val="FF0000"/>
                </a:solidFill>
                <a:latin typeface="Arial Narrow"/>
                <a:ea typeface="Helvetica Light"/>
              </a:rPr>
              <a:t>10% </a:t>
            </a:r>
            <a:r>
              <a:rPr lang="en-US" sz="9600" b="1" i="1" strike="noStrike" spc="-1">
                <a:solidFill>
                  <a:schemeClr val="lt1"/>
                </a:solidFill>
                <a:latin typeface="Arial Narrow"/>
                <a:ea typeface="Helvetica Light"/>
              </a:rPr>
              <a:t>Latency </a:t>
            </a:r>
            <a:endParaRPr lang="en-US" sz="9600" b="0" strike="noStrike" spc="-1">
              <a:solidFill>
                <a:srgbClr val="000000"/>
              </a:solidFill>
              <a:latin typeface="Arial"/>
            </a:endParaRPr>
          </a:p>
          <a:p>
            <a:pPr algn="ctr" defTabSz="825480">
              <a:lnSpc>
                <a:spcPct val="100000"/>
              </a:lnSpc>
              <a:tabLst>
                <a:tab pos="0" algn="l"/>
              </a:tabLst>
            </a:pPr>
            <a:r>
              <a:rPr lang="en-US" sz="9600" b="1" i="1" strike="noStrike" spc="-1">
                <a:solidFill>
                  <a:schemeClr val="lt1"/>
                </a:solidFill>
                <a:latin typeface="Arial Narrow"/>
                <a:ea typeface="Helvetica Light"/>
              </a:rPr>
              <a:t>With </a:t>
            </a:r>
            <a:r>
              <a:rPr lang="en-US" sz="9600" b="1" i="1" strike="noStrike" spc="-1">
                <a:solidFill>
                  <a:srgbClr val="FF0000"/>
                </a:solidFill>
                <a:latin typeface="Arial Narrow"/>
                <a:ea typeface="Helvetica Light"/>
              </a:rPr>
              <a:t>QoS-defined</a:t>
            </a:r>
            <a:r>
              <a:rPr lang="en-US" sz="9600" b="1" i="1" strike="noStrike" spc="-1">
                <a:solidFill>
                  <a:schemeClr val="lt1"/>
                </a:solidFill>
                <a:latin typeface="Arial Narrow"/>
                <a:ea typeface="Helvetica Light"/>
              </a:rPr>
              <a:t> Performance</a:t>
            </a:r>
            <a:endParaRPr lang="en-US" sz="9600" b="0" strike="noStrike" spc="-1">
              <a:solidFill>
                <a:srgbClr val="000000"/>
              </a:solidFill>
              <a:latin typeface="Arial"/>
            </a:endParaRPr>
          </a:p>
        </p:txBody>
      </p:sp>
      <p:pic>
        <p:nvPicPr>
          <p:cNvPr id="212" name="456E501E-A555-477F-8548-5AB748B14A5B"/>
          <p:cNvPicPr/>
          <p:nvPr/>
        </p:nvPicPr>
        <p:blipFill>
          <a:blip r:embed="rId4"/>
          <a:stretch/>
        </p:blipFill>
        <p:spPr>
          <a:xfrm>
            <a:off x="636480" y="159840"/>
            <a:ext cx="1526400" cy="951840"/>
          </a:xfrm>
          <a:prstGeom prst="rect">
            <a:avLst/>
          </a:prstGeom>
          <a:ln w="0">
            <a:noFill/>
          </a:ln>
        </p:spPr>
      </p:pic>
      <p:pic>
        <p:nvPicPr>
          <p:cNvPr id="213" name="69157DF6-A048-403A-A6A8-296FF733767B"/>
          <p:cNvPicPr/>
          <p:nvPr/>
        </p:nvPicPr>
        <p:blipFill>
          <a:blip r:embed="rId5"/>
          <a:stretch/>
        </p:blipFill>
        <p:spPr>
          <a:xfrm>
            <a:off x="405720" y="1298160"/>
            <a:ext cx="1988280" cy="278640"/>
          </a:xfrm>
          <a:prstGeom prst="rect">
            <a:avLst/>
          </a:prstGeom>
          <a:ln w="0">
            <a:noFill/>
          </a:ln>
        </p:spPr>
      </p:pic>
    </p:spTree>
  </p:cSld>
  <p:clrMapOvr>
    <a:masterClrMapping/>
  </p:clrMapOvr>
  <p:transition spd="slow">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itle 1"/>
          <p:cNvSpPr/>
          <p:nvPr/>
        </p:nvSpPr>
        <p:spPr>
          <a:xfrm>
            <a:off x="20495880" y="160200"/>
            <a:ext cx="388800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u="sng" strike="noStrike" spc="-1">
                <a:solidFill>
                  <a:srgbClr val="00B0F0"/>
                </a:solidFill>
                <a:uFillTx/>
                <a:latin typeface="Arial Narrow"/>
                <a:ea typeface="Helvetica Light"/>
              </a:rPr>
              <a:t>Our Solution</a:t>
            </a:r>
            <a:endParaRPr lang="en-US" sz="4800" b="0" strike="noStrike" spc="-1">
              <a:solidFill>
                <a:srgbClr val="000000"/>
              </a:solidFill>
              <a:latin typeface="Arial"/>
            </a:endParaRPr>
          </a:p>
        </p:txBody>
      </p:sp>
      <p:sp>
        <p:nvSpPr>
          <p:cNvPr id="215" name="Slide Number Placeholder 8"/>
          <p:cNvSpPr/>
          <p:nvPr/>
        </p:nvSpPr>
        <p:spPr>
          <a:xfrm>
            <a:off x="23654520" y="12985920"/>
            <a:ext cx="87192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tabLst>
                <a:tab pos="0" algn="l"/>
              </a:tabLst>
            </a:pPr>
            <a:fld id="{D9F126A6-73F5-438B-81B9-CDAFAC4AFA41}" type="slidenum">
              <a:rPr lang="en-US" sz="2800" b="0" strike="noStrike" spc="-1">
                <a:solidFill>
                  <a:schemeClr val="lt1"/>
                </a:solidFill>
                <a:latin typeface="Helvetica Light"/>
                <a:ea typeface="Helvetica Light"/>
              </a:rPr>
              <a:t>21</a:t>
            </a:fld>
            <a:endParaRPr lang="en-US" sz="2800" b="0" strike="noStrike" spc="-1">
              <a:solidFill>
                <a:srgbClr val="000000"/>
              </a:solidFill>
              <a:latin typeface="Arial"/>
            </a:endParaRPr>
          </a:p>
        </p:txBody>
      </p:sp>
      <p:sp>
        <p:nvSpPr>
          <p:cNvPr id="216" name="TextBox 1"/>
          <p:cNvSpPr/>
          <p:nvPr/>
        </p:nvSpPr>
        <p:spPr>
          <a:xfrm>
            <a:off x="5803560" y="358920"/>
            <a:ext cx="13068720" cy="1827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spcAft>
                <a:spcPts val="1199"/>
              </a:spcAft>
              <a:tabLst>
                <a:tab pos="0" algn="l"/>
              </a:tabLst>
            </a:pPr>
            <a:r>
              <a:rPr lang="en-US" sz="5600" b="1" i="1" strike="noStrike" spc="-1" dirty="0">
                <a:solidFill>
                  <a:schemeClr val="lt1"/>
                </a:solidFill>
                <a:latin typeface="Arial Narrow"/>
                <a:ea typeface="仿宋"/>
              </a:rPr>
              <a:t>Move Data 3.0</a:t>
            </a:r>
            <a:r>
              <a:rPr lang="en-US" sz="6400" b="1" i="1" strike="noStrike" spc="-1" dirty="0">
                <a:solidFill>
                  <a:schemeClr val="lt1"/>
                </a:solidFill>
                <a:latin typeface="Arial Narrow"/>
                <a:ea typeface="仿宋"/>
              </a:rPr>
              <a:t>: Data Coding Framework</a:t>
            </a:r>
            <a:endParaRPr lang="en-US" sz="6400" b="0" strike="noStrike" spc="-1" dirty="0">
              <a:solidFill>
                <a:srgbClr val="000000"/>
              </a:solidFill>
              <a:latin typeface="Arial"/>
            </a:endParaRPr>
          </a:p>
          <a:p>
            <a:pPr algn="ctr" defTabSz="825480">
              <a:lnSpc>
                <a:spcPct val="100000"/>
              </a:lnSpc>
              <a:spcAft>
                <a:spcPts val="1199"/>
              </a:spcAft>
              <a:tabLst>
                <a:tab pos="0" algn="l"/>
              </a:tabLst>
            </a:pPr>
            <a:r>
              <a:rPr lang="en-US" sz="4000" b="1" i="1" strike="noStrike" spc="-1" dirty="0">
                <a:solidFill>
                  <a:schemeClr val="lt1"/>
                </a:solidFill>
                <a:latin typeface="Arial Narrow"/>
                <a:ea typeface="仿宋"/>
              </a:rPr>
              <a:t>A Software-Defined, Computational Network</a:t>
            </a:r>
            <a:endParaRPr lang="en-US" sz="4000" b="0" strike="noStrike" spc="-1" dirty="0">
              <a:solidFill>
                <a:srgbClr val="000000"/>
              </a:solidFill>
              <a:latin typeface="Arial"/>
            </a:endParaRPr>
          </a:p>
        </p:txBody>
      </p:sp>
      <p:pic>
        <p:nvPicPr>
          <p:cNvPr id="217" name="Picture 21" descr="A blue and white paper with text&#10;&#10;AI-generated content may be incorrect."/>
          <p:cNvPicPr/>
          <p:nvPr/>
        </p:nvPicPr>
        <p:blipFill>
          <a:blip r:embed="rId3"/>
          <a:stretch/>
        </p:blipFill>
        <p:spPr>
          <a:xfrm>
            <a:off x="1443600" y="5517000"/>
            <a:ext cx="1989720" cy="1989720"/>
          </a:xfrm>
          <a:prstGeom prst="rect">
            <a:avLst/>
          </a:prstGeom>
          <a:ln w="0">
            <a:noFill/>
          </a:ln>
        </p:spPr>
      </p:pic>
      <p:pic>
        <p:nvPicPr>
          <p:cNvPr id="218" name="Picture 22" descr="A blue and white diagram with arrows&#10;&#10;Description automatically generated with medium confidence"/>
          <p:cNvPicPr/>
          <p:nvPr/>
        </p:nvPicPr>
        <p:blipFill>
          <a:blip r:embed="rId4"/>
          <a:stretch/>
        </p:blipFill>
        <p:spPr>
          <a:xfrm>
            <a:off x="3373200" y="2493360"/>
            <a:ext cx="2119680" cy="2119680"/>
          </a:xfrm>
          <a:prstGeom prst="rect">
            <a:avLst/>
          </a:prstGeom>
          <a:ln w="0">
            <a:noFill/>
          </a:ln>
        </p:spPr>
      </p:pic>
      <p:sp>
        <p:nvSpPr>
          <p:cNvPr id="219" name="TextBox 23"/>
          <p:cNvSpPr/>
          <p:nvPr/>
        </p:nvSpPr>
        <p:spPr>
          <a:xfrm>
            <a:off x="2274840" y="7990920"/>
            <a:ext cx="301968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i="1" strike="noStrike" spc="-1">
                <a:solidFill>
                  <a:schemeClr val="lt1"/>
                </a:solidFill>
                <a:latin typeface="Arial Narrow"/>
                <a:ea typeface="仿宋"/>
              </a:rPr>
              <a:t>1. Compression</a:t>
            </a:r>
            <a:endParaRPr lang="en-US" sz="3200" b="0" strike="noStrike" spc="-1">
              <a:solidFill>
                <a:srgbClr val="000000"/>
              </a:solidFill>
              <a:latin typeface="Arial"/>
            </a:endParaRPr>
          </a:p>
        </p:txBody>
      </p:sp>
      <p:sp>
        <p:nvSpPr>
          <p:cNvPr id="220" name="Left Brace 24"/>
          <p:cNvSpPr/>
          <p:nvPr/>
        </p:nvSpPr>
        <p:spPr>
          <a:xfrm>
            <a:off x="6016680" y="3165120"/>
            <a:ext cx="813600" cy="6693480"/>
          </a:xfrm>
          <a:prstGeom prst="leftBrace">
            <a:avLst>
              <a:gd name="adj1" fmla="val 8333"/>
              <a:gd name="adj2" fmla="val 50000"/>
            </a:avLst>
          </a:prstGeom>
          <a:noFill/>
          <a:ln w="15875">
            <a:solidFill>
              <a:srgbClr val="0062B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pic>
        <p:nvPicPr>
          <p:cNvPr id="221" name="Picture 26" descr="A blue file with white text and a lock&#10;&#10;AI-generated content may be incorrect."/>
          <p:cNvPicPr/>
          <p:nvPr/>
        </p:nvPicPr>
        <p:blipFill>
          <a:blip r:embed="rId5"/>
          <a:stretch/>
        </p:blipFill>
        <p:spPr>
          <a:xfrm>
            <a:off x="7482960" y="3016440"/>
            <a:ext cx="613800" cy="613800"/>
          </a:xfrm>
          <a:prstGeom prst="rect">
            <a:avLst/>
          </a:prstGeom>
          <a:ln w="0">
            <a:noFill/>
          </a:ln>
        </p:spPr>
      </p:pic>
      <p:pic>
        <p:nvPicPr>
          <p:cNvPr id="222" name="Picture 27" descr="A blue file with white text and a lock&#10;&#10;AI-generated content may be incorrect."/>
          <p:cNvPicPr/>
          <p:nvPr/>
        </p:nvPicPr>
        <p:blipFill>
          <a:blip r:embed="rId5"/>
          <a:stretch/>
        </p:blipFill>
        <p:spPr>
          <a:xfrm>
            <a:off x="7482960" y="3764880"/>
            <a:ext cx="613800" cy="613800"/>
          </a:xfrm>
          <a:prstGeom prst="rect">
            <a:avLst/>
          </a:prstGeom>
          <a:ln w="0">
            <a:noFill/>
          </a:ln>
        </p:spPr>
      </p:pic>
      <p:pic>
        <p:nvPicPr>
          <p:cNvPr id="223" name="Picture 28" descr="A blue file with white text and a lock&#10;&#10;AI-generated content may be incorrect."/>
          <p:cNvPicPr/>
          <p:nvPr/>
        </p:nvPicPr>
        <p:blipFill>
          <a:blip r:embed="rId5"/>
          <a:stretch/>
        </p:blipFill>
        <p:spPr>
          <a:xfrm>
            <a:off x="7482960" y="4565160"/>
            <a:ext cx="613800" cy="613800"/>
          </a:xfrm>
          <a:prstGeom prst="rect">
            <a:avLst/>
          </a:prstGeom>
          <a:ln w="0">
            <a:noFill/>
          </a:ln>
        </p:spPr>
      </p:pic>
      <p:pic>
        <p:nvPicPr>
          <p:cNvPr id="224" name="Picture 29" descr="A blue file with white text and a lock&#10;&#10;AI-generated content may be incorrect."/>
          <p:cNvPicPr/>
          <p:nvPr/>
        </p:nvPicPr>
        <p:blipFill>
          <a:blip r:embed="rId5"/>
          <a:stretch/>
        </p:blipFill>
        <p:spPr>
          <a:xfrm>
            <a:off x="7482960" y="5366520"/>
            <a:ext cx="613800" cy="613800"/>
          </a:xfrm>
          <a:prstGeom prst="rect">
            <a:avLst/>
          </a:prstGeom>
          <a:ln w="0">
            <a:noFill/>
          </a:ln>
        </p:spPr>
      </p:pic>
      <p:pic>
        <p:nvPicPr>
          <p:cNvPr id="225" name="Picture 30" descr="A blue file with white text and a lock&#10;&#10;AI-generated content may be incorrect."/>
          <p:cNvPicPr/>
          <p:nvPr/>
        </p:nvPicPr>
        <p:blipFill>
          <a:blip r:embed="rId5"/>
          <a:stretch/>
        </p:blipFill>
        <p:spPr>
          <a:xfrm>
            <a:off x="7467480" y="6987960"/>
            <a:ext cx="613800" cy="613800"/>
          </a:xfrm>
          <a:prstGeom prst="rect">
            <a:avLst/>
          </a:prstGeom>
          <a:ln w="0">
            <a:noFill/>
          </a:ln>
        </p:spPr>
      </p:pic>
      <p:pic>
        <p:nvPicPr>
          <p:cNvPr id="226" name="Picture 31" descr="A blue file with white text and a lock&#10;&#10;AI-generated content may be incorrect."/>
          <p:cNvPicPr/>
          <p:nvPr/>
        </p:nvPicPr>
        <p:blipFill>
          <a:blip r:embed="rId5"/>
          <a:stretch/>
        </p:blipFill>
        <p:spPr>
          <a:xfrm>
            <a:off x="7467480" y="7736760"/>
            <a:ext cx="613800" cy="613800"/>
          </a:xfrm>
          <a:prstGeom prst="rect">
            <a:avLst/>
          </a:prstGeom>
          <a:ln w="0">
            <a:noFill/>
          </a:ln>
        </p:spPr>
      </p:pic>
      <p:pic>
        <p:nvPicPr>
          <p:cNvPr id="227" name="Picture 32" descr="A blue file with white text and a lock&#10;&#10;AI-generated content may be incorrect."/>
          <p:cNvPicPr/>
          <p:nvPr/>
        </p:nvPicPr>
        <p:blipFill>
          <a:blip r:embed="rId5"/>
          <a:stretch/>
        </p:blipFill>
        <p:spPr>
          <a:xfrm>
            <a:off x="7467480" y="8537040"/>
            <a:ext cx="613800" cy="613800"/>
          </a:xfrm>
          <a:prstGeom prst="rect">
            <a:avLst/>
          </a:prstGeom>
          <a:ln w="0">
            <a:noFill/>
          </a:ln>
        </p:spPr>
      </p:pic>
      <p:pic>
        <p:nvPicPr>
          <p:cNvPr id="228" name="Picture 33" descr="A blue file with white text and a lock&#10;&#10;AI-generated content may be incorrect."/>
          <p:cNvPicPr/>
          <p:nvPr/>
        </p:nvPicPr>
        <p:blipFill>
          <a:blip r:embed="rId5"/>
          <a:stretch/>
        </p:blipFill>
        <p:spPr>
          <a:xfrm>
            <a:off x="7467480" y="9338400"/>
            <a:ext cx="613800" cy="613800"/>
          </a:xfrm>
          <a:prstGeom prst="rect">
            <a:avLst/>
          </a:prstGeom>
          <a:ln w="0">
            <a:noFill/>
          </a:ln>
        </p:spPr>
      </p:pic>
      <p:pic>
        <p:nvPicPr>
          <p:cNvPr id="229" name="Picture 42" descr="A blue file with white text and a lock&#10;&#10;AI-generated content may be incorrect."/>
          <p:cNvPicPr/>
          <p:nvPr/>
        </p:nvPicPr>
        <p:blipFill>
          <a:blip r:embed="rId5"/>
          <a:stretch/>
        </p:blipFill>
        <p:spPr>
          <a:xfrm>
            <a:off x="16179120" y="4536000"/>
            <a:ext cx="613800" cy="613800"/>
          </a:xfrm>
          <a:prstGeom prst="rect">
            <a:avLst/>
          </a:prstGeom>
          <a:ln w="0">
            <a:noFill/>
          </a:ln>
        </p:spPr>
      </p:pic>
      <p:sp>
        <p:nvSpPr>
          <p:cNvPr id="230" name="Arrow: Right 56"/>
          <p:cNvSpPr/>
          <p:nvPr/>
        </p:nvSpPr>
        <p:spPr>
          <a:xfrm>
            <a:off x="11125080" y="308880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31" name="Arrow: Right 57"/>
          <p:cNvSpPr/>
          <p:nvPr/>
        </p:nvSpPr>
        <p:spPr>
          <a:xfrm>
            <a:off x="11117520" y="474264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32" name="Arrow: Right 58"/>
          <p:cNvSpPr/>
          <p:nvPr/>
        </p:nvSpPr>
        <p:spPr>
          <a:xfrm>
            <a:off x="11131200" y="394164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33" name="Arrow: Right 59"/>
          <p:cNvSpPr/>
          <p:nvPr/>
        </p:nvSpPr>
        <p:spPr>
          <a:xfrm>
            <a:off x="11115360" y="555588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34" name="Arrow: Right 60"/>
          <p:cNvSpPr/>
          <p:nvPr/>
        </p:nvSpPr>
        <p:spPr>
          <a:xfrm>
            <a:off x="11142720" y="701676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35" name="Arrow: Right 61"/>
          <p:cNvSpPr/>
          <p:nvPr/>
        </p:nvSpPr>
        <p:spPr>
          <a:xfrm>
            <a:off x="11135160" y="867096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36" name="Arrow: Right 62"/>
          <p:cNvSpPr/>
          <p:nvPr/>
        </p:nvSpPr>
        <p:spPr>
          <a:xfrm>
            <a:off x="11148840" y="786960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37" name="Arrow: Right 63"/>
          <p:cNvSpPr/>
          <p:nvPr/>
        </p:nvSpPr>
        <p:spPr>
          <a:xfrm>
            <a:off x="11133000" y="948384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pic>
        <p:nvPicPr>
          <p:cNvPr id="238" name="Picture 64" descr="A blue and white diagram with arrows&#10;&#10;Description automatically generated with medium confidence"/>
          <p:cNvPicPr/>
          <p:nvPr/>
        </p:nvPicPr>
        <p:blipFill>
          <a:blip r:embed="rId4"/>
          <a:stretch/>
        </p:blipFill>
        <p:spPr>
          <a:xfrm>
            <a:off x="18835920" y="2671560"/>
            <a:ext cx="2072880" cy="2072880"/>
          </a:xfrm>
          <a:prstGeom prst="rect">
            <a:avLst/>
          </a:prstGeom>
          <a:ln w="0">
            <a:noFill/>
          </a:ln>
        </p:spPr>
      </p:pic>
      <p:sp>
        <p:nvSpPr>
          <p:cNvPr id="239" name="TextBox 65"/>
          <p:cNvSpPr/>
          <p:nvPr/>
        </p:nvSpPr>
        <p:spPr>
          <a:xfrm>
            <a:off x="19028520" y="8159760"/>
            <a:ext cx="318060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i="1" strike="noStrike" spc="-1">
                <a:solidFill>
                  <a:schemeClr val="lt1"/>
                </a:solidFill>
                <a:latin typeface="Arial Narrow"/>
                <a:ea typeface="仿宋"/>
              </a:rPr>
              <a:t>3. Decompression</a:t>
            </a:r>
            <a:endParaRPr lang="en-US" sz="3200" b="0" strike="noStrike" spc="-1">
              <a:solidFill>
                <a:srgbClr val="000000"/>
              </a:solidFill>
              <a:latin typeface="Arial"/>
            </a:endParaRPr>
          </a:p>
        </p:txBody>
      </p:sp>
      <p:pic>
        <p:nvPicPr>
          <p:cNvPr id="240" name="Picture 71" descr="A red x symbol on a black background"/>
          <p:cNvPicPr/>
          <p:nvPr/>
        </p:nvPicPr>
        <p:blipFill>
          <a:blip r:embed="rId6"/>
          <a:stretch/>
        </p:blipFill>
        <p:spPr>
          <a:xfrm flipH="1">
            <a:off x="11956320" y="4663440"/>
            <a:ext cx="515880" cy="515880"/>
          </a:xfrm>
          <a:prstGeom prst="rect">
            <a:avLst/>
          </a:prstGeom>
          <a:ln w="0">
            <a:noFill/>
          </a:ln>
        </p:spPr>
      </p:pic>
      <p:sp>
        <p:nvSpPr>
          <p:cNvPr id="241" name="TextBox 6"/>
          <p:cNvSpPr/>
          <p:nvPr/>
        </p:nvSpPr>
        <p:spPr>
          <a:xfrm>
            <a:off x="6986160" y="5970960"/>
            <a:ext cx="173016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4000" b="0" i="1" strike="noStrike" spc="-1">
                <a:solidFill>
                  <a:schemeClr val="lt1"/>
                </a:solidFill>
                <a:latin typeface="Arial Narrow"/>
                <a:ea typeface="仿宋"/>
              </a:rPr>
              <a:t>……</a:t>
            </a:r>
            <a:endParaRPr lang="en-US" sz="4000" b="0" strike="noStrike" spc="-1">
              <a:solidFill>
                <a:srgbClr val="000000"/>
              </a:solidFill>
              <a:latin typeface="Arial"/>
            </a:endParaRPr>
          </a:p>
        </p:txBody>
      </p:sp>
      <p:sp>
        <p:nvSpPr>
          <p:cNvPr id="242" name="TextBox 4"/>
          <p:cNvSpPr/>
          <p:nvPr/>
        </p:nvSpPr>
        <p:spPr>
          <a:xfrm>
            <a:off x="22709520" y="2640600"/>
            <a:ext cx="1499400" cy="424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825480">
              <a:lnSpc>
                <a:spcPct val="100000"/>
              </a:lnSpc>
              <a:tabLst>
                <a:tab pos="0" algn="l"/>
              </a:tabLst>
            </a:pPr>
            <a:r>
              <a:rPr lang="en-US" sz="2200" b="0" strike="noStrike" spc="-1">
                <a:solidFill>
                  <a:schemeClr val="lt1"/>
                </a:solidFill>
                <a:latin typeface="Helvetica Light"/>
                <a:ea typeface="Helvetica Light"/>
              </a:rPr>
              <a:t>backed by</a:t>
            </a:r>
            <a:endParaRPr lang="en-US" sz="2200" b="0" strike="noStrike" spc="-1">
              <a:solidFill>
                <a:srgbClr val="000000"/>
              </a:solidFill>
              <a:latin typeface="Arial"/>
            </a:endParaRPr>
          </a:p>
        </p:txBody>
      </p:sp>
      <p:pic>
        <p:nvPicPr>
          <p:cNvPr id="243" name="Picture 36" descr="A logo of the united states of america&#10;&#10;Description automatically generated"/>
          <p:cNvPicPr/>
          <p:nvPr/>
        </p:nvPicPr>
        <p:blipFill>
          <a:blip r:embed="rId7"/>
          <a:stretch/>
        </p:blipFill>
        <p:spPr>
          <a:xfrm>
            <a:off x="22785120" y="1365480"/>
            <a:ext cx="1274760" cy="1274760"/>
          </a:xfrm>
          <a:prstGeom prst="rect">
            <a:avLst/>
          </a:prstGeom>
          <a:ln w="0">
            <a:noFill/>
          </a:ln>
        </p:spPr>
      </p:pic>
      <p:sp>
        <p:nvSpPr>
          <p:cNvPr id="244" name="TextBox 8"/>
          <p:cNvSpPr/>
          <p:nvPr/>
        </p:nvSpPr>
        <p:spPr>
          <a:xfrm>
            <a:off x="7793280" y="13155120"/>
            <a:ext cx="8980920" cy="409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825480">
              <a:lnSpc>
                <a:spcPct val="100000"/>
              </a:lnSpc>
              <a:tabLst>
                <a:tab pos="0" algn="l"/>
              </a:tabLst>
            </a:pPr>
            <a:r>
              <a:rPr lang="en-US" sz="2100" b="0" i="1" strike="noStrike" spc="-1">
                <a:solidFill>
                  <a:schemeClr val="lt1"/>
                </a:solidFill>
                <a:latin typeface="Helvetica Light"/>
                <a:ea typeface="Helvetica Light"/>
              </a:rPr>
              <a:t>Genesis Codes’ Proprietary &amp; Confidential information is protected by NDA.</a:t>
            </a:r>
            <a:endParaRPr lang="en-US" sz="2100" b="0" strike="noStrike" spc="-1">
              <a:solidFill>
                <a:srgbClr val="000000"/>
              </a:solidFill>
              <a:latin typeface="Arial"/>
            </a:endParaRPr>
          </a:p>
        </p:txBody>
      </p:sp>
      <p:pic>
        <p:nvPicPr>
          <p:cNvPr id="245" name="456E501E-A555-477F-8548-5AB748B14A5B"/>
          <p:cNvPicPr/>
          <p:nvPr/>
        </p:nvPicPr>
        <p:blipFill>
          <a:blip r:embed="rId8"/>
          <a:stretch/>
        </p:blipFill>
        <p:spPr>
          <a:xfrm>
            <a:off x="541080" y="430200"/>
            <a:ext cx="1988280" cy="1239840"/>
          </a:xfrm>
          <a:prstGeom prst="rect">
            <a:avLst/>
          </a:prstGeom>
          <a:ln w="0">
            <a:noFill/>
          </a:ln>
        </p:spPr>
      </p:pic>
      <p:pic>
        <p:nvPicPr>
          <p:cNvPr id="246" name="69157DF6-A048-403A-A6A8-296FF733767B"/>
          <p:cNvPicPr/>
          <p:nvPr/>
        </p:nvPicPr>
        <p:blipFill>
          <a:blip r:embed="rId9"/>
          <a:stretch/>
        </p:blipFill>
        <p:spPr>
          <a:xfrm>
            <a:off x="636480" y="1863360"/>
            <a:ext cx="1988280" cy="278640"/>
          </a:xfrm>
          <a:prstGeom prst="rect">
            <a:avLst/>
          </a:prstGeom>
          <a:ln w="0">
            <a:noFill/>
          </a:ln>
        </p:spPr>
      </p:pic>
      <p:pic>
        <p:nvPicPr>
          <p:cNvPr id="247" name="Picture 18" descr="A blue and white paper with text&#10;&#10;AI-generated content may be incorrect."/>
          <p:cNvPicPr/>
          <p:nvPr/>
        </p:nvPicPr>
        <p:blipFill>
          <a:blip r:embed="rId3"/>
          <a:stretch/>
        </p:blipFill>
        <p:spPr>
          <a:xfrm>
            <a:off x="4391640" y="5943600"/>
            <a:ext cx="1203120" cy="1203120"/>
          </a:xfrm>
          <a:prstGeom prst="rect">
            <a:avLst/>
          </a:prstGeom>
          <a:ln w="0">
            <a:noFill/>
          </a:ln>
        </p:spPr>
      </p:pic>
      <p:sp>
        <p:nvSpPr>
          <p:cNvPr id="248" name="TextBox 37"/>
          <p:cNvSpPr/>
          <p:nvPr/>
        </p:nvSpPr>
        <p:spPr>
          <a:xfrm>
            <a:off x="4825800" y="10002960"/>
            <a:ext cx="301968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i="1" strike="noStrike" spc="-1">
                <a:solidFill>
                  <a:schemeClr val="lt1"/>
                </a:solidFill>
                <a:latin typeface="Arial Narrow"/>
                <a:ea typeface="仿宋"/>
              </a:rPr>
              <a:t>2. Fragmentation</a:t>
            </a:r>
            <a:endParaRPr lang="en-US" sz="3200" b="0" strike="noStrike" spc="-1">
              <a:solidFill>
                <a:srgbClr val="000000"/>
              </a:solidFill>
              <a:latin typeface="Arial"/>
            </a:endParaRPr>
          </a:p>
        </p:txBody>
      </p:sp>
      <p:pic>
        <p:nvPicPr>
          <p:cNvPr id="249" name="Picture 67" descr="A blue file with white text and a lock&#10;&#10;AI-generated content may be incorrect."/>
          <p:cNvPicPr/>
          <p:nvPr/>
        </p:nvPicPr>
        <p:blipFill>
          <a:blip r:embed="rId5"/>
          <a:stretch/>
        </p:blipFill>
        <p:spPr>
          <a:xfrm>
            <a:off x="9281520" y="3012480"/>
            <a:ext cx="613800" cy="613800"/>
          </a:xfrm>
          <a:prstGeom prst="rect">
            <a:avLst/>
          </a:prstGeom>
          <a:ln w="0">
            <a:noFill/>
          </a:ln>
        </p:spPr>
      </p:pic>
      <p:pic>
        <p:nvPicPr>
          <p:cNvPr id="250" name="Picture 75" descr="A blue file with white text and a lock&#10;&#10;AI-generated content may be incorrect."/>
          <p:cNvPicPr/>
          <p:nvPr/>
        </p:nvPicPr>
        <p:blipFill>
          <a:blip r:embed="rId5"/>
          <a:stretch/>
        </p:blipFill>
        <p:spPr>
          <a:xfrm>
            <a:off x="9281520" y="3761280"/>
            <a:ext cx="613800" cy="613800"/>
          </a:xfrm>
          <a:prstGeom prst="rect">
            <a:avLst/>
          </a:prstGeom>
          <a:ln w="0">
            <a:noFill/>
          </a:ln>
        </p:spPr>
      </p:pic>
      <p:pic>
        <p:nvPicPr>
          <p:cNvPr id="251" name="Picture 76" descr="A blue file with white text and a lock&#10;&#10;AI-generated content may be incorrect."/>
          <p:cNvPicPr/>
          <p:nvPr/>
        </p:nvPicPr>
        <p:blipFill>
          <a:blip r:embed="rId5"/>
          <a:stretch/>
        </p:blipFill>
        <p:spPr>
          <a:xfrm>
            <a:off x="9281520" y="4561560"/>
            <a:ext cx="613800" cy="613800"/>
          </a:xfrm>
          <a:prstGeom prst="rect">
            <a:avLst/>
          </a:prstGeom>
          <a:ln w="0">
            <a:noFill/>
          </a:ln>
        </p:spPr>
      </p:pic>
      <p:pic>
        <p:nvPicPr>
          <p:cNvPr id="252" name="Picture 84" descr="A blue file with white text and a lock&#10;&#10;AI-generated content may be incorrect."/>
          <p:cNvPicPr/>
          <p:nvPr/>
        </p:nvPicPr>
        <p:blipFill>
          <a:blip r:embed="rId5"/>
          <a:stretch/>
        </p:blipFill>
        <p:spPr>
          <a:xfrm>
            <a:off x="9281520" y="5362920"/>
            <a:ext cx="613800" cy="613800"/>
          </a:xfrm>
          <a:prstGeom prst="rect">
            <a:avLst/>
          </a:prstGeom>
          <a:ln w="0">
            <a:noFill/>
          </a:ln>
        </p:spPr>
      </p:pic>
      <p:pic>
        <p:nvPicPr>
          <p:cNvPr id="253" name="Graphic 91" descr="Document with solid fill"/>
          <p:cNvPicPr/>
          <p:nvPr/>
        </p:nvPicPr>
        <p:blipFill>
          <a:blip r:embed="rId10">
            <a:extLst>
              <a:ext uri="{96DAC541-7B7A-43D3-8B79-37D633B846F1}">
                <asvg:svgBlip xmlns:asvg="http://schemas.microsoft.com/office/drawing/2016/SVG/main" r:embed="rId11"/>
              </a:ext>
            </a:extLst>
          </a:blip>
          <a:stretch/>
        </p:blipFill>
        <p:spPr>
          <a:xfrm>
            <a:off x="9234000" y="6235560"/>
            <a:ext cx="520920" cy="520920"/>
          </a:xfrm>
          <a:prstGeom prst="rect">
            <a:avLst/>
          </a:prstGeom>
          <a:ln w="0">
            <a:noFill/>
          </a:ln>
        </p:spPr>
      </p:pic>
      <p:cxnSp>
        <p:nvCxnSpPr>
          <p:cNvPr id="254" name="Connector: Curved 94"/>
          <p:cNvCxnSpPr>
            <a:stCxn id="249" idx="1"/>
            <a:endCxn id="253" idx="1"/>
          </p:cNvCxnSpPr>
          <p:nvPr/>
        </p:nvCxnSpPr>
        <p:spPr>
          <a:xfrm rot="10800000" flipV="1">
            <a:off x="9234000" y="3319200"/>
            <a:ext cx="47880" cy="3177000"/>
          </a:xfrm>
          <a:prstGeom prst="curvedConnector3">
            <a:avLst>
              <a:gd name="adj1" fmla="val 532575"/>
            </a:avLst>
          </a:prstGeom>
          <a:ln>
            <a:solidFill>
              <a:srgbClr val="0062BD"/>
            </a:solidFill>
            <a:round/>
          </a:ln>
        </p:spPr>
      </p:cxnSp>
      <p:cxnSp>
        <p:nvCxnSpPr>
          <p:cNvPr id="255" name="Connector: Curved 95"/>
          <p:cNvCxnSpPr>
            <a:stCxn id="250" idx="1"/>
            <a:endCxn id="253" idx="1"/>
          </p:cNvCxnSpPr>
          <p:nvPr/>
        </p:nvCxnSpPr>
        <p:spPr>
          <a:xfrm rot="10800000" flipV="1">
            <a:off x="9234000" y="4068000"/>
            <a:ext cx="47880" cy="2428200"/>
          </a:xfrm>
          <a:prstGeom prst="curvedConnector3">
            <a:avLst>
              <a:gd name="adj1" fmla="val 532575"/>
            </a:avLst>
          </a:prstGeom>
          <a:ln>
            <a:solidFill>
              <a:srgbClr val="0062BD"/>
            </a:solidFill>
            <a:round/>
          </a:ln>
        </p:spPr>
      </p:cxnSp>
      <p:cxnSp>
        <p:nvCxnSpPr>
          <p:cNvPr id="256" name="Connector: Curved 99"/>
          <p:cNvCxnSpPr>
            <a:stCxn id="251" idx="1"/>
            <a:endCxn id="253" idx="1"/>
          </p:cNvCxnSpPr>
          <p:nvPr/>
        </p:nvCxnSpPr>
        <p:spPr>
          <a:xfrm rot="10800000" flipV="1">
            <a:off x="9234000" y="4867920"/>
            <a:ext cx="47880" cy="1627920"/>
          </a:xfrm>
          <a:prstGeom prst="curvedConnector3">
            <a:avLst>
              <a:gd name="adj1" fmla="val 532575"/>
            </a:avLst>
          </a:prstGeom>
          <a:ln>
            <a:solidFill>
              <a:srgbClr val="0062BD"/>
            </a:solidFill>
            <a:round/>
          </a:ln>
        </p:spPr>
      </p:cxnSp>
      <p:cxnSp>
        <p:nvCxnSpPr>
          <p:cNvPr id="257" name="Connector: Curved 104"/>
          <p:cNvCxnSpPr>
            <a:stCxn id="252" idx="1"/>
            <a:endCxn id="253" idx="1"/>
          </p:cNvCxnSpPr>
          <p:nvPr/>
        </p:nvCxnSpPr>
        <p:spPr>
          <a:xfrm rot="10800000" flipV="1">
            <a:off x="9234000" y="5669280"/>
            <a:ext cx="47880" cy="826560"/>
          </a:xfrm>
          <a:prstGeom prst="curvedConnector3">
            <a:avLst>
              <a:gd name="adj1" fmla="val 532575"/>
            </a:avLst>
          </a:prstGeom>
          <a:ln>
            <a:solidFill>
              <a:srgbClr val="0062BD"/>
            </a:solidFill>
            <a:round/>
          </a:ln>
        </p:spPr>
      </p:cxnSp>
      <p:pic>
        <p:nvPicPr>
          <p:cNvPr id="258" name="Picture 107" descr="A blue file with white text and a lock&#10;&#10;AI-generated content may be incorrect."/>
          <p:cNvPicPr/>
          <p:nvPr/>
        </p:nvPicPr>
        <p:blipFill>
          <a:blip r:embed="rId5"/>
          <a:stretch/>
        </p:blipFill>
        <p:spPr>
          <a:xfrm>
            <a:off x="9247320" y="7040880"/>
            <a:ext cx="613800" cy="613800"/>
          </a:xfrm>
          <a:prstGeom prst="rect">
            <a:avLst/>
          </a:prstGeom>
          <a:ln w="0">
            <a:noFill/>
          </a:ln>
        </p:spPr>
      </p:pic>
      <p:pic>
        <p:nvPicPr>
          <p:cNvPr id="259" name="Picture 108" descr="A blue file with white text and a lock&#10;&#10;AI-generated content may be incorrect."/>
          <p:cNvPicPr/>
          <p:nvPr/>
        </p:nvPicPr>
        <p:blipFill>
          <a:blip r:embed="rId5"/>
          <a:stretch/>
        </p:blipFill>
        <p:spPr>
          <a:xfrm>
            <a:off x="9247320" y="7789320"/>
            <a:ext cx="613800" cy="613800"/>
          </a:xfrm>
          <a:prstGeom prst="rect">
            <a:avLst/>
          </a:prstGeom>
          <a:ln w="0">
            <a:noFill/>
          </a:ln>
        </p:spPr>
      </p:pic>
      <p:pic>
        <p:nvPicPr>
          <p:cNvPr id="260" name="Picture 109" descr="A blue file with white text and a lock&#10;&#10;AI-generated content may be incorrect."/>
          <p:cNvPicPr/>
          <p:nvPr/>
        </p:nvPicPr>
        <p:blipFill>
          <a:blip r:embed="rId5"/>
          <a:stretch/>
        </p:blipFill>
        <p:spPr>
          <a:xfrm>
            <a:off x="9247320" y="8589600"/>
            <a:ext cx="613800" cy="613800"/>
          </a:xfrm>
          <a:prstGeom prst="rect">
            <a:avLst/>
          </a:prstGeom>
          <a:ln w="0">
            <a:noFill/>
          </a:ln>
        </p:spPr>
      </p:pic>
      <p:pic>
        <p:nvPicPr>
          <p:cNvPr id="261" name="Picture 110" descr="A blue file with white text and a lock&#10;&#10;AI-generated content may be incorrect."/>
          <p:cNvPicPr/>
          <p:nvPr/>
        </p:nvPicPr>
        <p:blipFill>
          <a:blip r:embed="rId5"/>
          <a:stretch/>
        </p:blipFill>
        <p:spPr>
          <a:xfrm>
            <a:off x="9247320" y="9390960"/>
            <a:ext cx="613800" cy="613800"/>
          </a:xfrm>
          <a:prstGeom prst="rect">
            <a:avLst/>
          </a:prstGeom>
          <a:ln w="0">
            <a:noFill/>
          </a:ln>
        </p:spPr>
      </p:pic>
      <p:cxnSp>
        <p:nvCxnSpPr>
          <p:cNvPr id="262" name="Connector: Curved 111"/>
          <p:cNvCxnSpPr>
            <a:stCxn id="258" idx="1"/>
            <a:endCxn id="253" idx="1"/>
          </p:cNvCxnSpPr>
          <p:nvPr/>
        </p:nvCxnSpPr>
        <p:spPr>
          <a:xfrm rot="10800000">
            <a:off x="9233640" y="6495840"/>
            <a:ext cx="13680" cy="852120"/>
          </a:xfrm>
          <a:prstGeom prst="curvedConnector3">
            <a:avLst>
              <a:gd name="adj1" fmla="val 1627027"/>
            </a:avLst>
          </a:prstGeom>
          <a:ln>
            <a:solidFill>
              <a:srgbClr val="0062BD"/>
            </a:solidFill>
            <a:round/>
          </a:ln>
        </p:spPr>
      </p:cxnSp>
      <p:cxnSp>
        <p:nvCxnSpPr>
          <p:cNvPr id="263" name="Connector: Curved 112"/>
          <p:cNvCxnSpPr>
            <a:stCxn id="259" idx="1"/>
            <a:endCxn id="253" idx="1"/>
          </p:cNvCxnSpPr>
          <p:nvPr/>
        </p:nvCxnSpPr>
        <p:spPr>
          <a:xfrm rot="10800000">
            <a:off x="9233640" y="6495480"/>
            <a:ext cx="13680" cy="1600560"/>
          </a:xfrm>
          <a:prstGeom prst="curvedConnector3">
            <a:avLst>
              <a:gd name="adj1" fmla="val 1627027"/>
            </a:avLst>
          </a:prstGeom>
          <a:ln>
            <a:solidFill>
              <a:srgbClr val="0062BD"/>
            </a:solidFill>
            <a:round/>
          </a:ln>
        </p:spPr>
      </p:cxnSp>
      <p:cxnSp>
        <p:nvCxnSpPr>
          <p:cNvPr id="264" name="Connector: Curved 113"/>
          <p:cNvCxnSpPr>
            <a:stCxn id="260" idx="1"/>
            <a:endCxn id="253" idx="1"/>
          </p:cNvCxnSpPr>
          <p:nvPr/>
        </p:nvCxnSpPr>
        <p:spPr>
          <a:xfrm rot="10800000">
            <a:off x="9233640" y="6495840"/>
            <a:ext cx="13680" cy="2400840"/>
          </a:xfrm>
          <a:prstGeom prst="curvedConnector3">
            <a:avLst>
              <a:gd name="adj1" fmla="val 1627027"/>
            </a:avLst>
          </a:prstGeom>
          <a:ln>
            <a:solidFill>
              <a:srgbClr val="0062BD"/>
            </a:solidFill>
            <a:round/>
          </a:ln>
        </p:spPr>
      </p:cxnSp>
      <p:cxnSp>
        <p:nvCxnSpPr>
          <p:cNvPr id="265" name="Connector: Curved 114"/>
          <p:cNvCxnSpPr>
            <a:stCxn id="261" idx="1"/>
            <a:endCxn id="253" idx="1"/>
          </p:cNvCxnSpPr>
          <p:nvPr/>
        </p:nvCxnSpPr>
        <p:spPr>
          <a:xfrm rot="10800000">
            <a:off x="9233640" y="6495840"/>
            <a:ext cx="13680" cy="3202200"/>
          </a:xfrm>
          <a:prstGeom prst="curvedConnector3">
            <a:avLst>
              <a:gd name="adj1" fmla="val 1627027"/>
            </a:avLst>
          </a:prstGeom>
          <a:ln>
            <a:solidFill>
              <a:srgbClr val="0062BD"/>
            </a:solidFill>
            <a:round/>
          </a:ln>
        </p:spPr>
      </p:cxnSp>
      <p:sp>
        <p:nvSpPr>
          <p:cNvPr id="266" name="TextBox 123"/>
          <p:cNvSpPr/>
          <p:nvPr/>
        </p:nvSpPr>
        <p:spPr>
          <a:xfrm>
            <a:off x="7528680" y="9994680"/>
            <a:ext cx="301968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i="1" strike="noStrike" spc="-1">
                <a:solidFill>
                  <a:schemeClr val="lt1"/>
                </a:solidFill>
                <a:latin typeface="Arial Narrow"/>
                <a:ea typeface="仿宋"/>
              </a:rPr>
              <a:t>3. Encryption</a:t>
            </a:r>
            <a:endParaRPr lang="en-US" sz="3200" b="0" strike="noStrike" spc="-1">
              <a:solidFill>
                <a:srgbClr val="000000"/>
              </a:solidFill>
              <a:latin typeface="Arial"/>
            </a:endParaRPr>
          </a:p>
          <a:p>
            <a:pPr algn="ctr" defTabSz="825480">
              <a:lnSpc>
                <a:spcPct val="100000"/>
              </a:lnSpc>
              <a:tabLst>
                <a:tab pos="0" algn="l"/>
              </a:tabLst>
            </a:pPr>
            <a:r>
              <a:rPr lang="en-US" sz="3200" b="0" i="1" strike="noStrike" spc="-1">
                <a:solidFill>
                  <a:schemeClr val="lt1"/>
                </a:solidFill>
                <a:latin typeface="Arial Narrow"/>
                <a:ea typeface="仿宋"/>
              </a:rPr>
              <a:t>Encoding</a:t>
            </a:r>
            <a:endParaRPr lang="en-US" sz="3200" b="0" strike="noStrike" spc="-1">
              <a:solidFill>
                <a:srgbClr val="000000"/>
              </a:solidFill>
              <a:latin typeface="Arial"/>
            </a:endParaRPr>
          </a:p>
        </p:txBody>
      </p:sp>
      <p:sp>
        <p:nvSpPr>
          <p:cNvPr id="267" name="Left Brace 125"/>
          <p:cNvSpPr/>
          <p:nvPr/>
        </p:nvSpPr>
        <p:spPr>
          <a:xfrm rot="16200000">
            <a:off x="5391720" y="8214840"/>
            <a:ext cx="1065600" cy="6801840"/>
          </a:xfrm>
          <a:prstGeom prst="leftBrace">
            <a:avLst>
              <a:gd name="adj1" fmla="val 8333"/>
              <a:gd name="adj2" fmla="val 50000"/>
            </a:avLst>
          </a:prstGeom>
          <a:noFill/>
          <a:ln w="44450">
            <a:solidFill>
              <a:srgbClr val="0062B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68" name="Arrow: Right 126"/>
          <p:cNvSpPr/>
          <p:nvPr/>
        </p:nvSpPr>
        <p:spPr>
          <a:xfrm>
            <a:off x="3502440" y="6221520"/>
            <a:ext cx="793800" cy="52092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69" name="TextBox 128"/>
          <p:cNvSpPr/>
          <p:nvPr/>
        </p:nvSpPr>
        <p:spPr>
          <a:xfrm>
            <a:off x="3587400" y="12096720"/>
            <a:ext cx="47214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600" b="1" i="1" strike="noStrike" spc="-1">
                <a:solidFill>
                  <a:schemeClr val="lt1"/>
                </a:solidFill>
                <a:latin typeface="Arial Narrow"/>
                <a:ea typeface="仿宋"/>
              </a:rPr>
              <a:t>Encoder</a:t>
            </a:r>
            <a:endParaRPr lang="en-US" sz="3600" b="0" strike="noStrike" spc="-1">
              <a:solidFill>
                <a:srgbClr val="000000"/>
              </a:solidFill>
              <a:latin typeface="Arial"/>
            </a:endParaRPr>
          </a:p>
        </p:txBody>
      </p:sp>
      <p:sp>
        <p:nvSpPr>
          <p:cNvPr id="270" name="Arrow: Right 129"/>
          <p:cNvSpPr/>
          <p:nvPr/>
        </p:nvSpPr>
        <p:spPr>
          <a:xfrm>
            <a:off x="11115360" y="6255000"/>
            <a:ext cx="1958760" cy="26460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pic>
        <p:nvPicPr>
          <p:cNvPr id="271" name="Picture 130" descr="A blue file with white text and a lock&#10;&#10;AI-generated content may be incorrect."/>
          <p:cNvPicPr/>
          <p:nvPr/>
        </p:nvPicPr>
        <p:blipFill>
          <a:blip r:embed="rId5"/>
          <a:stretch/>
        </p:blipFill>
        <p:spPr>
          <a:xfrm>
            <a:off x="14315760" y="2975040"/>
            <a:ext cx="613800" cy="613800"/>
          </a:xfrm>
          <a:prstGeom prst="rect">
            <a:avLst/>
          </a:prstGeom>
          <a:ln w="0">
            <a:noFill/>
          </a:ln>
        </p:spPr>
      </p:pic>
      <p:pic>
        <p:nvPicPr>
          <p:cNvPr id="272" name="Picture 131" descr="A blue file with white text and a lock&#10;&#10;AI-generated content may be incorrect."/>
          <p:cNvPicPr/>
          <p:nvPr/>
        </p:nvPicPr>
        <p:blipFill>
          <a:blip r:embed="rId5"/>
          <a:stretch/>
        </p:blipFill>
        <p:spPr>
          <a:xfrm>
            <a:off x="14315760" y="3723840"/>
            <a:ext cx="613800" cy="613800"/>
          </a:xfrm>
          <a:prstGeom prst="rect">
            <a:avLst/>
          </a:prstGeom>
          <a:ln w="0">
            <a:noFill/>
          </a:ln>
        </p:spPr>
      </p:pic>
      <p:pic>
        <p:nvPicPr>
          <p:cNvPr id="273" name="Picture 133" descr="A blue file with white text and a lock&#10;&#10;AI-generated content may be incorrect."/>
          <p:cNvPicPr/>
          <p:nvPr/>
        </p:nvPicPr>
        <p:blipFill>
          <a:blip r:embed="rId5"/>
          <a:stretch/>
        </p:blipFill>
        <p:spPr>
          <a:xfrm>
            <a:off x="14315760" y="5325480"/>
            <a:ext cx="613800" cy="613800"/>
          </a:xfrm>
          <a:prstGeom prst="rect">
            <a:avLst/>
          </a:prstGeom>
          <a:ln w="0">
            <a:noFill/>
          </a:ln>
        </p:spPr>
      </p:pic>
      <p:pic>
        <p:nvPicPr>
          <p:cNvPr id="274" name="Graphic 134" descr="Document with solid fill"/>
          <p:cNvPicPr/>
          <p:nvPr/>
        </p:nvPicPr>
        <p:blipFill>
          <a:blip r:embed="rId10">
            <a:extLst>
              <a:ext uri="{96DAC541-7B7A-43D3-8B79-37D633B846F1}">
                <asvg:svgBlip xmlns:asvg="http://schemas.microsoft.com/office/drawing/2016/SVG/main" r:embed="rId11"/>
              </a:ext>
            </a:extLst>
          </a:blip>
          <a:stretch/>
        </p:blipFill>
        <p:spPr>
          <a:xfrm>
            <a:off x="14268240" y="6198480"/>
            <a:ext cx="520920" cy="520920"/>
          </a:xfrm>
          <a:prstGeom prst="rect">
            <a:avLst/>
          </a:prstGeom>
          <a:ln w="0">
            <a:noFill/>
          </a:ln>
        </p:spPr>
      </p:pic>
      <p:cxnSp>
        <p:nvCxnSpPr>
          <p:cNvPr id="275" name="Connector: Curved 137"/>
          <p:cNvCxnSpPr>
            <a:stCxn id="229" idx="1"/>
            <a:endCxn id="274" idx="3"/>
          </p:cNvCxnSpPr>
          <p:nvPr/>
        </p:nvCxnSpPr>
        <p:spPr>
          <a:xfrm rot="10800000" flipV="1">
            <a:off x="14788800" y="4842360"/>
            <a:ext cx="1390320" cy="1616400"/>
          </a:xfrm>
          <a:prstGeom prst="curvedConnector3">
            <a:avLst>
              <a:gd name="adj1" fmla="val 24993"/>
            </a:avLst>
          </a:prstGeom>
          <a:ln>
            <a:solidFill>
              <a:srgbClr val="FFFFFF"/>
            </a:solidFill>
            <a:round/>
            <a:headEnd type="triangle" w="med" len="med"/>
          </a:ln>
        </p:spPr>
      </p:cxnSp>
      <p:pic>
        <p:nvPicPr>
          <p:cNvPr id="276" name="Picture 139" descr="A blue file with white text and a lock&#10;&#10;AI-generated content may be incorrect."/>
          <p:cNvPicPr/>
          <p:nvPr/>
        </p:nvPicPr>
        <p:blipFill>
          <a:blip r:embed="rId5"/>
          <a:stretch/>
        </p:blipFill>
        <p:spPr>
          <a:xfrm>
            <a:off x="14281920" y="7003440"/>
            <a:ext cx="613800" cy="613800"/>
          </a:xfrm>
          <a:prstGeom prst="rect">
            <a:avLst/>
          </a:prstGeom>
          <a:ln w="0">
            <a:noFill/>
          </a:ln>
        </p:spPr>
      </p:pic>
      <p:pic>
        <p:nvPicPr>
          <p:cNvPr id="277" name="Picture 140" descr="A blue file with white text and a lock&#10;&#10;AI-generated content may be incorrect."/>
          <p:cNvPicPr/>
          <p:nvPr/>
        </p:nvPicPr>
        <p:blipFill>
          <a:blip r:embed="rId5"/>
          <a:stretch/>
        </p:blipFill>
        <p:spPr>
          <a:xfrm>
            <a:off x="14281920" y="7751880"/>
            <a:ext cx="613800" cy="613800"/>
          </a:xfrm>
          <a:prstGeom prst="rect">
            <a:avLst/>
          </a:prstGeom>
          <a:ln w="0">
            <a:noFill/>
          </a:ln>
        </p:spPr>
      </p:pic>
      <p:pic>
        <p:nvPicPr>
          <p:cNvPr id="278" name="Picture 141" descr="A blue file with white text and a lock&#10;&#10;AI-generated content may be incorrect."/>
          <p:cNvPicPr/>
          <p:nvPr/>
        </p:nvPicPr>
        <p:blipFill>
          <a:blip r:embed="rId5"/>
          <a:stretch/>
        </p:blipFill>
        <p:spPr>
          <a:xfrm>
            <a:off x="14281920" y="8552160"/>
            <a:ext cx="613800" cy="613800"/>
          </a:xfrm>
          <a:prstGeom prst="rect">
            <a:avLst/>
          </a:prstGeom>
          <a:ln w="0">
            <a:noFill/>
          </a:ln>
        </p:spPr>
      </p:pic>
      <p:pic>
        <p:nvPicPr>
          <p:cNvPr id="279" name="Picture 142" descr="A blue file with white text and a lock&#10;&#10;AI-generated content may be incorrect."/>
          <p:cNvPicPr/>
          <p:nvPr/>
        </p:nvPicPr>
        <p:blipFill>
          <a:blip r:embed="rId5"/>
          <a:stretch/>
        </p:blipFill>
        <p:spPr>
          <a:xfrm>
            <a:off x="14281920" y="9353520"/>
            <a:ext cx="613800" cy="613800"/>
          </a:xfrm>
          <a:prstGeom prst="rect">
            <a:avLst/>
          </a:prstGeom>
          <a:ln w="0">
            <a:noFill/>
          </a:ln>
        </p:spPr>
      </p:pic>
      <p:pic>
        <p:nvPicPr>
          <p:cNvPr id="280" name="Picture 150" descr="A blue file with white text and a lock&#10;&#10;AI-generated content may be incorrect."/>
          <p:cNvPicPr/>
          <p:nvPr/>
        </p:nvPicPr>
        <p:blipFill>
          <a:blip r:embed="rId5"/>
          <a:stretch/>
        </p:blipFill>
        <p:spPr>
          <a:xfrm>
            <a:off x="15995520" y="3001680"/>
            <a:ext cx="613800" cy="613800"/>
          </a:xfrm>
          <a:prstGeom prst="rect">
            <a:avLst/>
          </a:prstGeom>
          <a:ln w="0">
            <a:noFill/>
          </a:ln>
        </p:spPr>
      </p:pic>
      <p:pic>
        <p:nvPicPr>
          <p:cNvPr id="281" name="Picture 151" descr="A blue file with white text and a lock&#10;&#10;AI-generated content may be incorrect."/>
          <p:cNvPicPr/>
          <p:nvPr/>
        </p:nvPicPr>
        <p:blipFill>
          <a:blip r:embed="rId5"/>
          <a:stretch/>
        </p:blipFill>
        <p:spPr>
          <a:xfrm>
            <a:off x="15995520" y="3750120"/>
            <a:ext cx="613800" cy="613800"/>
          </a:xfrm>
          <a:prstGeom prst="rect">
            <a:avLst/>
          </a:prstGeom>
          <a:ln w="0">
            <a:noFill/>
          </a:ln>
        </p:spPr>
      </p:pic>
      <p:pic>
        <p:nvPicPr>
          <p:cNvPr id="282" name="Picture 152" descr="A blue file with white text and a lock&#10;&#10;AI-generated content may be incorrect."/>
          <p:cNvPicPr/>
          <p:nvPr/>
        </p:nvPicPr>
        <p:blipFill>
          <a:blip r:embed="rId5"/>
          <a:stretch/>
        </p:blipFill>
        <p:spPr>
          <a:xfrm>
            <a:off x="15995520" y="5351760"/>
            <a:ext cx="613800" cy="613800"/>
          </a:xfrm>
          <a:prstGeom prst="rect">
            <a:avLst/>
          </a:prstGeom>
          <a:ln w="0">
            <a:noFill/>
          </a:ln>
        </p:spPr>
      </p:pic>
      <p:pic>
        <p:nvPicPr>
          <p:cNvPr id="283" name="Picture 155" descr="A blue file with white text and a lock&#10;&#10;AI-generated content may be incorrect."/>
          <p:cNvPicPr/>
          <p:nvPr/>
        </p:nvPicPr>
        <p:blipFill>
          <a:blip r:embed="rId5"/>
          <a:stretch/>
        </p:blipFill>
        <p:spPr>
          <a:xfrm>
            <a:off x="15961680" y="7029720"/>
            <a:ext cx="613800" cy="613800"/>
          </a:xfrm>
          <a:prstGeom prst="rect">
            <a:avLst/>
          </a:prstGeom>
          <a:ln w="0">
            <a:noFill/>
          </a:ln>
        </p:spPr>
      </p:pic>
      <p:pic>
        <p:nvPicPr>
          <p:cNvPr id="284" name="Picture 156" descr="A blue file with white text and a lock&#10;&#10;AI-generated content may be incorrect."/>
          <p:cNvPicPr/>
          <p:nvPr/>
        </p:nvPicPr>
        <p:blipFill>
          <a:blip r:embed="rId5"/>
          <a:stretch/>
        </p:blipFill>
        <p:spPr>
          <a:xfrm>
            <a:off x="15961680" y="7778160"/>
            <a:ext cx="613800" cy="613800"/>
          </a:xfrm>
          <a:prstGeom prst="rect">
            <a:avLst/>
          </a:prstGeom>
          <a:ln w="0">
            <a:noFill/>
          </a:ln>
        </p:spPr>
      </p:pic>
      <p:pic>
        <p:nvPicPr>
          <p:cNvPr id="285" name="Picture 157" descr="A blue file with white text and a lock&#10;&#10;AI-generated content may be incorrect."/>
          <p:cNvPicPr/>
          <p:nvPr/>
        </p:nvPicPr>
        <p:blipFill>
          <a:blip r:embed="rId5"/>
          <a:stretch/>
        </p:blipFill>
        <p:spPr>
          <a:xfrm>
            <a:off x="15961680" y="8578440"/>
            <a:ext cx="613800" cy="613800"/>
          </a:xfrm>
          <a:prstGeom prst="rect">
            <a:avLst/>
          </a:prstGeom>
          <a:ln w="0">
            <a:noFill/>
          </a:ln>
        </p:spPr>
      </p:pic>
      <p:pic>
        <p:nvPicPr>
          <p:cNvPr id="286" name="Picture 158" descr="A blue file with white text and a lock&#10;&#10;AI-generated content may be incorrect."/>
          <p:cNvPicPr/>
          <p:nvPr/>
        </p:nvPicPr>
        <p:blipFill>
          <a:blip r:embed="rId5"/>
          <a:stretch/>
        </p:blipFill>
        <p:spPr>
          <a:xfrm>
            <a:off x="15961680" y="9379800"/>
            <a:ext cx="613800" cy="613800"/>
          </a:xfrm>
          <a:prstGeom prst="rect">
            <a:avLst/>
          </a:prstGeom>
          <a:ln w="0">
            <a:noFill/>
          </a:ln>
        </p:spPr>
      </p:pic>
      <p:sp>
        <p:nvSpPr>
          <p:cNvPr id="287" name="Left Brace 161"/>
          <p:cNvSpPr/>
          <p:nvPr/>
        </p:nvSpPr>
        <p:spPr>
          <a:xfrm rot="16200000">
            <a:off x="17960040" y="7999920"/>
            <a:ext cx="1065600" cy="7120440"/>
          </a:xfrm>
          <a:prstGeom prst="leftBrace">
            <a:avLst>
              <a:gd name="adj1" fmla="val 8333"/>
              <a:gd name="adj2" fmla="val 50000"/>
            </a:avLst>
          </a:prstGeom>
          <a:noFill/>
          <a:ln w="44450">
            <a:solidFill>
              <a:srgbClr val="0062B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sp>
        <p:nvSpPr>
          <p:cNvPr id="288" name="TextBox 162"/>
          <p:cNvSpPr/>
          <p:nvPr/>
        </p:nvSpPr>
        <p:spPr>
          <a:xfrm>
            <a:off x="15196320" y="12123720"/>
            <a:ext cx="47214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600" b="1" i="1" strike="noStrike" spc="-1">
                <a:solidFill>
                  <a:schemeClr val="lt1"/>
                </a:solidFill>
                <a:latin typeface="Arial Narrow"/>
                <a:ea typeface="仿宋"/>
              </a:rPr>
              <a:t>Decoder</a:t>
            </a:r>
            <a:endParaRPr lang="en-US" sz="3600" b="0" strike="noStrike" spc="-1">
              <a:solidFill>
                <a:srgbClr val="000000"/>
              </a:solidFill>
              <a:latin typeface="Arial"/>
            </a:endParaRPr>
          </a:p>
        </p:txBody>
      </p:sp>
      <p:sp>
        <p:nvSpPr>
          <p:cNvPr id="289" name="Left Brace 163"/>
          <p:cNvSpPr/>
          <p:nvPr/>
        </p:nvSpPr>
        <p:spPr>
          <a:xfrm rot="10800000">
            <a:off x="17069040" y="3173400"/>
            <a:ext cx="813600" cy="6693480"/>
          </a:xfrm>
          <a:prstGeom prst="leftBrace">
            <a:avLst>
              <a:gd name="adj1" fmla="val 8333"/>
              <a:gd name="adj2" fmla="val 50000"/>
            </a:avLst>
          </a:prstGeom>
          <a:noFill/>
          <a:ln w="15875">
            <a:solidFill>
              <a:srgbClr val="0062BD"/>
            </a:solidFill>
            <a:round/>
          </a:ln>
        </p:spPr>
        <p:style>
          <a:lnRef idx="1">
            <a:schemeClr val="accent1"/>
          </a:lnRef>
          <a:fillRef idx="0">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dk2"/>
              </a:solidFill>
              <a:latin typeface="Helvetica Light"/>
              <a:ea typeface="Helvetica Light"/>
            </a:endParaRPr>
          </a:p>
        </p:txBody>
      </p:sp>
      <p:pic>
        <p:nvPicPr>
          <p:cNvPr id="290" name="Picture 164" descr="A blue and white paper with text&#10;&#10;AI-generated content may be incorrect."/>
          <p:cNvPicPr/>
          <p:nvPr/>
        </p:nvPicPr>
        <p:blipFill>
          <a:blip r:embed="rId3"/>
          <a:stretch/>
        </p:blipFill>
        <p:spPr>
          <a:xfrm>
            <a:off x="20702520" y="5387400"/>
            <a:ext cx="1989720" cy="1989720"/>
          </a:xfrm>
          <a:prstGeom prst="rect">
            <a:avLst/>
          </a:prstGeom>
          <a:ln w="0">
            <a:noFill/>
          </a:ln>
        </p:spPr>
      </p:pic>
      <p:pic>
        <p:nvPicPr>
          <p:cNvPr id="291" name="Picture 165" descr="A blue and white paper with text&#10;&#10;AI-generated content may be incorrect."/>
          <p:cNvPicPr/>
          <p:nvPr/>
        </p:nvPicPr>
        <p:blipFill>
          <a:blip r:embed="rId3"/>
          <a:stretch/>
        </p:blipFill>
        <p:spPr>
          <a:xfrm>
            <a:off x="18639720" y="5898240"/>
            <a:ext cx="1203120" cy="1203120"/>
          </a:xfrm>
          <a:prstGeom prst="rect">
            <a:avLst/>
          </a:prstGeom>
          <a:ln w="0">
            <a:noFill/>
          </a:ln>
        </p:spPr>
      </p:pic>
      <p:sp>
        <p:nvSpPr>
          <p:cNvPr id="292" name="Arrow: Right 166"/>
          <p:cNvSpPr/>
          <p:nvPr/>
        </p:nvSpPr>
        <p:spPr>
          <a:xfrm>
            <a:off x="19939680" y="6252840"/>
            <a:ext cx="793800" cy="520920"/>
          </a:xfrm>
          <a:prstGeom prst="rightArrow">
            <a:avLst>
              <a:gd name="adj1" fmla="val 50000"/>
              <a:gd name="adj2" fmla="val 50000"/>
            </a:avLst>
          </a:prstGeom>
          <a:solidFill>
            <a:srgbClr val="0365C0"/>
          </a:solidFill>
          <a:ln>
            <a:solidFill>
              <a:srgbClr val="002C54"/>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825480">
              <a:lnSpc>
                <a:spcPct val="100000"/>
              </a:lnSpc>
              <a:tabLst>
                <a:tab pos="0" algn="l"/>
              </a:tabLst>
            </a:pPr>
            <a:endParaRPr lang="en-US" sz="10000" b="0" strike="noStrike" spc="-1">
              <a:solidFill>
                <a:schemeClr val="lt1"/>
              </a:solidFill>
              <a:latin typeface="Helvetica Light"/>
              <a:ea typeface="Helvetica Light"/>
            </a:endParaRPr>
          </a:p>
        </p:txBody>
      </p:sp>
      <p:sp>
        <p:nvSpPr>
          <p:cNvPr id="293" name="TextBox 167"/>
          <p:cNvSpPr/>
          <p:nvPr/>
        </p:nvSpPr>
        <p:spPr>
          <a:xfrm>
            <a:off x="13413600" y="9949320"/>
            <a:ext cx="3019680" cy="106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i="1" strike="noStrike" spc="-1">
                <a:solidFill>
                  <a:schemeClr val="lt1"/>
                </a:solidFill>
                <a:latin typeface="Arial Narrow"/>
                <a:ea typeface="仿宋"/>
              </a:rPr>
              <a:t>1 Decryption</a:t>
            </a:r>
            <a:endParaRPr lang="en-US" sz="3200" b="0" strike="noStrike" spc="-1">
              <a:solidFill>
                <a:srgbClr val="000000"/>
              </a:solidFill>
              <a:latin typeface="Arial"/>
            </a:endParaRPr>
          </a:p>
          <a:p>
            <a:pPr algn="ctr" defTabSz="825480">
              <a:lnSpc>
                <a:spcPct val="100000"/>
              </a:lnSpc>
              <a:tabLst>
                <a:tab pos="0" algn="l"/>
              </a:tabLst>
            </a:pPr>
            <a:r>
              <a:rPr lang="en-US" sz="3200" b="0" i="1" strike="noStrike" spc="-1">
                <a:solidFill>
                  <a:schemeClr val="lt1"/>
                </a:solidFill>
                <a:latin typeface="Arial Narrow"/>
                <a:ea typeface="仿宋"/>
              </a:rPr>
              <a:t>Decoding</a:t>
            </a:r>
            <a:endParaRPr lang="en-US" sz="3200" b="0" strike="noStrike" spc="-1">
              <a:solidFill>
                <a:srgbClr val="000000"/>
              </a:solidFill>
              <a:latin typeface="Arial"/>
            </a:endParaRPr>
          </a:p>
        </p:txBody>
      </p:sp>
      <p:sp>
        <p:nvSpPr>
          <p:cNvPr id="294" name="TextBox 168"/>
          <p:cNvSpPr/>
          <p:nvPr/>
        </p:nvSpPr>
        <p:spPr>
          <a:xfrm>
            <a:off x="16329960" y="10002960"/>
            <a:ext cx="301968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3200" b="0" i="1" strike="noStrike" spc="-1">
                <a:solidFill>
                  <a:schemeClr val="lt1"/>
                </a:solidFill>
                <a:latin typeface="Arial Narrow"/>
                <a:ea typeface="仿宋"/>
              </a:rPr>
              <a:t>2. Reassembly</a:t>
            </a:r>
            <a:endParaRPr lang="en-US" sz="3200" b="0" strike="noStrike" spc="-1">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2E05C-98E0-7B05-EC9F-6C790450692E}"/>
            </a:ext>
          </a:extLst>
        </p:cNvPr>
        <p:cNvGrpSpPr/>
        <p:nvPr/>
      </p:nvGrpSpPr>
      <p:grpSpPr>
        <a:xfrm>
          <a:off x="0" y="0"/>
          <a:ext cx="0" cy="0"/>
          <a:chOff x="0" y="0"/>
          <a:chExt cx="0" cy="0"/>
        </a:xfrm>
      </p:grpSpPr>
      <p:sp>
        <p:nvSpPr>
          <p:cNvPr id="143" name="PlaceHolder 1">
            <a:extLst>
              <a:ext uri="{FF2B5EF4-FFF2-40B4-BE49-F238E27FC236}">
                <a16:creationId xmlns:a16="http://schemas.microsoft.com/office/drawing/2014/main" id="{43E2B41C-C489-84C8-6F72-144287154B64}"/>
              </a:ext>
            </a:extLst>
          </p:cNvPr>
          <p:cNvSpPr>
            <a:spLocks noGrp="1"/>
          </p:cNvSpPr>
          <p:nvPr>
            <p:ph type="title"/>
          </p:nvPr>
        </p:nvSpPr>
        <p:spPr>
          <a:xfrm>
            <a:off x="919080" y="414720"/>
            <a:ext cx="19118160" cy="2215800"/>
          </a:xfrm>
          <a:prstGeom prst="rect">
            <a:avLst/>
          </a:prstGeom>
          <a:noFill/>
          <a:ln w="0">
            <a:noFill/>
          </a:ln>
        </p:spPr>
        <p:txBody>
          <a:bodyPr lIns="91440" tIns="45720" rIns="91440" bIns="45720" anchor="ctr">
            <a:noAutofit/>
          </a:bodyPr>
          <a:lstStyle/>
          <a:p>
            <a:pPr indent="0" defTabSz="825480">
              <a:lnSpc>
                <a:spcPct val="100000"/>
              </a:lnSpc>
              <a:buNone/>
              <a:tabLst>
                <a:tab pos="0" algn="l"/>
              </a:tabLst>
            </a:pPr>
            <a:r>
              <a:rPr lang="en-US" sz="6400" b="1" strike="noStrike" spc="-1" dirty="0">
                <a:solidFill>
                  <a:schemeClr val="lt1"/>
                </a:solidFill>
                <a:latin typeface="Arial"/>
                <a:ea typeface="Helvetica Light"/>
              </a:rPr>
              <a:t>Compute Time </a:t>
            </a:r>
            <a:br>
              <a:rPr sz="4800" dirty="0"/>
            </a:br>
            <a:r>
              <a:rPr lang="en-US" sz="4000" b="0" i="1" strike="noStrike" spc="-1" dirty="0">
                <a:solidFill>
                  <a:schemeClr val="lt1"/>
                </a:solidFill>
                <a:latin typeface="Arial Narrow" panose="020B0606020202030204" pitchFamily="34" charset="0"/>
                <a:ea typeface="Helvetica Light"/>
              </a:rPr>
              <a:t>( Data Coding excluding Compression)</a:t>
            </a:r>
            <a:endParaRPr lang="en-US" sz="4000" b="0" strike="noStrike" spc="-1" dirty="0">
              <a:solidFill>
                <a:srgbClr val="000000"/>
              </a:solidFill>
              <a:latin typeface="Helvetica Light"/>
            </a:endParaRPr>
          </a:p>
        </p:txBody>
      </p:sp>
      <p:sp>
        <p:nvSpPr>
          <p:cNvPr id="147" name="Title 1">
            <a:extLst>
              <a:ext uri="{FF2B5EF4-FFF2-40B4-BE49-F238E27FC236}">
                <a16:creationId xmlns:a16="http://schemas.microsoft.com/office/drawing/2014/main" id="{65CDD94D-E7CB-0479-42DE-93CE2873477C}"/>
              </a:ext>
            </a:extLst>
          </p:cNvPr>
          <p:cNvSpPr/>
          <p:nvPr/>
        </p:nvSpPr>
        <p:spPr>
          <a:xfrm>
            <a:off x="571680" y="454680"/>
            <a:ext cx="10801080" cy="567000"/>
          </a:xfr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825480">
              <a:lnSpc>
                <a:spcPct val="100000"/>
              </a:lnSpc>
              <a:tabLst>
                <a:tab pos="0" algn="l"/>
              </a:tabLst>
            </a:pPr>
            <a:endParaRPr lang="en-US" sz="4000" b="0" i="1" strike="noStrike" spc="-1">
              <a:solidFill>
                <a:schemeClr val="lt1"/>
              </a:solidFill>
              <a:latin typeface="Arial"/>
              <a:ea typeface="Helvetica Light"/>
            </a:endParaRPr>
          </a:p>
        </p:txBody>
      </p:sp>
      <p:sp>
        <p:nvSpPr>
          <p:cNvPr id="5" name="TextBox 14">
            <a:extLst>
              <a:ext uri="{FF2B5EF4-FFF2-40B4-BE49-F238E27FC236}">
                <a16:creationId xmlns:a16="http://schemas.microsoft.com/office/drawing/2014/main" id="{8461D09F-EAAE-7A66-C7A6-7D57C7409436}"/>
              </a:ext>
            </a:extLst>
          </p:cNvPr>
          <p:cNvSpPr/>
          <p:nvPr/>
        </p:nvSpPr>
        <p:spPr>
          <a:xfrm>
            <a:off x="1986453" y="3014943"/>
            <a:ext cx="21582121" cy="7679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825480">
              <a:lnSpc>
                <a:spcPct val="100000"/>
              </a:lnSpc>
              <a:tabLst>
                <a:tab pos="0" algn="l"/>
              </a:tabLst>
            </a:pPr>
            <a:r>
              <a:rPr lang="en-US" sz="4400" b="0" strike="noStrike" spc="-1" dirty="0">
                <a:solidFill>
                  <a:schemeClr val="lt1"/>
                </a:solidFill>
                <a:latin typeface="Arial Narrow" panose="020B0606020202030204" pitchFamily="34" charset="0"/>
                <a:ea typeface="Helvetica Light"/>
              </a:rPr>
              <a:t>Test Condition:  Lab in Silicon Valley to AWS (east) via 1 </a:t>
            </a:r>
            <a:r>
              <a:rPr lang="en-US" sz="4400" b="0" strike="noStrike" spc="-1" dirty="0" err="1">
                <a:solidFill>
                  <a:schemeClr val="lt1"/>
                </a:solidFill>
                <a:latin typeface="Arial Narrow" panose="020B0606020202030204" pitchFamily="34" charset="0"/>
                <a:ea typeface="Helvetica Light"/>
              </a:rPr>
              <a:t>gbps</a:t>
            </a:r>
            <a:r>
              <a:rPr lang="en-US" sz="4400" b="0" strike="noStrike" spc="-1" dirty="0">
                <a:solidFill>
                  <a:schemeClr val="lt1"/>
                </a:solidFill>
                <a:latin typeface="Arial Narrow" panose="020B0606020202030204" pitchFamily="34" charset="0"/>
                <a:ea typeface="Helvetica Light"/>
              </a:rPr>
              <a:t> Internet line</a:t>
            </a:r>
            <a:r>
              <a:rPr lang="en-US" sz="4400" spc="-1" dirty="0">
                <a:solidFill>
                  <a:schemeClr val="lt1"/>
                </a:solidFill>
                <a:latin typeface="Arial Narrow" panose="020B0606020202030204" pitchFamily="34" charset="0"/>
                <a:ea typeface="Helvetica Light"/>
              </a:rPr>
              <a:t>. 10 GB data file transfer. </a:t>
            </a:r>
            <a:endParaRPr lang="en-US" sz="4400" b="0" strike="noStrike" spc="-1" dirty="0">
              <a:solidFill>
                <a:srgbClr val="000000"/>
              </a:solidFill>
              <a:latin typeface="Arial Narrow" panose="020B0606020202030204" pitchFamily="34" charset="0"/>
            </a:endParaRPr>
          </a:p>
        </p:txBody>
      </p:sp>
      <p:pic>
        <p:nvPicPr>
          <p:cNvPr id="7" name="Picture 6">
            <a:extLst>
              <a:ext uri="{FF2B5EF4-FFF2-40B4-BE49-F238E27FC236}">
                <a16:creationId xmlns:a16="http://schemas.microsoft.com/office/drawing/2014/main" id="{F246482A-4AA8-AE29-59D6-6A72C94E2A87}"/>
              </a:ext>
            </a:extLst>
          </p:cNvPr>
          <p:cNvPicPr>
            <a:picLocks noChangeAspect="1"/>
          </p:cNvPicPr>
          <p:nvPr/>
        </p:nvPicPr>
        <p:blipFill>
          <a:blip r:embed="rId2"/>
          <a:stretch>
            <a:fillRect/>
          </a:stretch>
        </p:blipFill>
        <p:spPr>
          <a:xfrm>
            <a:off x="2411377" y="4572000"/>
            <a:ext cx="9496843" cy="4612659"/>
          </a:xfrm>
          <a:prstGeom prst="rect">
            <a:avLst/>
          </a:prstGeom>
        </p:spPr>
      </p:pic>
      <p:pic>
        <p:nvPicPr>
          <p:cNvPr id="9" name="Picture 8">
            <a:extLst>
              <a:ext uri="{FF2B5EF4-FFF2-40B4-BE49-F238E27FC236}">
                <a16:creationId xmlns:a16="http://schemas.microsoft.com/office/drawing/2014/main" id="{E0BB984C-6F71-B829-C3CB-82BCD7C84F84}"/>
              </a:ext>
            </a:extLst>
          </p:cNvPr>
          <p:cNvPicPr>
            <a:picLocks noChangeAspect="1"/>
          </p:cNvPicPr>
          <p:nvPr/>
        </p:nvPicPr>
        <p:blipFill>
          <a:blip r:embed="rId3"/>
          <a:stretch>
            <a:fillRect/>
          </a:stretch>
        </p:blipFill>
        <p:spPr>
          <a:xfrm>
            <a:off x="13307728" y="4596373"/>
            <a:ext cx="8791017" cy="2164455"/>
          </a:xfrm>
          <a:prstGeom prst="rect">
            <a:avLst/>
          </a:prstGeom>
        </p:spPr>
      </p:pic>
      <p:sp>
        <p:nvSpPr>
          <p:cNvPr id="10" name="TextBox 14">
            <a:extLst>
              <a:ext uri="{FF2B5EF4-FFF2-40B4-BE49-F238E27FC236}">
                <a16:creationId xmlns:a16="http://schemas.microsoft.com/office/drawing/2014/main" id="{57E300B9-9D45-AC8D-F2F1-C6E00934D2FF}"/>
              </a:ext>
            </a:extLst>
          </p:cNvPr>
          <p:cNvSpPr/>
          <p:nvPr/>
        </p:nvSpPr>
        <p:spPr>
          <a:xfrm>
            <a:off x="13591508" y="7247121"/>
            <a:ext cx="9496844" cy="19375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825480">
              <a:lnSpc>
                <a:spcPct val="100000"/>
              </a:lnSpc>
              <a:tabLst>
                <a:tab pos="0" algn="l"/>
              </a:tabLst>
            </a:pPr>
            <a:r>
              <a:rPr lang="en-US" sz="6000" b="0" strike="noStrike" spc="-1" dirty="0">
                <a:solidFill>
                  <a:schemeClr val="lt1"/>
                </a:solidFill>
                <a:latin typeface="Arial Narrow" panose="020B0606020202030204" pitchFamily="34" charset="0"/>
                <a:ea typeface="Helvetica Light"/>
              </a:rPr>
              <a:t>GCP consumes 5-6X more computing resources @ edge</a:t>
            </a:r>
            <a:endParaRPr lang="en-US" sz="6000" b="0" strike="noStrike" spc="-1" dirty="0">
              <a:solidFill>
                <a:srgbClr val="000000"/>
              </a:solidFill>
              <a:latin typeface="Arial Narrow" panose="020B0606020202030204" pitchFamily="34" charset="0"/>
            </a:endParaRPr>
          </a:p>
        </p:txBody>
      </p:sp>
      <p:sp>
        <p:nvSpPr>
          <p:cNvPr id="11" name="TextBox 14">
            <a:extLst>
              <a:ext uri="{FF2B5EF4-FFF2-40B4-BE49-F238E27FC236}">
                <a16:creationId xmlns:a16="http://schemas.microsoft.com/office/drawing/2014/main" id="{4B059D2A-F7B3-3F5A-FB61-DED961EA96C4}"/>
              </a:ext>
            </a:extLst>
          </p:cNvPr>
          <p:cNvSpPr/>
          <p:nvPr/>
        </p:nvSpPr>
        <p:spPr>
          <a:xfrm>
            <a:off x="3079535" y="10193952"/>
            <a:ext cx="19522080"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825480">
              <a:lnSpc>
                <a:spcPct val="100000"/>
              </a:lnSpc>
              <a:tabLst>
                <a:tab pos="0" algn="l"/>
              </a:tabLst>
            </a:pPr>
            <a:r>
              <a:rPr lang="en-US" sz="6000" b="0" strike="noStrike" spc="-1" dirty="0">
                <a:solidFill>
                  <a:schemeClr val="lt1"/>
                </a:solidFill>
                <a:latin typeface="Arial Narrow" panose="020B0606020202030204" pitchFamily="34" charset="0"/>
                <a:ea typeface="Helvetica Light"/>
              </a:rPr>
              <a:t>40% Throughput Improvement, No change in network infrastructure</a:t>
            </a:r>
            <a:endParaRPr lang="en-US" sz="6000" b="0" strike="noStrike" spc="-1"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624750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1676580" y="2150076"/>
            <a:ext cx="21030840" cy="10132540"/>
          </a:xfrm>
          <a:prstGeom prst="rect">
            <a:avLst/>
          </a:prstGeom>
          <a:noFill/>
          <a:ln w="0">
            <a:noFill/>
          </a:ln>
        </p:spPr>
        <p:txBody>
          <a:bodyPr lIns="90000" tIns="45000" rIns="90000" bIns="45000" anchor="ctr">
            <a:normAutofit/>
          </a:bodyPr>
          <a:lstStyle/>
          <a:p>
            <a:pPr indent="0" algn="ctr" defTabSz="825480">
              <a:lnSpc>
                <a:spcPct val="100000"/>
              </a:lnSpc>
              <a:buNone/>
              <a:tabLst>
                <a:tab pos="0" algn="l"/>
              </a:tabLst>
            </a:pPr>
            <a:r>
              <a:rPr lang="en-US" sz="9600" b="0" i="1" strike="noStrike" spc="-1" dirty="0">
                <a:solidFill>
                  <a:schemeClr val="lt1"/>
                </a:solidFill>
                <a:latin typeface="Arial Narrow"/>
                <a:ea typeface="Helvetica Light"/>
              </a:rPr>
              <a:t>Any IP network</a:t>
            </a:r>
            <a:br>
              <a:rPr sz="9600" dirty="0"/>
            </a:br>
            <a:r>
              <a:rPr lang="en-US" sz="9600" b="0" i="1" strike="noStrike" spc="-1" dirty="0">
                <a:solidFill>
                  <a:schemeClr val="lt1"/>
                </a:solidFill>
                <a:latin typeface="Arial Narrow"/>
                <a:ea typeface="Helvetica Light"/>
              </a:rPr>
              <a:t>Single or Multi-Pass datalink</a:t>
            </a:r>
            <a:br>
              <a:rPr sz="9600" dirty="0"/>
            </a:br>
            <a:r>
              <a:rPr lang="en-US" sz="9600" b="0" i="1" strike="noStrike" spc="-1" dirty="0">
                <a:solidFill>
                  <a:schemeClr val="lt1"/>
                </a:solidFill>
                <a:latin typeface="Arial Narrow"/>
                <a:ea typeface="Helvetica Light"/>
              </a:rPr>
              <a:t>Point-to-Point</a:t>
            </a:r>
            <a:br>
              <a:rPr lang="en-US" sz="9600" b="0" i="1" strike="noStrike" spc="-1" dirty="0">
                <a:solidFill>
                  <a:schemeClr val="lt1"/>
                </a:solidFill>
                <a:latin typeface="Arial Narrow"/>
                <a:ea typeface="Helvetica Light"/>
              </a:rPr>
            </a:br>
            <a:r>
              <a:rPr lang="en-US" sz="9600" b="0" i="1" strike="noStrike" spc="-1" dirty="0">
                <a:solidFill>
                  <a:schemeClr val="lt1"/>
                </a:solidFill>
                <a:latin typeface="Arial Narrow"/>
                <a:ea typeface="Helvetica Light"/>
              </a:rPr>
              <a:t>Good “Network Citizen”</a:t>
            </a:r>
            <a:br>
              <a:rPr sz="9600" dirty="0"/>
            </a:br>
            <a:r>
              <a:rPr lang="en-US" sz="9600" b="0" i="1" strike="noStrike" spc="-1" dirty="0">
                <a:solidFill>
                  <a:schemeClr val="lt1"/>
                </a:solidFill>
                <a:latin typeface="Arial Narrow"/>
                <a:ea typeface="Helvetica Light"/>
              </a:rPr>
              <a:t>Data Transport Efficiency &amp; Resiliency</a:t>
            </a:r>
            <a:br>
              <a:rPr sz="9600" dirty="0"/>
            </a:br>
            <a:r>
              <a:rPr lang="en-US" sz="9600" b="0" i="1" strike="noStrike" spc="-1" dirty="0">
                <a:solidFill>
                  <a:schemeClr val="lt1"/>
                </a:solidFill>
                <a:latin typeface="Arial Narrow"/>
                <a:ea typeface="Helvetica Light"/>
              </a:rPr>
              <a:t>Better Results in Long Haul Network</a:t>
            </a:r>
            <a:br>
              <a:rPr sz="9600" dirty="0"/>
            </a:br>
            <a:r>
              <a:rPr lang="en-US" sz="8000" b="0" i="1" strike="noStrike" spc="-1" dirty="0">
                <a:solidFill>
                  <a:schemeClr val="lt1"/>
                </a:solidFill>
                <a:latin typeface="Arial Narrow"/>
                <a:ea typeface="Helvetica Light"/>
              </a:rPr>
              <a:t>(large RTT, high Packet Loss)</a:t>
            </a:r>
            <a:endParaRPr lang="en-US" sz="8000" b="0" strike="noStrike" spc="-1" dirty="0">
              <a:solidFill>
                <a:srgbClr val="000000"/>
              </a:solidFill>
              <a:latin typeface="Helvetica Light"/>
            </a:endParaRPr>
          </a:p>
        </p:txBody>
      </p:sp>
      <p:sp>
        <p:nvSpPr>
          <p:cNvPr id="191" name="TextBox 3"/>
          <p:cNvSpPr/>
          <p:nvPr/>
        </p:nvSpPr>
        <p:spPr>
          <a:xfrm>
            <a:off x="3043689" y="490184"/>
            <a:ext cx="7173000" cy="94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spcAft>
                <a:spcPts val="1199"/>
              </a:spcAft>
              <a:tabLst>
                <a:tab pos="0" algn="l"/>
              </a:tabLst>
            </a:pPr>
            <a:r>
              <a:rPr lang="en-US" sz="5600" b="1" i="1" strike="noStrike" spc="-1" dirty="0">
                <a:solidFill>
                  <a:schemeClr val="lt1"/>
                </a:solidFill>
                <a:latin typeface="Arial Narrow"/>
                <a:ea typeface="仿宋"/>
              </a:rPr>
              <a:t>Solution Applicability</a:t>
            </a:r>
            <a:endParaRPr lang="en-US" sz="5600" b="0" strike="noStrike" spc="-1" dirty="0">
              <a:solidFill>
                <a:srgbClr val="000000"/>
              </a:solidFill>
              <a:latin typeface="Arial"/>
            </a:endParaRPr>
          </a:p>
        </p:txBody>
      </p:sp>
      <p:sp>
        <p:nvSpPr>
          <p:cNvPr id="3" name="PlaceHolder 2"/>
          <p:cNvSpPr>
            <a:spLocks noGrp="1"/>
          </p:cNvSpPr>
          <p:nvPr>
            <p:ph type="sldNum" idx="3"/>
          </p:nvPr>
        </p:nvSpPr>
        <p:spPr/>
        <p:txBody>
          <a:bodyPr/>
          <a:lstStyle/>
          <a:p>
            <a:fld id="{DEE59BC3-CB8A-4600-A810-2D0B47F5963A}" type="slidenum">
              <a:rPr/>
              <a:t>23</a:t>
            </a:fld>
            <a:endParaRPr/>
          </a:p>
        </p:txBody>
      </p:sp>
      <p:pic>
        <p:nvPicPr>
          <p:cNvPr id="2" name="456E501E-A555-477F-8548-5AB748B14A5B">
            <a:extLst>
              <a:ext uri="{FF2B5EF4-FFF2-40B4-BE49-F238E27FC236}">
                <a16:creationId xmlns:a16="http://schemas.microsoft.com/office/drawing/2014/main" id="{095A6433-DD0E-7496-B6D8-993FC5B3FCC0}"/>
              </a:ext>
            </a:extLst>
          </p:cNvPr>
          <p:cNvPicPr/>
          <p:nvPr/>
        </p:nvPicPr>
        <p:blipFill>
          <a:blip r:embed="rId2"/>
          <a:stretch/>
        </p:blipFill>
        <p:spPr>
          <a:xfrm>
            <a:off x="685800" y="546480"/>
            <a:ext cx="1992960" cy="1242720"/>
          </a:xfrm>
          <a:prstGeom prst="rect">
            <a:avLst/>
          </a:prstGeom>
          <a:ln w="0">
            <a:noFill/>
          </a:ln>
        </p:spPr>
      </p:pic>
      <p:pic>
        <p:nvPicPr>
          <p:cNvPr id="4" name="69157DF6-A048-403A-A6A8-296FF733767B">
            <a:extLst>
              <a:ext uri="{FF2B5EF4-FFF2-40B4-BE49-F238E27FC236}">
                <a16:creationId xmlns:a16="http://schemas.microsoft.com/office/drawing/2014/main" id="{B4E0F0D5-F07B-F1D2-735E-5D8550246C41}"/>
              </a:ext>
            </a:extLst>
          </p:cNvPr>
          <p:cNvPicPr/>
          <p:nvPr/>
        </p:nvPicPr>
        <p:blipFill>
          <a:blip r:embed="rId3"/>
          <a:stretch/>
        </p:blipFill>
        <p:spPr>
          <a:xfrm>
            <a:off x="451080" y="1965960"/>
            <a:ext cx="2748960" cy="38520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56E501E-A555-477F-8548-5AB748B14A5B">
            <a:extLst>
              <a:ext uri="{FF2B5EF4-FFF2-40B4-BE49-F238E27FC236}">
                <a16:creationId xmlns:a16="http://schemas.microsoft.com/office/drawing/2014/main" id="{21BFFA11-DAB6-B2CD-FB57-E4D0312DA07A}"/>
              </a:ext>
            </a:extLst>
          </p:cNvPr>
          <p:cNvPicPr/>
          <p:nvPr/>
        </p:nvPicPr>
        <p:blipFill>
          <a:blip r:embed="rId2"/>
          <a:stretch/>
        </p:blipFill>
        <p:spPr>
          <a:xfrm>
            <a:off x="685800" y="546480"/>
            <a:ext cx="1992960" cy="1242720"/>
          </a:xfrm>
          <a:prstGeom prst="rect">
            <a:avLst/>
          </a:prstGeom>
          <a:ln w="0">
            <a:noFill/>
          </a:ln>
        </p:spPr>
      </p:pic>
      <p:pic>
        <p:nvPicPr>
          <p:cNvPr id="3" name="69157DF6-A048-403A-A6A8-296FF733767B">
            <a:extLst>
              <a:ext uri="{FF2B5EF4-FFF2-40B4-BE49-F238E27FC236}">
                <a16:creationId xmlns:a16="http://schemas.microsoft.com/office/drawing/2014/main" id="{CDDF1EB4-12FE-62A8-7AC1-8BA398799F6C}"/>
              </a:ext>
            </a:extLst>
          </p:cNvPr>
          <p:cNvPicPr/>
          <p:nvPr/>
        </p:nvPicPr>
        <p:blipFill>
          <a:blip r:embed="rId3"/>
          <a:stretch/>
        </p:blipFill>
        <p:spPr>
          <a:xfrm>
            <a:off x="451080" y="1965960"/>
            <a:ext cx="2748960" cy="385200"/>
          </a:xfrm>
          <a:prstGeom prst="rect">
            <a:avLst/>
          </a:prstGeom>
          <a:ln w="0">
            <a:noFill/>
          </a:ln>
        </p:spPr>
      </p:pic>
      <p:sp>
        <p:nvSpPr>
          <p:cNvPr id="5" name="Text 4">
            <a:extLst>
              <a:ext uri="{FF2B5EF4-FFF2-40B4-BE49-F238E27FC236}">
                <a16:creationId xmlns:a16="http://schemas.microsoft.com/office/drawing/2014/main" id="{0D0DDC90-A7E9-008B-E5CA-2D34848FBEC2}"/>
              </a:ext>
            </a:extLst>
          </p:cNvPr>
          <p:cNvSpPr/>
          <p:nvPr/>
        </p:nvSpPr>
        <p:spPr>
          <a:xfrm>
            <a:off x="2046277" y="3600843"/>
            <a:ext cx="20789660" cy="7529612"/>
          </a:xfrm>
          <a:prstGeom prst="rect">
            <a:avLst/>
          </a:prstGeom>
          <a:noFill/>
          <a:ln/>
        </p:spPr>
        <p:txBody>
          <a:bodyPr wrap="square" lIns="0" tIns="0" rIns="0" bIns="0" rtlCol="0" anchor="ctr"/>
          <a:lstStyle/>
          <a:p>
            <a:pPr marL="0" indent="0">
              <a:lnSpc>
                <a:spcPct val="140000"/>
              </a:lnSpc>
              <a:buNone/>
            </a:pPr>
            <a:r>
              <a:rPr lang="en-US" sz="6000" i="1" dirty="0">
                <a:solidFill>
                  <a:schemeClr val="bg1"/>
                </a:solidFill>
                <a:latin typeface="Arial Narrow" panose="020B0606020202030204" pitchFamily="34" charset="0"/>
              </a:rPr>
              <a:t>A software-defined transport overlay, easily installed at both ends</a:t>
            </a:r>
          </a:p>
          <a:p>
            <a:pPr marL="1143000" lvl="1" indent="-685800">
              <a:lnSpc>
                <a:spcPct val="140000"/>
              </a:lnSpc>
              <a:buFont typeface="Arial" panose="020B0604020202020204" pitchFamily="34" charset="0"/>
              <a:buChar char="•"/>
            </a:pPr>
            <a:r>
              <a:rPr lang="en-US" sz="6000" i="1" dirty="0">
                <a:solidFill>
                  <a:schemeClr val="bg1"/>
                </a:solidFill>
                <a:latin typeface="Arial Narrow" panose="020B0606020202030204" pitchFamily="34" charset="0"/>
              </a:rPr>
              <a:t>Delivers 2-10X throughput over WAN</a:t>
            </a:r>
          </a:p>
          <a:p>
            <a:pPr marL="1143000" lvl="1" indent="-685800">
              <a:lnSpc>
                <a:spcPct val="140000"/>
              </a:lnSpc>
              <a:buFont typeface="Arial" panose="020B0604020202020204" pitchFamily="34" charset="0"/>
              <a:buChar char="•"/>
            </a:pPr>
            <a:r>
              <a:rPr lang="en-US" sz="6000" i="1" dirty="0">
                <a:solidFill>
                  <a:schemeClr val="bg1"/>
                </a:solidFill>
                <a:latin typeface="Arial Narrow" panose="020B0606020202030204" pitchFamily="34" charset="0"/>
              </a:rPr>
              <a:t>Eliminates Jitter &amp; tail latency over 90%</a:t>
            </a:r>
          </a:p>
          <a:p>
            <a:pPr marL="1143000" lvl="1" indent="-685800">
              <a:lnSpc>
                <a:spcPct val="140000"/>
              </a:lnSpc>
              <a:buFont typeface="Arial" panose="020B0604020202020204" pitchFamily="34" charset="0"/>
              <a:buChar char="•"/>
            </a:pPr>
            <a:r>
              <a:rPr lang="en-US" sz="6000" i="1" dirty="0">
                <a:solidFill>
                  <a:schemeClr val="bg1"/>
                </a:solidFill>
                <a:latin typeface="Arial Narrow" panose="020B0606020202030204" pitchFamily="34" charset="0"/>
              </a:rPr>
              <a:t>Improve </a:t>
            </a:r>
            <a:r>
              <a:rPr lang="en-US" sz="6000" i="1" dirty="0" err="1">
                <a:solidFill>
                  <a:schemeClr val="bg1"/>
                </a:solidFill>
                <a:latin typeface="Arial Narrow" panose="020B0606020202030204" pitchFamily="34" charset="0"/>
              </a:rPr>
              <a:t>DiFi</a:t>
            </a:r>
            <a:r>
              <a:rPr lang="en-US" sz="6000" i="1" dirty="0">
                <a:solidFill>
                  <a:schemeClr val="bg1"/>
                </a:solidFill>
                <a:latin typeface="Arial Narrow" panose="020B0606020202030204" pitchFamily="34" charset="0"/>
              </a:rPr>
              <a:t> bandwidth 30-60%</a:t>
            </a:r>
          </a:p>
          <a:p>
            <a:pPr marL="0" indent="0">
              <a:lnSpc>
                <a:spcPct val="140000"/>
              </a:lnSpc>
              <a:buNone/>
            </a:pPr>
            <a:r>
              <a:rPr lang="en-US" sz="6000" i="1" dirty="0">
                <a:solidFill>
                  <a:schemeClr val="bg1"/>
                </a:solidFill>
                <a:latin typeface="Arial Narrow" panose="020B0606020202030204" pitchFamily="34" charset="0"/>
              </a:rPr>
              <a:t>over any IP network — no hardware changes, no infrastructure overhaul.</a:t>
            </a:r>
            <a:endParaRPr lang="en-US" sz="5400" i="1" dirty="0">
              <a:solidFill>
                <a:schemeClr val="bg1"/>
              </a:solidFill>
              <a:latin typeface="Arial Narrow" panose="020B0606020202030204" pitchFamily="34" charset="0"/>
            </a:endParaRPr>
          </a:p>
        </p:txBody>
      </p:sp>
      <p:sp>
        <p:nvSpPr>
          <p:cNvPr id="6" name="TextBox 1">
            <a:extLst>
              <a:ext uri="{FF2B5EF4-FFF2-40B4-BE49-F238E27FC236}">
                <a16:creationId xmlns:a16="http://schemas.microsoft.com/office/drawing/2014/main" id="{568E74F4-DD67-2FC6-457D-4046F53BB3B7}"/>
              </a:ext>
            </a:extLst>
          </p:cNvPr>
          <p:cNvSpPr/>
          <p:nvPr/>
        </p:nvSpPr>
        <p:spPr>
          <a:xfrm>
            <a:off x="5436923" y="1789200"/>
            <a:ext cx="13068720" cy="132198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spcAft>
                <a:spcPts val="1199"/>
              </a:spcAft>
              <a:tabLst>
                <a:tab pos="0" algn="l"/>
              </a:tabLst>
            </a:pPr>
            <a:r>
              <a:rPr lang="en-US" sz="8000" b="1" i="1" strike="noStrike" spc="-1" dirty="0">
                <a:solidFill>
                  <a:schemeClr val="lt1"/>
                </a:solidFill>
                <a:latin typeface="Arial Narrow"/>
                <a:ea typeface="仿宋"/>
              </a:rPr>
              <a:t>Computational Data Transport</a:t>
            </a:r>
            <a:endParaRPr lang="en-US" sz="8000" b="0" strike="noStrike" spc="-1" dirty="0">
              <a:solidFill>
                <a:srgbClr val="000000"/>
              </a:solidFill>
              <a:latin typeface="Arial"/>
            </a:endParaRPr>
          </a:p>
        </p:txBody>
      </p:sp>
    </p:spTree>
    <p:extLst>
      <p:ext uri="{BB962C8B-B14F-4D97-AF65-F5344CB8AC3E}">
        <p14:creationId xmlns:p14="http://schemas.microsoft.com/office/powerpoint/2010/main" val="1027108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4876800" y="-4876800"/>
            <a:ext cx="14630400" cy="14630400"/>
          </a:xfrm>
          <a:prstGeom prst="ellipse">
            <a:avLst/>
          </a:prstGeom>
          <a:solidFill>
            <a:srgbClr val="5DADE2">
              <a:alpha val="4000"/>
            </a:srgbClr>
          </a:solidFill>
          <a:ln/>
        </p:spPr>
        <p:txBody>
          <a:bodyPr/>
          <a:lstStyle/>
          <a:p>
            <a:endParaRPr lang="en-US" sz="4800"/>
          </a:p>
        </p:txBody>
      </p:sp>
      <p:sp>
        <p:nvSpPr>
          <p:cNvPr id="3" name="Text 1"/>
          <p:cNvSpPr/>
          <p:nvPr/>
        </p:nvSpPr>
        <p:spPr>
          <a:xfrm>
            <a:off x="1463040" y="1097280"/>
            <a:ext cx="12192000" cy="731520"/>
          </a:xfrm>
          <a:prstGeom prst="rect">
            <a:avLst/>
          </a:prstGeom>
          <a:noFill/>
          <a:ln/>
        </p:spPr>
        <p:txBody>
          <a:bodyPr wrap="square" lIns="0" tIns="0" rIns="0" bIns="0" rtlCol="0" anchor="ctr"/>
          <a:lstStyle/>
          <a:p>
            <a:r>
              <a:rPr lang="en-US" sz="2400" b="1" kern="0" spc="800" dirty="0">
                <a:solidFill>
                  <a:srgbClr val="5DADE2"/>
                </a:solidFill>
                <a:latin typeface="Consolas" pitchFamily="34" charset="0"/>
                <a:ea typeface="Consolas" pitchFamily="34" charset="-122"/>
                <a:cs typeface="Consolas" pitchFamily="34" charset="-120"/>
              </a:rPr>
              <a:t>NEXT STEPS</a:t>
            </a:r>
            <a:endParaRPr lang="en-US" sz="2400" dirty="0"/>
          </a:p>
        </p:txBody>
      </p:sp>
      <p:sp>
        <p:nvSpPr>
          <p:cNvPr id="4" name="Text 2"/>
          <p:cNvSpPr/>
          <p:nvPr/>
        </p:nvSpPr>
        <p:spPr>
          <a:xfrm>
            <a:off x="1463040" y="2194560"/>
            <a:ext cx="19507200" cy="1463040"/>
          </a:xfrm>
          <a:prstGeom prst="rect">
            <a:avLst/>
          </a:prstGeom>
          <a:noFill/>
          <a:ln/>
        </p:spPr>
        <p:txBody>
          <a:bodyPr wrap="square" lIns="0" tIns="0" rIns="0" bIns="0" rtlCol="0" anchor="ctr"/>
          <a:lstStyle/>
          <a:p>
            <a:r>
              <a:rPr lang="en-US" sz="8533" b="1" dirty="0">
                <a:solidFill>
                  <a:srgbClr val="F0EDE8"/>
                </a:solidFill>
              </a:rPr>
              <a:t>Let's Prove It On Your Network</a:t>
            </a:r>
            <a:endParaRPr lang="en-US" sz="8533" dirty="0"/>
          </a:p>
        </p:txBody>
      </p:sp>
      <p:sp>
        <p:nvSpPr>
          <p:cNvPr id="5" name="Shape 3"/>
          <p:cNvSpPr/>
          <p:nvPr/>
        </p:nvSpPr>
        <p:spPr>
          <a:xfrm>
            <a:off x="1584960" y="4511040"/>
            <a:ext cx="6583680" cy="4632960"/>
          </a:xfrm>
          <a:prstGeom prst="roundRect">
            <a:avLst>
              <a:gd name="adj" fmla="val 6316"/>
            </a:avLst>
          </a:prstGeom>
          <a:solidFill>
            <a:srgbClr val="131A2E"/>
          </a:solidFill>
          <a:ln w="6350">
            <a:solidFill>
              <a:srgbClr val="1A2240"/>
            </a:solidFill>
            <a:prstDash val="solid"/>
          </a:ln>
        </p:spPr>
        <p:txBody>
          <a:bodyPr/>
          <a:lstStyle/>
          <a:p>
            <a:endParaRPr lang="en-US" sz="4800"/>
          </a:p>
        </p:txBody>
      </p:sp>
      <p:sp>
        <p:nvSpPr>
          <p:cNvPr id="6" name="Shape 4"/>
          <p:cNvSpPr/>
          <p:nvPr/>
        </p:nvSpPr>
        <p:spPr>
          <a:xfrm>
            <a:off x="4206240" y="4754880"/>
            <a:ext cx="1341120" cy="1341120"/>
          </a:xfrm>
          <a:prstGeom prst="ellipse">
            <a:avLst/>
          </a:prstGeom>
          <a:solidFill>
            <a:srgbClr val="0D2840"/>
          </a:solidFill>
          <a:ln w="19050">
            <a:solidFill>
              <a:srgbClr val="5DADE2"/>
            </a:solidFill>
            <a:prstDash val="solid"/>
          </a:ln>
        </p:spPr>
        <p:txBody>
          <a:bodyPr/>
          <a:lstStyle/>
          <a:p>
            <a:endParaRPr lang="en-US" sz="4800"/>
          </a:p>
        </p:txBody>
      </p:sp>
      <p:sp>
        <p:nvSpPr>
          <p:cNvPr id="7" name="Text 5"/>
          <p:cNvSpPr/>
          <p:nvPr/>
        </p:nvSpPr>
        <p:spPr>
          <a:xfrm>
            <a:off x="4206240" y="4754880"/>
            <a:ext cx="1341120" cy="1341120"/>
          </a:xfrm>
          <a:prstGeom prst="rect">
            <a:avLst/>
          </a:prstGeom>
          <a:noFill/>
          <a:ln/>
        </p:spPr>
        <p:txBody>
          <a:bodyPr wrap="square" rtlCol="0" anchor="ctr"/>
          <a:lstStyle/>
          <a:p>
            <a:pPr algn="ctr"/>
            <a:r>
              <a:rPr lang="en-US" sz="5333" b="1" dirty="0">
                <a:solidFill>
                  <a:srgbClr val="5DADE2"/>
                </a:solidFill>
              </a:rPr>
              <a:t>1</a:t>
            </a:r>
            <a:endParaRPr lang="en-US" sz="5333" dirty="0"/>
          </a:p>
        </p:txBody>
      </p:sp>
      <p:sp>
        <p:nvSpPr>
          <p:cNvPr id="8" name="Text 6"/>
          <p:cNvSpPr/>
          <p:nvPr/>
        </p:nvSpPr>
        <p:spPr>
          <a:xfrm>
            <a:off x="1950720" y="6461760"/>
            <a:ext cx="5852160" cy="731520"/>
          </a:xfrm>
          <a:prstGeom prst="rect">
            <a:avLst/>
          </a:prstGeom>
          <a:noFill/>
          <a:ln/>
        </p:spPr>
        <p:txBody>
          <a:bodyPr wrap="square" lIns="0" tIns="0" rIns="0" bIns="0" rtlCol="0" anchor="ctr"/>
          <a:lstStyle/>
          <a:p>
            <a:pPr algn="ctr"/>
            <a:r>
              <a:rPr lang="en-US" sz="3733" b="1" dirty="0">
                <a:solidFill>
                  <a:srgbClr val="F0EDE8"/>
                </a:solidFill>
              </a:rPr>
              <a:t>Technical Deep Dive</a:t>
            </a:r>
            <a:endParaRPr lang="en-US" sz="3733" dirty="0"/>
          </a:p>
        </p:txBody>
      </p:sp>
      <p:sp>
        <p:nvSpPr>
          <p:cNvPr id="9" name="Text 7"/>
          <p:cNvSpPr/>
          <p:nvPr/>
        </p:nvSpPr>
        <p:spPr>
          <a:xfrm>
            <a:off x="1828800" y="7315200"/>
            <a:ext cx="6096000" cy="1463040"/>
          </a:xfrm>
          <a:prstGeom prst="rect">
            <a:avLst/>
          </a:prstGeom>
          <a:noFill/>
          <a:ln/>
        </p:spPr>
        <p:txBody>
          <a:bodyPr wrap="square" lIns="0" tIns="0" rIns="0" bIns="0" rtlCol="0" anchor="ctr"/>
          <a:lstStyle/>
          <a:p>
            <a:pPr algn="ctr"/>
            <a:r>
              <a:rPr lang="en-US" sz="2667" dirty="0">
                <a:solidFill>
                  <a:srgbClr val="7F8C9B"/>
                </a:solidFill>
              </a:rPr>
              <a:t>Walk through your latency-critical use case, network topology, and performance requirements.</a:t>
            </a:r>
            <a:endParaRPr lang="en-US" sz="2667" dirty="0"/>
          </a:p>
        </p:txBody>
      </p:sp>
      <p:sp>
        <p:nvSpPr>
          <p:cNvPr id="10" name="Shape 8"/>
          <p:cNvSpPr/>
          <p:nvPr/>
        </p:nvSpPr>
        <p:spPr>
          <a:xfrm>
            <a:off x="8900160" y="4511040"/>
            <a:ext cx="6583680" cy="4632960"/>
          </a:xfrm>
          <a:prstGeom prst="roundRect">
            <a:avLst>
              <a:gd name="adj" fmla="val 6316"/>
            </a:avLst>
          </a:prstGeom>
          <a:solidFill>
            <a:srgbClr val="131A2E"/>
          </a:solidFill>
          <a:ln w="6350">
            <a:solidFill>
              <a:srgbClr val="1A2240"/>
            </a:solidFill>
            <a:prstDash val="solid"/>
          </a:ln>
        </p:spPr>
        <p:txBody>
          <a:bodyPr/>
          <a:lstStyle/>
          <a:p>
            <a:endParaRPr lang="en-US" sz="4800"/>
          </a:p>
        </p:txBody>
      </p:sp>
      <p:sp>
        <p:nvSpPr>
          <p:cNvPr id="11" name="Shape 9"/>
          <p:cNvSpPr/>
          <p:nvPr/>
        </p:nvSpPr>
        <p:spPr>
          <a:xfrm>
            <a:off x="11521440" y="4754880"/>
            <a:ext cx="1341120" cy="1341120"/>
          </a:xfrm>
          <a:prstGeom prst="ellipse">
            <a:avLst/>
          </a:prstGeom>
          <a:solidFill>
            <a:srgbClr val="0D2840"/>
          </a:solidFill>
          <a:ln w="19050">
            <a:solidFill>
              <a:srgbClr val="5DADE2"/>
            </a:solidFill>
            <a:prstDash val="solid"/>
          </a:ln>
        </p:spPr>
        <p:txBody>
          <a:bodyPr/>
          <a:lstStyle/>
          <a:p>
            <a:endParaRPr lang="en-US" sz="4800"/>
          </a:p>
        </p:txBody>
      </p:sp>
      <p:sp>
        <p:nvSpPr>
          <p:cNvPr id="12" name="Text 10"/>
          <p:cNvSpPr/>
          <p:nvPr/>
        </p:nvSpPr>
        <p:spPr>
          <a:xfrm>
            <a:off x="11521440" y="4754880"/>
            <a:ext cx="1341120" cy="1341120"/>
          </a:xfrm>
          <a:prstGeom prst="rect">
            <a:avLst/>
          </a:prstGeom>
          <a:noFill/>
          <a:ln/>
        </p:spPr>
        <p:txBody>
          <a:bodyPr wrap="square" rtlCol="0" anchor="ctr"/>
          <a:lstStyle/>
          <a:p>
            <a:pPr algn="ctr"/>
            <a:r>
              <a:rPr lang="en-US" sz="5333" b="1" dirty="0">
                <a:solidFill>
                  <a:srgbClr val="5DADE2"/>
                </a:solidFill>
              </a:rPr>
              <a:t>2</a:t>
            </a:r>
            <a:endParaRPr lang="en-US" sz="5333" dirty="0"/>
          </a:p>
        </p:txBody>
      </p:sp>
      <p:sp>
        <p:nvSpPr>
          <p:cNvPr id="13" name="Text 11"/>
          <p:cNvSpPr/>
          <p:nvPr/>
        </p:nvSpPr>
        <p:spPr>
          <a:xfrm>
            <a:off x="9265920" y="6461760"/>
            <a:ext cx="5852160" cy="731520"/>
          </a:xfrm>
          <a:prstGeom prst="rect">
            <a:avLst/>
          </a:prstGeom>
          <a:noFill/>
          <a:ln/>
        </p:spPr>
        <p:txBody>
          <a:bodyPr wrap="square" lIns="0" tIns="0" rIns="0" bIns="0" rtlCol="0" anchor="ctr"/>
          <a:lstStyle/>
          <a:p>
            <a:pPr algn="ctr"/>
            <a:r>
              <a:rPr lang="en-US" sz="3733" b="1" dirty="0">
                <a:solidFill>
                  <a:srgbClr val="F0EDE8"/>
                </a:solidFill>
              </a:rPr>
              <a:t>Proof of Concept</a:t>
            </a:r>
            <a:endParaRPr lang="en-US" sz="3733" dirty="0"/>
          </a:p>
        </p:txBody>
      </p:sp>
      <p:sp>
        <p:nvSpPr>
          <p:cNvPr id="14" name="Text 12"/>
          <p:cNvSpPr/>
          <p:nvPr/>
        </p:nvSpPr>
        <p:spPr>
          <a:xfrm>
            <a:off x="9144000" y="7315200"/>
            <a:ext cx="6096000" cy="1463040"/>
          </a:xfrm>
          <a:prstGeom prst="rect">
            <a:avLst/>
          </a:prstGeom>
          <a:noFill/>
          <a:ln/>
        </p:spPr>
        <p:txBody>
          <a:bodyPr wrap="square" lIns="0" tIns="0" rIns="0" bIns="0" rtlCol="0" anchor="ctr"/>
          <a:lstStyle/>
          <a:p>
            <a:pPr algn="ctr"/>
            <a:r>
              <a:rPr lang="en-US" sz="2667" dirty="0">
                <a:solidFill>
                  <a:srgbClr val="7F8C9B"/>
                </a:solidFill>
              </a:rPr>
              <a:t>Deploy on your infrastructure. Same network, same workload — measured side-by-side against your TCP baseline.</a:t>
            </a:r>
            <a:endParaRPr lang="en-US" sz="2667" dirty="0"/>
          </a:p>
        </p:txBody>
      </p:sp>
      <p:sp>
        <p:nvSpPr>
          <p:cNvPr id="15" name="Shape 13"/>
          <p:cNvSpPr/>
          <p:nvPr/>
        </p:nvSpPr>
        <p:spPr>
          <a:xfrm>
            <a:off x="16215360" y="4511040"/>
            <a:ext cx="6583680" cy="4632960"/>
          </a:xfrm>
          <a:prstGeom prst="roundRect">
            <a:avLst>
              <a:gd name="adj" fmla="val 6316"/>
            </a:avLst>
          </a:prstGeom>
          <a:solidFill>
            <a:srgbClr val="131A2E"/>
          </a:solidFill>
          <a:ln w="6350">
            <a:solidFill>
              <a:srgbClr val="1A2240"/>
            </a:solidFill>
            <a:prstDash val="solid"/>
          </a:ln>
        </p:spPr>
        <p:txBody>
          <a:bodyPr/>
          <a:lstStyle/>
          <a:p>
            <a:endParaRPr lang="en-US" sz="4800"/>
          </a:p>
        </p:txBody>
      </p:sp>
      <p:sp>
        <p:nvSpPr>
          <p:cNvPr id="16" name="Shape 14"/>
          <p:cNvSpPr/>
          <p:nvPr/>
        </p:nvSpPr>
        <p:spPr>
          <a:xfrm>
            <a:off x="18836640" y="4754880"/>
            <a:ext cx="1341120" cy="1341120"/>
          </a:xfrm>
          <a:prstGeom prst="ellipse">
            <a:avLst/>
          </a:prstGeom>
          <a:solidFill>
            <a:srgbClr val="0D2840"/>
          </a:solidFill>
          <a:ln w="19050">
            <a:solidFill>
              <a:srgbClr val="5DADE2"/>
            </a:solidFill>
            <a:prstDash val="solid"/>
          </a:ln>
        </p:spPr>
        <p:txBody>
          <a:bodyPr/>
          <a:lstStyle/>
          <a:p>
            <a:endParaRPr lang="en-US" sz="4800"/>
          </a:p>
        </p:txBody>
      </p:sp>
      <p:sp>
        <p:nvSpPr>
          <p:cNvPr id="17" name="Text 15"/>
          <p:cNvSpPr/>
          <p:nvPr/>
        </p:nvSpPr>
        <p:spPr>
          <a:xfrm>
            <a:off x="18836640" y="4754880"/>
            <a:ext cx="1341120" cy="1341120"/>
          </a:xfrm>
          <a:prstGeom prst="rect">
            <a:avLst/>
          </a:prstGeom>
          <a:noFill/>
          <a:ln/>
        </p:spPr>
        <p:txBody>
          <a:bodyPr wrap="square" rtlCol="0" anchor="ctr"/>
          <a:lstStyle/>
          <a:p>
            <a:pPr algn="ctr"/>
            <a:r>
              <a:rPr lang="en-US" sz="5333" b="1" dirty="0">
                <a:solidFill>
                  <a:srgbClr val="5DADE2"/>
                </a:solidFill>
              </a:rPr>
              <a:t>3</a:t>
            </a:r>
            <a:endParaRPr lang="en-US" sz="5333" dirty="0"/>
          </a:p>
        </p:txBody>
      </p:sp>
      <p:sp>
        <p:nvSpPr>
          <p:cNvPr id="18" name="Text 16"/>
          <p:cNvSpPr/>
          <p:nvPr/>
        </p:nvSpPr>
        <p:spPr>
          <a:xfrm>
            <a:off x="16581120" y="6461760"/>
            <a:ext cx="5852160" cy="731520"/>
          </a:xfrm>
          <a:prstGeom prst="rect">
            <a:avLst/>
          </a:prstGeom>
          <a:noFill/>
          <a:ln/>
        </p:spPr>
        <p:txBody>
          <a:bodyPr wrap="square" lIns="0" tIns="0" rIns="0" bIns="0" rtlCol="0" anchor="ctr"/>
          <a:lstStyle/>
          <a:p>
            <a:pPr algn="ctr"/>
            <a:r>
              <a:rPr lang="en-US" sz="3733" b="1" dirty="0">
                <a:solidFill>
                  <a:srgbClr val="F0EDE8"/>
                </a:solidFill>
              </a:rPr>
              <a:t>Production Pilot</a:t>
            </a:r>
            <a:endParaRPr lang="en-US" sz="3733" dirty="0"/>
          </a:p>
        </p:txBody>
      </p:sp>
      <p:sp>
        <p:nvSpPr>
          <p:cNvPr id="19" name="Text 17"/>
          <p:cNvSpPr/>
          <p:nvPr/>
        </p:nvSpPr>
        <p:spPr>
          <a:xfrm>
            <a:off x="16459200" y="7315200"/>
            <a:ext cx="6096000" cy="1463040"/>
          </a:xfrm>
          <a:prstGeom prst="rect">
            <a:avLst/>
          </a:prstGeom>
          <a:noFill/>
          <a:ln/>
        </p:spPr>
        <p:txBody>
          <a:bodyPr wrap="square" lIns="0" tIns="0" rIns="0" bIns="0" rtlCol="0" anchor="ctr"/>
          <a:lstStyle/>
          <a:p>
            <a:pPr algn="ctr"/>
            <a:r>
              <a:rPr lang="en-US" sz="2667" dirty="0">
                <a:solidFill>
                  <a:srgbClr val="7F8C9B"/>
                </a:solidFill>
              </a:rPr>
              <a:t>Scale deployment with SLA-backed latency and throughput guarantees. Software licensing or managed service.</a:t>
            </a:r>
            <a:endParaRPr lang="en-US" sz="2667" dirty="0"/>
          </a:p>
        </p:txBody>
      </p:sp>
      <p:sp>
        <p:nvSpPr>
          <p:cNvPr id="20" name="Shape 18"/>
          <p:cNvSpPr/>
          <p:nvPr/>
        </p:nvSpPr>
        <p:spPr>
          <a:xfrm>
            <a:off x="3657600" y="10241280"/>
            <a:ext cx="17068800" cy="1706880"/>
          </a:xfrm>
          <a:prstGeom prst="roundRect">
            <a:avLst>
              <a:gd name="adj" fmla="val 11429"/>
            </a:avLst>
          </a:prstGeom>
          <a:solidFill>
            <a:srgbClr val="0D2030"/>
          </a:solidFill>
          <a:ln w="6350">
            <a:solidFill>
              <a:srgbClr val="1A3550"/>
            </a:solidFill>
            <a:prstDash val="solid"/>
          </a:ln>
        </p:spPr>
        <p:txBody>
          <a:bodyPr/>
          <a:lstStyle/>
          <a:p>
            <a:endParaRPr lang="en-US" sz="4800"/>
          </a:p>
        </p:txBody>
      </p:sp>
      <p:sp>
        <p:nvSpPr>
          <p:cNvPr id="21" name="Text 19"/>
          <p:cNvSpPr/>
          <p:nvPr/>
        </p:nvSpPr>
        <p:spPr>
          <a:xfrm>
            <a:off x="3657600" y="10241280"/>
            <a:ext cx="17068800" cy="1706880"/>
          </a:xfrm>
          <a:prstGeom prst="rect">
            <a:avLst/>
          </a:prstGeom>
          <a:noFill/>
          <a:ln/>
        </p:spPr>
        <p:txBody>
          <a:bodyPr wrap="square" rtlCol="0" anchor="ctr"/>
          <a:lstStyle/>
          <a:p>
            <a:pPr algn="ctr"/>
            <a:r>
              <a:rPr lang="en-US" sz="3733" b="1" dirty="0">
                <a:solidFill>
                  <a:srgbClr val="F0EDE8"/>
                </a:solidFill>
              </a:rPr>
              <a:t>Jing Song  |  </a:t>
            </a:r>
            <a:r>
              <a:rPr lang="en-US" sz="3733" b="1" dirty="0">
                <a:solidFill>
                  <a:srgbClr val="5DADE2"/>
                </a:solidFill>
              </a:rPr>
              <a:t>song@genesis-codes.com</a:t>
            </a:r>
            <a:r>
              <a:rPr lang="en-US" sz="3733" dirty="0">
                <a:solidFill>
                  <a:srgbClr val="7F8C9B"/>
                </a:solidFill>
              </a:rPr>
              <a:t>  |  genesis-codes.com</a:t>
            </a:r>
            <a:endParaRPr lang="en-US" sz="3733"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0E8D74D-97B8-789D-2EEC-04E1E12668A8}"/>
              </a:ext>
            </a:extLst>
          </p:cNvPr>
          <p:cNvSpPr>
            <a:spLocks noGrp="1"/>
          </p:cNvSpPr>
          <p:nvPr>
            <p:ph type="title"/>
          </p:nvPr>
        </p:nvSpPr>
        <p:spPr>
          <a:xfrm>
            <a:off x="2480441" y="5727440"/>
            <a:ext cx="8019393" cy="4509166"/>
          </a:xfrm>
        </p:spPr>
        <p:txBody>
          <a:bodyPr/>
          <a:lstStyle/>
          <a:p>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Jing Song   </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Managing Director</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Genesis Codes Inc. </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www.genesis-codes.com</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Silicon Valley, California, USA </a:t>
            </a:r>
          </a:p>
        </p:txBody>
      </p:sp>
      <p:sp>
        <p:nvSpPr>
          <p:cNvPr id="5" name="PlaceHolder 1">
            <a:extLst>
              <a:ext uri="{FF2B5EF4-FFF2-40B4-BE49-F238E27FC236}">
                <a16:creationId xmlns:a16="http://schemas.microsoft.com/office/drawing/2014/main" id="{2B09B141-4020-2F61-9F89-9897FD8B393C}"/>
              </a:ext>
            </a:extLst>
          </p:cNvPr>
          <p:cNvSpPr txBox="1">
            <a:spLocks/>
          </p:cNvSpPr>
          <p:nvPr/>
        </p:nvSpPr>
        <p:spPr>
          <a:xfrm>
            <a:off x="1505040" y="3745750"/>
            <a:ext cx="21373920" cy="2556720"/>
          </a:xfrm>
          <a:prstGeom prst="rect">
            <a:avLst/>
          </a:prstGeom>
          <a:noFill/>
          <a:ln w="0">
            <a:noFill/>
          </a:ln>
        </p:spPr>
        <p:txBody>
          <a:bodyPr lIns="90000" tIns="45000" rIns="90000" bIns="4500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25480">
              <a:lnSpc>
                <a:spcPct val="100000"/>
              </a:lnSpc>
              <a:tabLst>
                <a:tab pos="0" algn="l"/>
              </a:tabLst>
            </a:pPr>
            <a:r>
              <a:rPr lang="en-US" sz="9600" b="1" spc="-1" dirty="0">
                <a:solidFill>
                  <a:srgbClr val="00A6FB"/>
                </a:solidFill>
                <a:latin typeface="Helvetica Neue"/>
                <a:ea typeface="Helvetica Light"/>
              </a:rPr>
              <a:t>Q &amp; A </a:t>
            </a:r>
            <a:endParaRPr lang="en-US" sz="9600" spc="-1" dirty="0">
              <a:solidFill>
                <a:srgbClr val="000000"/>
              </a:solidFill>
              <a:latin typeface="Helvetica Light"/>
            </a:endParaRPr>
          </a:p>
        </p:txBody>
      </p:sp>
      <p:sp>
        <p:nvSpPr>
          <p:cNvPr id="6" name="Title 2">
            <a:extLst>
              <a:ext uri="{FF2B5EF4-FFF2-40B4-BE49-F238E27FC236}">
                <a16:creationId xmlns:a16="http://schemas.microsoft.com/office/drawing/2014/main" id="{8EA56B34-5969-6BC0-DF8B-FA84911B3A53}"/>
              </a:ext>
            </a:extLst>
          </p:cNvPr>
          <p:cNvSpPr txBox="1">
            <a:spLocks/>
          </p:cNvSpPr>
          <p:nvPr/>
        </p:nvSpPr>
        <p:spPr>
          <a:xfrm>
            <a:off x="11475235" y="5983424"/>
            <a:ext cx="11794668" cy="4102999"/>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accent1">
                    <a:lumMod val="60000"/>
                    <a:lumOff val="40000"/>
                  </a:schemeClr>
                </a:solidFill>
                <a:latin typeface="Arial Narrow" panose="020B0606020202030204" pitchFamily="34" charset="0"/>
              </a:rPr>
              <a:t>Contact: </a:t>
            </a:r>
            <a:br>
              <a:rPr lang="en-US" sz="5400" b="1" i="1" dirty="0">
                <a:solidFill>
                  <a:schemeClr val="accent1">
                    <a:lumMod val="60000"/>
                    <a:lumOff val="40000"/>
                  </a:schemeClr>
                </a:solidFill>
                <a:latin typeface="Arial Narrow" panose="020B0606020202030204" pitchFamily="34" charset="0"/>
              </a:rPr>
            </a:br>
            <a:r>
              <a:rPr lang="en-US" sz="5400" b="1" i="1" dirty="0">
                <a:solidFill>
                  <a:schemeClr val="accent1">
                    <a:lumMod val="60000"/>
                    <a:lumOff val="40000"/>
                  </a:schemeClr>
                </a:solidFill>
                <a:latin typeface="Arial Narrow" panose="020B0606020202030204" pitchFamily="34" charset="0"/>
              </a:rPr>
              <a:t>Email:  </a:t>
            </a:r>
            <a:r>
              <a:rPr lang="en-US" sz="5400" b="1" i="1" dirty="0">
                <a:solidFill>
                  <a:schemeClr val="accent1">
                    <a:lumMod val="75000"/>
                  </a:schemeClr>
                </a:solidFill>
                <a:latin typeface="Arial Narrow" panose="020B0606020202030204" pitchFamily="34" charset="0"/>
                <a:hlinkClick r:id="rId2">
                  <a:extLst>
                    <a:ext uri="{A12FA001-AC4F-418D-AE19-62706E023703}">
                      <ahyp:hlinkClr xmlns:ahyp="http://schemas.microsoft.com/office/drawing/2018/hyperlinkcolor" val="tx"/>
                    </a:ext>
                  </a:extLst>
                </a:hlinkClick>
              </a:rPr>
              <a:t>song@genesis-codes.com</a:t>
            </a:r>
            <a:endParaRPr lang="en-US" sz="5400" b="1" i="1" dirty="0">
              <a:solidFill>
                <a:schemeClr val="accent1">
                  <a:lumMod val="75000"/>
                </a:schemeClr>
              </a:solidFill>
              <a:latin typeface="Arial Narrow" panose="020B0606020202030204" pitchFamily="34" charset="0"/>
            </a:endParaRPr>
          </a:p>
          <a:p>
            <a:r>
              <a:rPr lang="en-US" sz="5400" b="1" i="1" dirty="0">
                <a:solidFill>
                  <a:schemeClr val="accent1">
                    <a:lumMod val="60000"/>
                    <a:lumOff val="40000"/>
                  </a:schemeClr>
                </a:solidFill>
                <a:latin typeface="Arial Narrow" panose="020B0606020202030204" pitchFamily="34" charset="0"/>
              </a:rPr>
              <a:t>LinkedIn: </a:t>
            </a:r>
            <a:r>
              <a:rPr lang="en-US" sz="4800" b="1" i="1" u="sng" dirty="0">
                <a:solidFill>
                  <a:schemeClr val="accent1">
                    <a:lumMod val="75000"/>
                  </a:schemeClr>
                </a:solidFill>
                <a:latin typeface="Arial Narrow" panose="020B0606020202030204" pitchFamily="34" charset="0"/>
              </a:rPr>
              <a:t>https://www.linkedin.com/in/jingsong/</a:t>
            </a:r>
            <a:endParaRPr lang="en-US" sz="5400" b="1" i="1" u="sng" dirty="0">
              <a:solidFill>
                <a:schemeClr val="accent1">
                  <a:lumMod val="75000"/>
                </a:schemeClr>
              </a:solidFill>
              <a:latin typeface="Arial Narrow" panose="020B0606020202030204" pitchFamily="34" charset="0"/>
            </a:endParaRPr>
          </a:p>
        </p:txBody>
      </p:sp>
      <p:sp>
        <p:nvSpPr>
          <p:cNvPr id="7" name="Slide Number Placeholder 8">
            <a:extLst>
              <a:ext uri="{FF2B5EF4-FFF2-40B4-BE49-F238E27FC236}">
                <a16:creationId xmlns:a16="http://schemas.microsoft.com/office/drawing/2014/main" id="{72ACF750-0C54-22EC-1F18-F9D376F332C2}"/>
              </a:ext>
            </a:extLst>
          </p:cNvPr>
          <p:cNvSpPr txBox="1">
            <a:spLocks/>
          </p:cNvSpPr>
          <p:nvPr/>
        </p:nvSpPr>
        <p:spPr>
          <a:xfrm>
            <a:off x="23948476" y="11858137"/>
            <a:ext cx="435524" cy="365125"/>
          </a:xfrm>
          <a:prstGeom prst="rect">
            <a:avLst/>
          </a:prstGeom>
        </p:spPr>
        <p:txBody>
          <a:bodyPr/>
          <a:lstStyle>
            <a:defPPr>
              <a:defRPr lang="zh-CN"/>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FDC812-C92D-420F-B6BE-48962989485A}" type="slidenum">
              <a:rPr lang="en-US" dirty="0" smtClean="0">
                <a:solidFill>
                  <a:schemeClr val="bg1"/>
                </a:solidFill>
              </a:rPr>
              <a:pPr/>
              <a:t>26</a:t>
            </a:fld>
            <a:endParaRPr lang="en-US" dirty="0">
              <a:solidFill>
                <a:schemeClr val="bg1"/>
              </a:solidFill>
            </a:endParaRPr>
          </a:p>
        </p:txBody>
      </p:sp>
      <p:pic>
        <p:nvPicPr>
          <p:cNvPr id="8" name="Picture 7">
            <a:extLst>
              <a:ext uri="{FF2B5EF4-FFF2-40B4-BE49-F238E27FC236}">
                <a16:creationId xmlns:a16="http://schemas.microsoft.com/office/drawing/2014/main" id="{CD35C4C5-FB0C-9AEE-8AA1-9450FE214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3998" y="10596703"/>
            <a:ext cx="3093950" cy="3093950"/>
          </a:xfrm>
          <a:prstGeom prst="rect">
            <a:avLst/>
          </a:prstGeom>
        </p:spPr>
      </p:pic>
      <p:pic>
        <p:nvPicPr>
          <p:cNvPr id="9" name="Picture 8">
            <a:extLst>
              <a:ext uri="{FF2B5EF4-FFF2-40B4-BE49-F238E27FC236}">
                <a16:creationId xmlns:a16="http://schemas.microsoft.com/office/drawing/2014/main" id="{9A6C02C3-859F-B9D5-0BA4-A82E0315C231}"/>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097946" y="9691767"/>
            <a:ext cx="3190001" cy="90493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1"/>
          <p:cNvSpPr>
            <a:spLocks noGrp="1"/>
          </p:cNvSpPr>
          <p:nvPr>
            <p:ph type="sldNum" idx="19"/>
          </p:nvPr>
        </p:nvSpPr>
        <p:spPr>
          <a:xfrm>
            <a:off x="23072760" y="12733920"/>
            <a:ext cx="846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3200" b="0" strike="noStrike" spc="-1">
                <a:solidFill>
                  <a:schemeClr val="lt1"/>
                </a:solidFill>
                <a:latin typeface="Helvetica Light"/>
                <a:ea typeface="Helvetica Light"/>
              </a:defRPr>
            </a:lvl1pPr>
          </a:lstStyle>
          <a:p>
            <a:pPr indent="0" algn="ctr" defTabSz="825480">
              <a:lnSpc>
                <a:spcPct val="100000"/>
              </a:lnSpc>
              <a:buNone/>
              <a:tabLst>
                <a:tab pos="0" algn="l"/>
              </a:tabLst>
            </a:pPr>
            <a:fld id="{E42797B1-5384-4A9C-92F0-0B96B6E97B29}" type="slidenum">
              <a:rPr lang="en-US" sz="3200" b="0" strike="noStrike" spc="-1">
                <a:solidFill>
                  <a:schemeClr val="lt1"/>
                </a:solidFill>
                <a:latin typeface="Helvetica Light"/>
                <a:ea typeface="Helvetica Light"/>
              </a:rPr>
              <a:t>3</a:t>
            </a:fld>
            <a:endParaRPr lang="en-US" sz="3200" b="0" strike="noStrike" spc="-1">
              <a:solidFill>
                <a:srgbClr val="000000"/>
              </a:solidFill>
              <a:latin typeface="Times New Roman"/>
            </a:endParaRPr>
          </a:p>
        </p:txBody>
      </p:sp>
      <p:sp>
        <p:nvSpPr>
          <p:cNvPr id="51" name="Title 1"/>
          <p:cNvSpPr/>
          <p:nvPr/>
        </p:nvSpPr>
        <p:spPr>
          <a:xfrm>
            <a:off x="383400" y="311040"/>
            <a:ext cx="1997028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endParaRPr lang="en-US" sz="8800" b="0" strike="noStrike" spc="-1">
              <a:solidFill>
                <a:schemeClr val="dk1"/>
              </a:solidFill>
              <a:latin typeface="Helvetica Light"/>
              <a:ea typeface="Helvetica Light"/>
            </a:endParaRPr>
          </a:p>
        </p:txBody>
      </p:sp>
      <p:sp>
        <p:nvSpPr>
          <p:cNvPr id="52" name="Title 1"/>
          <p:cNvSpPr/>
          <p:nvPr/>
        </p:nvSpPr>
        <p:spPr>
          <a:xfrm>
            <a:off x="10048680" y="1683635"/>
            <a:ext cx="334224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u="sng" strike="noStrike" spc="-1" dirty="0">
                <a:solidFill>
                  <a:srgbClr val="00B0F0"/>
                </a:solidFill>
                <a:uFillTx/>
                <a:latin typeface="Arial Narrow"/>
                <a:ea typeface="Helvetica Light"/>
              </a:rPr>
              <a:t>Background</a:t>
            </a:r>
            <a:endParaRPr lang="en-US" sz="4800" b="0" strike="noStrike" spc="-1" dirty="0">
              <a:solidFill>
                <a:srgbClr val="000000"/>
              </a:solidFill>
              <a:latin typeface="Arial"/>
            </a:endParaRPr>
          </a:p>
        </p:txBody>
      </p:sp>
      <p:sp>
        <p:nvSpPr>
          <p:cNvPr id="53" name="TextBox 8"/>
          <p:cNvSpPr/>
          <p:nvPr/>
        </p:nvSpPr>
        <p:spPr>
          <a:xfrm>
            <a:off x="4395780" y="671929"/>
            <a:ext cx="147927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7200" b="1" i="1" strike="noStrike" spc="-1" dirty="0">
                <a:solidFill>
                  <a:schemeClr val="lt1"/>
                </a:solidFill>
                <a:latin typeface="Arial Narrow"/>
                <a:ea typeface="Helvetica Light"/>
              </a:rPr>
              <a:t>Digital IF </a:t>
            </a:r>
            <a:r>
              <a:rPr lang="en-US" sz="6000" b="1" i="1" strike="noStrike" spc="-1" dirty="0">
                <a:solidFill>
                  <a:schemeClr val="lt1"/>
                </a:solidFill>
                <a:latin typeface="Arial Narrow"/>
                <a:ea typeface="Helvetica Light"/>
              </a:rPr>
              <a:t>(Digital Intermediate Frequency)</a:t>
            </a:r>
            <a:endParaRPr lang="en-US" sz="6000" b="0" strike="noStrike" spc="-1" dirty="0">
              <a:solidFill>
                <a:srgbClr val="000000"/>
              </a:solidFill>
              <a:latin typeface="Arial"/>
            </a:endParaRPr>
          </a:p>
        </p:txBody>
      </p:sp>
      <p:pic>
        <p:nvPicPr>
          <p:cNvPr id="54" name="456E501E-A555-477F-8548-5AB748B14A5B"/>
          <p:cNvPicPr/>
          <p:nvPr/>
        </p:nvPicPr>
        <p:blipFill>
          <a:blip r:embed="rId3"/>
          <a:stretch/>
        </p:blipFill>
        <p:spPr>
          <a:xfrm>
            <a:off x="685800" y="546480"/>
            <a:ext cx="1992960" cy="1242720"/>
          </a:xfrm>
          <a:prstGeom prst="rect">
            <a:avLst/>
          </a:prstGeom>
          <a:ln w="0">
            <a:noFill/>
          </a:ln>
        </p:spPr>
      </p:pic>
      <p:pic>
        <p:nvPicPr>
          <p:cNvPr id="55" name="69157DF6-A048-403A-A6A8-296FF733767B"/>
          <p:cNvPicPr/>
          <p:nvPr/>
        </p:nvPicPr>
        <p:blipFill>
          <a:blip r:embed="rId4"/>
          <a:stretch/>
        </p:blipFill>
        <p:spPr>
          <a:xfrm>
            <a:off x="451080" y="1965960"/>
            <a:ext cx="2748960" cy="385200"/>
          </a:xfrm>
          <a:prstGeom prst="rect">
            <a:avLst/>
          </a:prstGeom>
          <a:ln w="0">
            <a:noFill/>
          </a:ln>
        </p:spPr>
      </p:pic>
      <p:pic>
        <p:nvPicPr>
          <p:cNvPr id="56" name="Picture 1"/>
          <p:cNvPicPr/>
          <p:nvPr/>
        </p:nvPicPr>
        <p:blipFill>
          <a:blip r:embed="rId5"/>
          <a:stretch/>
        </p:blipFill>
        <p:spPr>
          <a:xfrm>
            <a:off x="3138840" y="3794760"/>
            <a:ext cx="1618560" cy="1618560"/>
          </a:xfrm>
          <a:prstGeom prst="rect">
            <a:avLst/>
          </a:prstGeom>
          <a:ln w="19050">
            <a:solidFill>
              <a:srgbClr val="FFFFFF">
                <a:lumMod val="50000"/>
              </a:srgbClr>
            </a:solidFill>
            <a:round/>
          </a:ln>
        </p:spPr>
      </p:pic>
      <p:sp>
        <p:nvSpPr>
          <p:cNvPr id="57" name="Rectangle 7"/>
          <p:cNvSpPr/>
          <p:nvPr/>
        </p:nvSpPr>
        <p:spPr>
          <a:xfrm>
            <a:off x="1283400" y="5069160"/>
            <a:ext cx="417240" cy="144360"/>
          </a:xfrm>
          <a:prstGeom prst="rect">
            <a:avLst/>
          </a:prstGeom>
          <a:solidFill>
            <a:srgbClr val="FF0000"/>
          </a:solidFill>
          <a:ln w="1270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endParaRPr lang="en-US" sz="1000" b="1" i="1" strike="noStrike" spc="-1">
              <a:solidFill>
                <a:schemeClr val="lt1"/>
              </a:solidFill>
              <a:latin typeface="Arial Narrow"/>
              <a:ea typeface="Helvetica Light"/>
            </a:endParaRPr>
          </a:p>
        </p:txBody>
      </p:sp>
      <p:sp>
        <p:nvSpPr>
          <p:cNvPr id="58" name="Rectangle 9"/>
          <p:cNvSpPr/>
          <p:nvPr/>
        </p:nvSpPr>
        <p:spPr>
          <a:xfrm>
            <a:off x="1248120" y="8085600"/>
            <a:ext cx="417240" cy="144360"/>
          </a:xfrm>
          <a:prstGeom prst="rect">
            <a:avLst/>
          </a:prstGeom>
          <a:solidFill>
            <a:srgbClr val="0066FF"/>
          </a:solidFill>
          <a:ln w="1270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endParaRPr lang="en-US" sz="1000" b="1" i="1" strike="noStrike" spc="-1">
              <a:solidFill>
                <a:schemeClr val="lt1"/>
              </a:solidFill>
              <a:latin typeface="Arial Narrow"/>
              <a:ea typeface="Helvetica Light"/>
            </a:endParaRPr>
          </a:p>
        </p:txBody>
      </p:sp>
      <p:sp>
        <p:nvSpPr>
          <p:cNvPr id="59" name="TextBox 107"/>
          <p:cNvSpPr/>
          <p:nvPr/>
        </p:nvSpPr>
        <p:spPr>
          <a:xfrm>
            <a:off x="4451760" y="9437276"/>
            <a:ext cx="15677280" cy="851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825480">
              <a:lnSpc>
                <a:spcPct val="100000"/>
              </a:lnSpc>
              <a:tabLst>
                <a:tab pos="0" algn="l"/>
              </a:tabLst>
            </a:pPr>
            <a:r>
              <a:rPr lang="en-US" sz="5000" b="1" i="1" strike="noStrike" spc="-1" dirty="0">
                <a:solidFill>
                  <a:schemeClr val="lt1"/>
                </a:solidFill>
                <a:latin typeface="Arial"/>
                <a:ea typeface="Helvetica Light"/>
              </a:rPr>
              <a:t>Analog -&gt; Digital signals over standard IP networks</a:t>
            </a:r>
            <a:endParaRPr lang="en-US" sz="5000" b="0" strike="noStrike" spc="-1" dirty="0">
              <a:solidFill>
                <a:srgbClr val="000000"/>
              </a:solidFill>
              <a:latin typeface="Arial"/>
            </a:endParaRPr>
          </a:p>
        </p:txBody>
      </p:sp>
      <p:sp>
        <p:nvSpPr>
          <p:cNvPr id="60" name="Rectangle 15"/>
          <p:cNvSpPr/>
          <p:nvPr/>
        </p:nvSpPr>
        <p:spPr>
          <a:xfrm>
            <a:off x="5573160" y="3654360"/>
            <a:ext cx="1284120" cy="99396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HPA </a:t>
            </a:r>
            <a:endParaRPr lang="en-US" sz="2800" b="0" strike="noStrike" spc="-1">
              <a:solidFill>
                <a:srgbClr val="FFFFFF"/>
              </a:solidFill>
              <a:latin typeface="Arial"/>
            </a:endParaRPr>
          </a:p>
          <a:p>
            <a:pPr algn="ctr" defTabSz="914400">
              <a:lnSpc>
                <a:spcPct val="100000"/>
              </a:lnSpc>
              <a:tabLst>
                <a:tab pos="0" algn="l"/>
              </a:tabLst>
            </a:pPr>
            <a:r>
              <a:rPr lang="en-US" sz="2800" b="1" strike="noStrike" spc="-1">
                <a:solidFill>
                  <a:schemeClr val="lt1"/>
                </a:solidFill>
                <a:latin typeface="Arial Narrow"/>
                <a:ea typeface="Helvetica Light"/>
              </a:rPr>
              <a:t>BUC</a:t>
            </a:r>
            <a:endParaRPr lang="en-US" sz="2800" b="0" strike="noStrike" spc="-1">
              <a:solidFill>
                <a:srgbClr val="FFFFFF"/>
              </a:solidFill>
              <a:latin typeface="Arial"/>
            </a:endParaRPr>
          </a:p>
        </p:txBody>
      </p:sp>
      <p:sp>
        <p:nvSpPr>
          <p:cNvPr id="61" name="Rectangle 21"/>
          <p:cNvSpPr/>
          <p:nvPr/>
        </p:nvSpPr>
        <p:spPr>
          <a:xfrm>
            <a:off x="5573160" y="4645080"/>
            <a:ext cx="1284480" cy="84744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LNA</a:t>
            </a:r>
            <a:endParaRPr lang="en-US" sz="2800" b="0" strike="noStrike" spc="-1">
              <a:solidFill>
                <a:srgbClr val="FFFFFF"/>
              </a:solidFill>
              <a:latin typeface="Arial"/>
            </a:endParaRPr>
          </a:p>
          <a:p>
            <a:pPr algn="ctr" defTabSz="914400">
              <a:lnSpc>
                <a:spcPct val="100000"/>
              </a:lnSpc>
              <a:tabLst>
                <a:tab pos="0" algn="l"/>
              </a:tabLst>
            </a:pPr>
            <a:r>
              <a:rPr lang="en-US" sz="2800" b="1" strike="noStrike" spc="-1">
                <a:solidFill>
                  <a:schemeClr val="lt1"/>
                </a:solidFill>
                <a:latin typeface="Arial Narrow"/>
                <a:ea typeface="Helvetica Light"/>
              </a:rPr>
              <a:t>BDC</a:t>
            </a:r>
            <a:endParaRPr lang="en-US" sz="2800" b="0" strike="noStrike" spc="-1">
              <a:solidFill>
                <a:srgbClr val="FFFFFF"/>
              </a:solidFill>
              <a:latin typeface="Arial"/>
            </a:endParaRPr>
          </a:p>
        </p:txBody>
      </p:sp>
      <p:sp>
        <p:nvSpPr>
          <p:cNvPr id="62" name="Rectangle 22"/>
          <p:cNvSpPr/>
          <p:nvPr/>
        </p:nvSpPr>
        <p:spPr>
          <a:xfrm>
            <a:off x="7662240" y="3798360"/>
            <a:ext cx="1284480" cy="144900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3200" b="1" strike="noStrike" spc="-1">
                <a:solidFill>
                  <a:schemeClr val="lt1"/>
                </a:solidFill>
                <a:latin typeface="Arial Narrow"/>
                <a:ea typeface="Helvetica Light"/>
              </a:rPr>
              <a:t>IFL</a:t>
            </a:r>
            <a:endParaRPr lang="en-US" sz="3200" b="0" strike="noStrike" spc="-1">
              <a:solidFill>
                <a:srgbClr val="FFFFFF"/>
              </a:solidFill>
              <a:latin typeface="Arial"/>
            </a:endParaRPr>
          </a:p>
        </p:txBody>
      </p:sp>
      <p:sp>
        <p:nvSpPr>
          <p:cNvPr id="63" name="Rectangle 24"/>
          <p:cNvSpPr/>
          <p:nvPr/>
        </p:nvSpPr>
        <p:spPr>
          <a:xfrm>
            <a:off x="12788280" y="3801600"/>
            <a:ext cx="2503080" cy="144900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IF</a:t>
            </a:r>
            <a:endParaRPr lang="en-US" sz="2800" b="0" strike="noStrike" spc="-1">
              <a:solidFill>
                <a:srgbClr val="FFFFFF"/>
              </a:solidFill>
              <a:latin typeface="Arial"/>
            </a:endParaRPr>
          </a:p>
          <a:p>
            <a:pPr algn="ctr" defTabSz="914400">
              <a:lnSpc>
                <a:spcPct val="100000"/>
              </a:lnSpc>
              <a:tabLst>
                <a:tab pos="0" algn="l"/>
              </a:tabLst>
            </a:pPr>
            <a:r>
              <a:rPr lang="en-US" sz="2800" b="1" strike="noStrike" spc="-1">
                <a:solidFill>
                  <a:schemeClr val="lt1"/>
                </a:solidFill>
                <a:latin typeface="Arial Narrow"/>
                <a:ea typeface="Helvetica Light"/>
              </a:rPr>
              <a:t>switch /</a:t>
            </a:r>
            <a:endParaRPr lang="en-US" sz="2800" b="0" strike="noStrike" spc="-1">
              <a:solidFill>
                <a:srgbClr val="FFFFFF"/>
              </a:solidFill>
              <a:latin typeface="Arial"/>
            </a:endParaRPr>
          </a:p>
          <a:p>
            <a:pPr algn="ctr" defTabSz="914400">
              <a:lnSpc>
                <a:spcPct val="100000"/>
              </a:lnSpc>
              <a:tabLst>
                <a:tab pos="0" algn="l"/>
              </a:tabLst>
            </a:pPr>
            <a:r>
              <a:rPr lang="en-US" sz="2800" b="1" strike="noStrike" spc="-1">
                <a:solidFill>
                  <a:schemeClr val="lt1"/>
                </a:solidFill>
                <a:latin typeface="Arial Narrow"/>
                <a:ea typeface="Helvetica Light"/>
              </a:rPr>
              <a:t> combiner</a:t>
            </a:r>
            <a:endParaRPr lang="en-US" sz="2800" b="0" strike="noStrike" spc="-1">
              <a:solidFill>
                <a:srgbClr val="FFFFFF"/>
              </a:solidFill>
              <a:latin typeface="Arial"/>
            </a:endParaRPr>
          </a:p>
        </p:txBody>
      </p:sp>
      <p:sp>
        <p:nvSpPr>
          <p:cNvPr id="64" name="TextBox 62"/>
          <p:cNvSpPr/>
          <p:nvPr/>
        </p:nvSpPr>
        <p:spPr>
          <a:xfrm>
            <a:off x="16079400" y="3801600"/>
            <a:ext cx="1821600" cy="1449000"/>
          </a:xfrm>
          <a:prstGeom prst="rect">
            <a:avLst/>
          </a:prstGeom>
          <a:gradFill rotWithShape="0">
            <a:gsLst>
              <a:gs pos="0">
                <a:srgbClr val="FF0000"/>
              </a:gs>
              <a:gs pos="40000">
                <a:srgbClr val="FF0000"/>
              </a:gs>
              <a:gs pos="60000">
                <a:srgbClr val="0066FF"/>
              </a:gs>
              <a:gs pos="100000">
                <a:srgbClr val="0066FF"/>
              </a:gs>
            </a:gsLst>
            <a:lin ang="0"/>
          </a:gra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modem(s)</a:t>
            </a:r>
            <a:endParaRPr lang="en-US" sz="2800" b="0" strike="noStrike" spc="-1">
              <a:solidFill>
                <a:srgbClr val="000000"/>
              </a:solidFill>
              <a:latin typeface="Arial"/>
            </a:endParaRPr>
          </a:p>
        </p:txBody>
      </p:sp>
      <p:sp>
        <p:nvSpPr>
          <p:cNvPr id="65" name="Rectangle 26"/>
          <p:cNvSpPr/>
          <p:nvPr/>
        </p:nvSpPr>
        <p:spPr>
          <a:xfrm>
            <a:off x="18774720" y="3794760"/>
            <a:ext cx="1693800" cy="1449000"/>
          </a:xfrm>
          <a:prstGeom prst="rect">
            <a:avLst/>
          </a:prstGeom>
          <a:solidFill>
            <a:srgbClr val="0066FF"/>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825480">
              <a:lnSpc>
                <a:spcPct val="100000"/>
              </a:lnSpc>
              <a:tabLst>
                <a:tab pos="0" algn="l"/>
              </a:tabLst>
            </a:pPr>
            <a:r>
              <a:rPr lang="en-US" sz="2800" b="1" strike="noStrike" spc="-1">
                <a:solidFill>
                  <a:schemeClr val="lt1"/>
                </a:solidFill>
                <a:latin typeface="Arial Narrow"/>
                <a:ea typeface="Helvetica Light"/>
              </a:rPr>
              <a:t>IP</a:t>
            </a:r>
            <a:endParaRPr lang="en-US" sz="2800" b="0" strike="noStrike" spc="-1">
              <a:solidFill>
                <a:srgbClr val="FFFFFF"/>
              </a:solidFill>
              <a:latin typeface="Arial"/>
            </a:endParaRPr>
          </a:p>
          <a:p>
            <a:pPr algn="ctr" defTabSz="825480">
              <a:lnSpc>
                <a:spcPct val="100000"/>
              </a:lnSpc>
              <a:tabLst>
                <a:tab pos="0" algn="l"/>
              </a:tabLst>
            </a:pPr>
            <a:r>
              <a:rPr lang="en-US" sz="2800" b="1" strike="noStrike" spc="-1">
                <a:solidFill>
                  <a:schemeClr val="lt1"/>
                </a:solidFill>
                <a:latin typeface="Arial Narrow"/>
                <a:ea typeface="Helvetica Light"/>
              </a:rPr>
              <a:t>data</a:t>
            </a:r>
            <a:endParaRPr lang="en-US" sz="2800" b="0" strike="noStrike" spc="-1">
              <a:solidFill>
                <a:srgbClr val="FFFFFF"/>
              </a:solidFill>
              <a:latin typeface="Arial"/>
            </a:endParaRPr>
          </a:p>
          <a:p>
            <a:pPr algn="ctr" defTabSz="825480">
              <a:lnSpc>
                <a:spcPct val="100000"/>
              </a:lnSpc>
              <a:tabLst>
                <a:tab pos="0" algn="l"/>
              </a:tabLst>
            </a:pPr>
            <a:r>
              <a:rPr lang="en-US" sz="2800" b="1" strike="noStrike" spc="-1">
                <a:solidFill>
                  <a:schemeClr val="lt1"/>
                </a:solidFill>
                <a:latin typeface="Arial Narrow"/>
                <a:ea typeface="Helvetica Light"/>
              </a:rPr>
              <a:t>switch</a:t>
            </a:r>
            <a:endParaRPr lang="en-US" sz="2800" b="0" strike="noStrike" spc="-1">
              <a:solidFill>
                <a:srgbClr val="FFFFFF"/>
              </a:solidFill>
              <a:latin typeface="Arial"/>
            </a:endParaRPr>
          </a:p>
        </p:txBody>
      </p:sp>
      <p:cxnSp>
        <p:nvCxnSpPr>
          <p:cNvPr id="66" name="Straight Arrow Connector 28"/>
          <p:cNvCxnSpPr>
            <a:stCxn id="62" idx="3"/>
            <a:endCxn id="67" idx="1"/>
          </p:cNvCxnSpPr>
          <p:nvPr/>
        </p:nvCxnSpPr>
        <p:spPr>
          <a:xfrm>
            <a:off x="8946720" y="4522680"/>
            <a:ext cx="1707120" cy="360"/>
          </a:xfrm>
          <a:prstGeom prst="straightConnector1">
            <a:avLst/>
          </a:prstGeom>
          <a:ln w="63500">
            <a:solidFill>
              <a:srgbClr val="CC0000"/>
            </a:solidFill>
            <a:round/>
            <a:headEnd type="triangle" w="lg" len="med"/>
            <a:tailEnd type="triangle" w="lg" len="med"/>
          </a:ln>
        </p:spPr>
      </p:cxnSp>
      <p:sp>
        <p:nvSpPr>
          <p:cNvPr id="68" name="TextBox 100"/>
          <p:cNvSpPr/>
          <p:nvPr/>
        </p:nvSpPr>
        <p:spPr>
          <a:xfrm>
            <a:off x="8852760" y="3925080"/>
            <a:ext cx="193356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1" strike="noStrike" spc="-1" dirty="0">
                <a:solidFill>
                  <a:schemeClr val="lt1"/>
                </a:solidFill>
                <a:latin typeface="Arial Narrow"/>
                <a:ea typeface="Helvetica Light"/>
              </a:rPr>
              <a:t>fiber</a:t>
            </a:r>
            <a:endParaRPr lang="en-US" sz="2800" b="0" strike="noStrike" spc="-1" dirty="0">
              <a:solidFill>
                <a:srgbClr val="000000"/>
              </a:solidFill>
              <a:latin typeface="Arial"/>
            </a:endParaRPr>
          </a:p>
        </p:txBody>
      </p:sp>
      <p:cxnSp>
        <p:nvCxnSpPr>
          <p:cNvPr id="69" name="Straight Arrow Connector 30"/>
          <p:cNvCxnSpPr>
            <a:stCxn id="67" idx="3"/>
            <a:endCxn id="63" idx="1"/>
          </p:cNvCxnSpPr>
          <p:nvPr/>
        </p:nvCxnSpPr>
        <p:spPr>
          <a:xfrm>
            <a:off x="11937960" y="4522680"/>
            <a:ext cx="850680" cy="3600"/>
          </a:xfrm>
          <a:prstGeom prst="straightConnector1">
            <a:avLst/>
          </a:prstGeom>
          <a:ln w="63500">
            <a:solidFill>
              <a:srgbClr val="CC0000"/>
            </a:solidFill>
            <a:round/>
            <a:headEnd type="triangle" w="lg" len="med"/>
            <a:tailEnd type="triangle" w="lg" len="med"/>
          </a:ln>
        </p:spPr>
      </p:cxnSp>
      <p:cxnSp>
        <p:nvCxnSpPr>
          <p:cNvPr id="70" name="Straight Arrow Connector 31"/>
          <p:cNvCxnSpPr>
            <a:stCxn id="63" idx="3"/>
            <a:endCxn id="64" idx="1"/>
          </p:cNvCxnSpPr>
          <p:nvPr/>
        </p:nvCxnSpPr>
        <p:spPr>
          <a:xfrm>
            <a:off x="15291360" y="4525920"/>
            <a:ext cx="788400" cy="360"/>
          </a:xfrm>
          <a:prstGeom prst="straightConnector1">
            <a:avLst/>
          </a:prstGeom>
          <a:ln w="63500">
            <a:solidFill>
              <a:srgbClr val="CC0000"/>
            </a:solidFill>
            <a:round/>
            <a:headEnd type="triangle" w="lg" len="med"/>
            <a:tailEnd type="triangle" w="lg" len="med"/>
          </a:ln>
        </p:spPr>
      </p:cxnSp>
      <p:cxnSp>
        <p:nvCxnSpPr>
          <p:cNvPr id="71" name="Straight Arrow Connector 32"/>
          <p:cNvCxnSpPr>
            <a:stCxn id="64" idx="3"/>
            <a:endCxn id="65" idx="1"/>
          </p:cNvCxnSpPr>
          <p:nvPr/>
        </p:nvCxnSpPr>
        <p:spPr>
          <a:xfrm flipV="1">
            <a:off x="17901000" y="4519080"/>
            <a:ext cx="874080" cy="7200"/>
          </a:xfrm>
          <a:prstGeom prst="straightConnector1">
            <a:avLst/>
          </a:prstGeom>
          <a:ln w="63500">
            <a:solidFill>
              <a:srgbClr val="0066FF"/>
            </a:solidFill>
            <a:round/>
            <a:headEnd type="triangle" w="lg" len="med"/>
            <a:tailEnd type="triangle" w="lg" len="med"/>
          </a:ln>
        </p:spPr>
      </p:cxnSp>
      <p:cxnSp>
        <p:nvCxnSpPr>
          <p:cNvPr id="72" name="Straight Arrow Connector 36"/>
          <p:cNvCxnSpPr>
            <a:stCxn id="73" idx="3"/>
            <a:endCxn id="74" idx="1"/>
          </p:cNvCxnSpPr>
          <p:nvPr/>
        </p:nvCxnSpPr>
        <p:spPr>
          <a:xfrm>
            <a:off x="8946720" y="7505280"/>
            <a:ext cx="1624320" cy="14400"/>
          </a:xfrm>
          <a:prstGeom prst="straightConnector1">
            <a:avLst/>
          </a:prstGeom>
          <a:ln w="63500">
            <a:solidFill>
              <a:srgbClr val="0066FF"/>
            </a:solidFill>
            <a:round/>
            <a:headEnd type="triangle" w="med" len="med"/>
            <a:tailEnd type="triangle" w="med" len="med"/>
          </a:ln>
        </p:spPr>
      </p:cxnSp>
      <p:sp>
        <p:nvSpPr>
          <p:cNvPr id="73" name="TextBox 94"/>
          <p:cNvSpPr/>
          <p:nvPr/>
        </p:nvSpPr>
        <p:spPr>
          <a:xfrm>
            <a:off x="7725240" y="6780960"/>
            <a:ext cx="1221480" cy="1449000"/>
          </a:xfrm>
          <a:prstGeom prst="rect">
            <a:avLst/>
          </a:prstGeom>
          <a:gradFill rotWithShape="0">
            <a:gsLst>
              <a:gs pos="0">
                <a:srgbClr val="FF0000"/>
              </a:gs>
              <a:gs pos="40000">
                <a:srgbClr val="FF0000"/>
              </a:gs>
              <a:gs pos="60000">
                <a:srgbClr val="0066FF"/>
              </a:gs>
              <a:gs pos="100000">
                <a:srgbClr val="0066FF"/>
              </a:gs>
            </a:gsLst>
            <a:lin ang="0"/>
          </a:gra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DCS</a:t>
            </a:r>
            <a:endParaRPr lang="en-US" sz="2800" b="0" strike="noStrike" spc="-1">
              <a:solidFill>
                <a:srgbClr val="000000"/>
              </a:solidFill>
              <a:latin typeface="Arial"/>
            </a:endParaRPr>
          </a:p>
        </p:txBody>
      </p:sp>
      <p:sp>
        <p:nvSpPr>
          <p:cNvPr id="75" name="Rectangle 38"/>
          <p:cNvSpPr/>
          <p:nvPr/>
        </p:nvSpPr>
        <p:spPr>
          <a:xfrm>
            <a:off x="12669120" y="6531120"/>
            <a:ext cx="1693080" cy="1795320"/>
          </a:xfrm>
          <a:prstGeom prst="rect">
            <a:avLst/>
          </a:prstGeom>
          <a:solidFill>
            <a:srgbClr val="0066FF"/>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825480">
              <a:lnSpc>
                <a:spcPct val="100000"/>
              </a:lnSpc>
              <a:tabLst>
                <a:tab pos="0" algn="l"/>
              </a:tabLst>
            </a:pPr>
            <a:r>
              <a:rPr lang="en-US" sz="2800" b="1" strike="noStrike" spc="-1" dirty="0">
                <a:solidFill>
                  <a:schemeClr val="lt1"/>
                </a:solidFill>
                <a:latin typeface="Arial Narrow"/>
                <a:ea typeface="Helvetica Light"/>
              </a:rPr>
              <a:t>IP</a:t>
            </a:r>
            <a:endParaRPr lang="en-US" sz="2800" b="0" strike="noStrike" spc="-1" dirty="0">
              <a:solidFill>
                <a:srgbClr val="FFFFFF"/>
              </a:solidFill>
              <a:latin typeface="Arial"/>
            </a:endParaRPr>
          </a:p>
          <a:p>
            <a:pPr algn="ctr" defTabSz="825480">
              <a:lnSpc>
                <a:spcPct val="100000"/>
              </a:lnSpc>
              <a:tabLst>
                <a:tab pos="0" algn="l"/>
              </a:tabLst>
            </a:pPr>
            <a:r>
              <a:rPr lang="en-US" sz="2800" b="1" strike="noStrike" spc="-1" dirty="0">
                <a:solidFill>
                  <a:schemeClr val="lt1"/>
                </a:solidFill>
                <a:latin typeface="Arial Narrow"/>
                <a:ea typeface="Helvetica Light"/>
              </a:rPr>
              <a:t>Switch</a:t>
            </a:r>
            <a:endParaRPr lang="en-US" sz="2800" b="0" strike="noStrike" spc="-1" dirty="0">
              <a:solidFill>
                <a:srgbClr val="FFFFFF"/>
              </a:solidFill>
              <a:latin typeface="Arial"/>
            </a:endParaRPr>
          </a:p>
          <a:p>
            <a:pPr algn="ctr" defTabSz="825480">
              <a:lnSpc>
                <a:spcPct val="100000"/>
              </a:lnSpc>
              <a:tabLst>
                <a:tab pos="0" algn="l"/>
              </a:tabLst>
            </a:pPr>
            <a:r>
              <a:rPr lang="en-US" sz="2800" b="1" strike="noStrike" spc="-1" dirty="0">
                <a:solidFill>
                  <a:schemeClr val="lt1"/>
                </a:solidFill>
                <a:latin typeface="Arial Narrow"/>
                <a:ea typeface="Helvetica Light"/>
              </a:rPr>
              <a:t>Router</a:t>
            </a:r>
            <a:endParaRPr lang="en-US" sz="2800" b="0" strike="noStrike" spc="-1" dirty="0">
              <a:solidFill>
                <a:srgbClr val="FFFFFF"/>
              </a:solidFill>
              <a:latin typeface="Arial"/>
            </a:endParaRPr>
          </a:p>
        </p:txBody>
      </p:sp>
      <p:sp>
        <p:nvSpPr>
          <p:cNvPr id="74" name="Rectangle 40"/>
          <p:cNvSpPr/>
          <p:nvPr/>
        </p:nvSpPr>
        <p:spPr>
          <a:xfrm>
            <a:off x="10570680" y="6795000"/>
            <a:ext cx="1221480" cy="1449000"/>
          </a:xfrm>
          <a:prstGeom prst="rect">
            <a:avLst/>
          </a:prstGeom>
          <a:solidFill>
            <a:srgbClr val="0066FF"/>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825480">
              <a:lnSpc>
                <a:spcPct val="100000"/>
              </a:lnSpc>
              <a:tabLst>
                <a:tab pos="0" algn="l"/>
              </a:tabLst>
            </a:pPr>
            <a:r>
              <a:rPr lang="en-US" sz="2800" b="1" strike="noStrike" spc="-1" dirty="0">
                <a:solidFill>
                  <a:schemeClr val="lt1"/>
                </a:solidFill>
                <a:latin typeface="Arial Narrow"/>
                <a:ea typeface="Helvetica Light"/>
              </a:rPr>
              <a:t>WSP</a:t>
            </a:r>
            <a:endParaRPr lang="en-US" sz="2800" b="0" strike="noStrike" spc="-1" dirty="0">
              <a:solidFill>
                <a:srgbClr val="FFFFFF"/>
              </a:solidFill>
              <a:latin typeface="Arial"/>
            </a:endParaRPr>
          </a:p>
        </p:txBody>
      </p:sp>
      <p:sp>
        <p:nvSpPr>
          <p:cNvPr id="76" name="TextBox 43"/>
          <p:cNvSpPr/>
          <p:nvPr/>
        </p:nvSpPr>
        <p:spPr>
          <a:xfrm>
            <a:off x="544320" y="4049280"/>
            <a:ext cx="173412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825480">
              <a:lnSpc>
                <a:spcPct val="100000"/>
              </a:lnSpc>
              <a:tabLst>
                <a:tab pos="0" algn="l"/>
              </a:tabLst>
            </a:pPr>
            <a:r>
              <a:rPr lang="en-US" sz="4400" b="1" i="1" strike="noStrike" spc="-1">
                <a:solidFill>
                  <a:schemeClr val="lt1"/>
                </a:solidFill>
                <a:latin typeface="Arial Narrow"/>
                <a:ea typeface="Helvetica Light"/>
              </a:rPr>
              <a:t>Analog</a:t>
            </a:r>
            <a:endParaRPr lang="en-US" sz="4400" b="0" strike="noStrike" spc="-1">
              <a:solidFill>
                <a:srgbClr val="000000"/>
              </a:solidFill>
              <a:latin typeface="Arial"/>
            </a:endParaRPr>
          </a:p>
        </p:txBody>
      </p:sp>
      <p:sp>
        <p:nvSpPr>
          <p:cNvPr id="77" name="TextBox 45"/>
          <p:cNvSpPr/>
          <p:nvPr/>
        </p:nvSpPr>
        <p:spPr>
          <a:xfrm>
            <a:off x="9765210" y="10843264"/>
            <a:ext cx="186696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BDC</a:t>
            </a:r>
            <a:endParaRPr lang="en-US" sz="2800" strike="noStrike" spc="-1" dirty="0">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BUC</a:t>
            </a:r>
            <a:endParaRPr lang="en-US" sz="2800" strike="noStrike" spc="-1" dirty="0">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DCS</a:t>
            </a:r>
            <a:endParaRPr lang="en-US" sz="2800" strike="noStrike" spc="-1" dirty="0">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HPA</a:t>
            </a:r>
            <a:endParaRPr lang="en-US" sz="2800" strike="noStrike" spc="-1" dirty="0">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IF</a:t>
            </a:r>
            <a:endParaRPr lang="en-US" sz="2800" strike="noStrike" spc="-1" dirty="0">
              <a:solidFill>
                <a:srgbClr val="000000"/>
              </a:solidFill>
              <a:latin typeface="Arial Narrow" panose="020B0606020202030204" pitchFamily="34" charset="0"/>
            </a:endParaRPr>
          </a:p>
        </p:txBody>
      </p:sp>
      <p:sp>
        <p:nvSpPr>
          <p:cNvPr id="78" name="TextBox 46"/>
          <p:cNvSpPr/>
          <p:nvPr/>
        </p:nvSpPr>
        <p:spPr>
          <a:xfrm>
            <a:off x="11420671" y="10819144"/>
            <a:ext cx="3775281"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Block Down Converter</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Block Up Converter</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Digital Conversion System</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High Power Amplifier</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Intermediate Frequency</a:t>
            </a:r>
            <a:endParaRPr lang="en-US" sz="2800" strike="noStrike" spc="-1" dirty="0">
              <a:solidFill>
                <a:srgbClr val="000000"/>
              </a:solidFill>
              <a:latin typeface="Arial Narrow" panose="020B0606020202030204" pitchFamily="34" charset="0"/>
            </a:endParaRPr>
          </a:p>
        </p:txBody>
      </p:sp>
      <p:sp>
        <p:nvSpPr>
          <p:cNvPr id="79" name="TextBox 47"/>
          <p:cNvSpPr/>
          <p:nvPr/>
        </p:nvSpPr>
        <p:spPr>
          <a:xfrm>
            <a:off x="14806792" y="10815904"/>
            <a:ext cx="189720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tabLst>
                <a:tab pos="0" algn="l"/>
              </a:tabLst>
            </a:pPr>
            <a:r>
              <a:rPr lang="en-US" sz="2800" i="1" strike="noStrike" spc="-1">
                <a:solidFill>
                  <a:schemeClr val="lt1"/>
                </a:solidFill>
                <a:latin typeface="Arial Narrow" panose="020B0606020202030204" pitchFamily="34" charset="0"/>
                <a:ea typeface="Helvetica Light"/>
              </a:rPr>
              <a:t>IFL</a:t>
            </a:r>
            <a:endParaRPr lang="en-US" sz="2800" strike="noStrike" spc="-1">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a:solidFill>
                  <a:schemeClr val="lt1"/>
                </a:solidFill>
                <a:latin typeface="Arial Narrow" panose="020B0606020202030204" pitchFamily="34" charset="0"/>
                <a:ea typeface="Helvetica Light"/>
              </a:rPr>
              <a:t>IP</a:t>
            </a:r>
            <a:endParaRPr lang="en-US" sz="2800" strike="noStrike" spc="-1">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a:solidFill>
                  <a:schemeClr val="lt1"/>
                </a:solidFill>
                <a:latin typeface="Arial Narrow" panose="020B0606020202030204" pitchFamily="34" charset="0"/>
                <a:ea typeface="Helvetica Light"/>
              </a:rPr>
              <a:t>LNA</a:t>
            </a:r>
            <a:endParaRPr lang="en-US" sz="2800" strike="noStrike" spc="-1">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a:solidFill>
                  <a:schemeClr val="lt1"/>
                </a:solidFill>
                <a:latin typeface="Arial Narrow" panose="020B0606020202030204" pitchFamily="34" charset="0"/>
                <a:ea typeface="Helvetica Light"/>
              </a:rPr>
              <a:t>DCS</a:t>
            </a:r>
            <a:endParaRPr lang="en-US" sz="2800" strike="noStrike" spc="-1">
              <a:solidFill>
                <a:srgbClr val="000000"/>
              </a:solidFill>
              <a:latin typeface="Arial Narrow" panose="020B0606020202030204" pitchFamily="34" charset="0"/>
            </a:endParaRPr>
          </a:p>
          <a:p>
            <a:pPr algn="ctr" defTabSz="825480">
              <a:lnSpc>
                <a:spcPct val="100000"/>
              </a:lnSpc>
              <a:tabLst>
                <a:tab pos="0" algn="l"/>
              </a:tabLst>
            </a:pPr>
            <a:r>
              <a:rPr lang="en-US" sz="2800" i="1" strike="noStrike" spc="-1">
                <a:solidFill>
                  <a:schemeClr val="lt1"/>
                </a:solidFill>
                <a:latin typeface="Arial Narrow" panose="020B0606020202030204" pitchFamily="34" charset="0"/>
                <a:ea typeface="Helvetica Light"/>
              </a:rPr>
              <a:t>WSP</a:t>
            </a:r>
            <a:endParaRPr lang="en-US" sz="2800" strike="noStrike" spc="-1">
              <a:solidFill>
                <a:srgbClr val="000000"/>
              </a:solidFill>
              <a:latin typeface="Arial Narrow" panose="020B0606020202030204" pitchFamily="34" charset="0"/>
            </a:endParaRPr>
          </a:p>
        </p:txBody>
      </p:sp>
      <p:sp>
        <p:nvSpPr>
          <p:cNvPr id="80" name="TextBox 48"/>
          <p:cNvSpPr/>
          <p:nvPr/>
        </p:nvSpPr>
        <p:spPr>
          <a:xfrm>
            <a:off x="16366672" y="10812664"/>
            <a:ext cx="6245084" cy="224531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Inter Facility Link</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Internet Protocol</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Low Noise Amplifier</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Digital Conversion System</a:t>
            </a:r>
            <a:endParaRPr lang="en-US" sz="2800" strike="noStrike" spc="-1" dirty="0">
              <a:solidFill>
                <a:srgbClr val="000000"/>
              </a:solidFill>
              <a:latin typeface="Arial Narrow" panose="020B0606020202030204" pitchFamily="34" charset="0"/>
            </a:endParaRPr>
          </a:p>
          <a:p>
            <a:pPr defTabSz="825480">
              <a:lnSpc>
                <a:spcPct val="100000"/>
              </a:lnSpc>
              <a:tabLst>
                <a:tab pos="0" algn="l"/>
              </a:tabLst>
            </a:pPr>
            <a:r>
              <a:rPr lang="en-US" sz="2800" i="1" strike="noStrike" spc="-1" dirty="0">
                <a:solidFill>
                  <a:schemeClr val="lt1"/>
                </a:solidFill>
                <a:latin typeface="Arial Narrow" panose="020B0606020202030204" pitchFamily="34" charset="0"/>
                <a:ea typeface="Helvetica Light"/>
              </a:rPr>
              <a:t>Wideband Signal Processor (combiner/divider)</a:t>
            </a:r>
            <a:endParaRPr lang="en-US" sz="2800" strike="noStrike" spc="-1" dirty="0">
              <a:solidFill>
                <a:srgbClr val="000000"/>
              </a:solidFill>
              <a:latin typeface="Arial Narrow" panose="020B0606020202030204" pitchFamily="34" charset="0"/>
            </a:endParaRPr>
          </a:p>
        </p:txBody>
      </p:sp>
      <p:sp>
        <p:nvSpPr>
          <p:cNvPr id="81" name="Rectangle 51"/>
          <p:cNvSpPr/>
          <p:nvPr/>
        </p:nvSpPr>
        <p:spPr>
          <a:xfrm>
            <a:off x="15276240" y="6561720"/>
            <a:ext cx="1693800" cy="584280"/>
          </a:xfrm>
          <a:prstGeom prst="rect">
            <a:avLst/>
          </a:prstGeom>
          <a:solidFill>
            <a:srgbClr val="0066FF"/>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825480">
              <a:lnSpc>
                <a:spcPct val="100000"/>
              </a:lnSpc>
              <a:tabLst>
                <a:tab pos="0" algn="l"/>
              </a:tabLst>
            </a:pPr>
            <a:r>
              <a:rPr lang="en-US" sz="2000" b="1" strike="noStrike" spc="-1" dirty="0">
                <a:solidFill>
                  <a:schemeClr val="lt1"/>
                </a:solidFill>
                <a:latin typeface="Arial Narrow"/>
                <a:ea typeface="Helvetica Light"/>
              </a:rPr>
              <a:t>Modem(s)</a:t>
            </a:r>
            <a:endParaRPr lang="en-US" sz="2000" b="0" strike="noStrike" spc="-1" dirty="0">
              <a:solidFill>
                <a:srgbClr val="FFFFFF"/>
              </a:solidFill>
              <a:latin typeface="Arial"/>
            </a:endParaRPr>
          </a:p>
        </p:txBody>
      </p:sp>
      <p:cxnSp>
        <p:nvCxnSpPr>
          <p:cNvPr id="82" name="Straight Arrow Connector 52"/>
          <p:cNvCxnSpPr>
            <a:stCxn id="56" idx="3"/>
          </p:cNvCxnSpPr>
          <p:nvPr/>
        </p:nvCxnSpPr>
        <p:spPr>
          <a:xfrm>
            <a:off x="4757400" y="4604040"/>
            <a:ext cx="833760" cy="360"/>
          </a:xfrm>
          <a:prstGeom prst="straightConnector1">
            <a:avLst/>
          </a:prstGeom>
          <a:ln w="63500">
            <a:solidFill>
              <a:srgbClr val="CC0000"/>
            </a:solidFill>
            <a:round/>
            <a:headEnd type="triangle" w="lg" len="med"/>
            <a:tailEnd type="triangle" w="lg" len="med"/>
          </a:ln>
        </p:spPr>
      </p:cxnSp>
      <p:cxnSp>
        <p:nvCxnSpPr>
          <p:cNvPr id="83" name="Straight Arrow Connector 55"/>
          <p:cNvCxnSpPr>
            <a:endCxn id="73" idx="1"/>
          </p:cNvCxnSpPr>
          <p:nvPr/>
        </p:nvCxnSpPr>
        <p:spPr>
          <a:xfrm flipV="1">
            <a:off x="6923880" y="7505280"/>
            <a:ext cx="801720" cy="720"/>
          </a:xfrm>
          <a:prstGeom prst="straightConnector1">
            <a:avLst/>
          </a:prstGeom>
          <a:ln w="63500">
            <a:solidFill>
              <a:srgbClr val="CC0000"/>
            </a:solidFill>
            <a:round/>
            <a:headEnd type="triangle" w="med" len="med"/>
            <a:tailEnd type="triangle" w="med" len="med"/>
          </a:ln>
        </p:spPr>
      </p:cxnSp>
      <p:sp>
        <p:nvSpPr>
          <p:cNvPr id="84" name="Cloud 57"/>
          <p:cNvSpPr/>
          <p:nvPr/>
        </p:nvSpPr>
        <p:spPr>
          <a:xfrm>
            <a:off x="21194280" y="3723120"/>
            <a:ext cx="2590920" cy="1660320"/>
          </a:xfrm>
          <a:prstGeom prst="cloud">
            <a:avLst/>
          </a:prstGeom>
          <a:solidFill>
            <a:schemeClr val="accent1">
              <a:lumMod val="60000"/>
              <a:lumOff val="40000"/>
            </a:schemeClr>
          </a:solidFill>
          <a:ln w="28575">
            <a:noFill/>
          </a:ln>
          <a:effectLst>
            <a:innerShdw blurRad="114300">
              <a:srgbClr val="000000"/>
            </a:innerShdw>
          </a:effectLst>
          <a:scene3d>
            <a:camera prst="orthographicFront"/>
            <a:lightRig rig="threePt" dir="t"/>
          </a:scene3d>
          <a:sp3d/>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endParaRPr lang="en-US" sz="2800" b="0" strike="noStrike" spc="-1">
              <a:solidFill>
                <a:schemeClr val="lt1"/>
              </a:solidFill>
              <a:highlight>
                <a:srgbClr val="00FFFF"/>
              </a:highlight>
              <a:latin typeface="Arial Narrow"/>
              <a:ea typeface="Helvetica Light"/>
            </a:endParaRPr>
          </a:p>
        </p:txBody>
      </p:sp>
      <p:sp>
        <p:nvSpPr>
          <p:cNvPr id="85" name="TextBox 65"/>
          <p:cNvSpPr/>
          <p:nvPr/>
        </p:nvSpPr>
        <p:spPr>
          <a:xfrm>
            <a:off x="21498480" y="4049280"/>
            <a:ext cx="196632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1" strike="noStrike" spc="-1">
                <a:solidFill>
                  <a:schemeClr val="lt1"/>
                </a:solidFill>
                <a:latin typeface="Arial Narrow"/>
                <a:ea typeface="Helvetica Light"/>
              </a:rPr>
              <a:t>User Network</a:t>
            </a:r>
            <a:endParaRPr lang="en-US" sz="2800" b="0" strike="noStrike" spc="-1">
              <a:solidFill>
                <a:srgbClr val="000000"/>
              </a:solidFill>
              <a:latin typeface="Arial"/>
            </a:endParaRPr>
          </a:p>
        </p:txBody>
      </p:sp>
      <p:sp>
        <p:nvSpPr>
          <p:cNvPr id="67" name="Rectangle 60"/>
          <p:cNvSpPr/>
          <p:nvPr/>
        </p:nvSpPr>
        <p:spPr>
          <a:xfrm>
            <a:off x="10653480" y="3798360"/>
            <a:ext cx="1284480" cy="144900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3200" b="1" strike="noStrike" spc="-1">
                <a:solidFill>
                  <a:schemeClr val="lt1"/>
                </a:solidFill>
                <a:latin typeface="Arial Narrow"/>
                <a:ea typeface="Helvetica Light"/>
              </a:rPr>
              <a:t>IFL</a:t>
            </a:r>
            <a:endParaRPr lang="en-US" sz="3200" b="0" strike="noStrike" spc="-1">
              <a:solidFill>
                <a:srgbClr val="FFFFFF"/>
              </a:solidFill>
              <a:latin typeface="Arial"/>
            </a:endParaRPr>
          </a:p>
        </p:txBody>
      </p:sp>
      <p:pic>
        <p:nvPicPr>
          <p:cNvPr id="86" name="Picture 76"/>
          <p:cNvPicPr/>
          <p:nvPr/>
        </p:nvPicPr>
        <p:blipFill>
          <a:blip r:embed="rId5"/>
          <a:stretch/>
        </p:blipFill>
        <p:spPr>
          <a:xfrm>
            <a:off x="3204720" y="6757560"/>
            <a:ext cx="1618560" cy="1618560"/>
          </a:xfrm>
          <a:prstGeom prst="rect">
            <a:avLst/>
          </a:prstGeom>
          <a:ln w="19050">
            <a:solidFill>
              <a:srgbClr val="FFFFFF">
                <a:lumMod val="50000"/>
              </a:srgbClr>
            </a:solidFill>
            <a:round/>
          </a:ln>
        </p:spPr>
      </p:pic>
      <p:sp>
        <p:nvSpPr>
          <p:cNvPr id="87" name="Rectangle 77"/>
          <p:cNvSpPr/>
          <p:nvPr/>
        </p:nvSpPr>
        <p:spPr>
          <a:xfrm>
            <a:off x="5639040" y="6617160"/>
            <a:ext cx="1284120" cy="99396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HPA </a:t>
            </a:r>
            <a:endParaRPr lang="en-US" sz="2800" b="0" strike="noStrike" spc="-1">
              <a:solidFill>
                <a:srgbClr val="FFFFFF"/>
              </a:solidFill>
              <a:latin typeface="Arial"/>
            </a:endParaRPr>
          </a:p>
          <a:p>
            <a:pPr algn="ctr" defTabSz="914400">
              <a:lnSpc>
                <a:spcPct val="100000"/>
              </a:lnSpc>
              <a:tabLst>
                <a:tab pos="0" algn="l"/>
              </a:tabLst>
            </a:pPr>
            <a:r>
              <a:rPr lang="en-US" sz="2800" b="1" strike="noStrike" spc="-1">
                <a:solidFill>
                  <a:schemeClr val="lt1"/>
                </a:solidFill>
                <a:latin typeface="Arial Narrow"/>
                <a:ea typeface="Helvetica Light"/>
              </a:rPr>
              <a:t>BUC</a:t>
            </a:r>
            <a:endParaRPr lang="en-US" sz="2800" b="0" strike="noStrike" spc="-1">
              <a:solidFill>
                <a:srgbClr val="FFFFFF"/>
              </a:solidFill>
              <a:latin typeface="Arial"/>
            </a:endParaRPr>
          </a:p>
        </p:txBody>
      </p:sp>
      <p:sp>
        <p:nvSpPr>
          <p:cNvPr id="88" name="Rectangle 78"/>
          <p:cNvSpPr/>
          <p:nvPr/>
        </p:nvSpPr>
        <p:spPr>
          <a:xfrm>
            <a:off x="5639040" y="7608240"/>
            <a:ext cx="1284480" cy="847440"/>
          </a:xfrm>
          <a:prstGeom prst="rect">
            <a:avLst/>
          </a:prstGeom>
          <a:solidFill>
            <a:srgbClr val="FF0000"/>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r>
              <a:rPr lang="en-US" sz="2800" b="1" strike="noStrike" spc="-1">
                <a:solidFill>
                  <a:schemeClr val="lt1"/>
                </a:solidFill>
                <a:latin typeface="Arial Narrow"/>
                <a:ea typeface="Helvetica Light"/>
              </a:rPr>
              <a:t>LNA</a:t>
            </a:r>
            <a:endParaRPr lang="en-US" sz="2800" b="0" strike="noStrike" spc="-1">
              <a:solidFill>
                <a:srgbClr val="FFFFFF"/>
              </a:solidFill>
              <a:latin typeface="Arial"/>
            </a:endParaRPr>
          </a:p>
          <a:p>
            <a:pPr algn="ctr" defTabSz="914400">
              <a:lnSpc>
                <a:spcPct val="100000"/>
              </a:lnSpc>
              <a:tabLst>
                <a:tab pos="0" algn="l"/>
              </a:tabLst>
            </a:pPr>
            <a:r>
              <a:rPr lang="en-US" sz="2800" b="1" strike="noStrike" spc="-1">
                <a:solidFill>
                  <a:schemeClr val="lt1"/>
                </a:solidFill>
                <a:latin typeface="Arial Narrow"/>
                <a:ea typeface="Helvetica Light"/>
              </a:rPr>
              <a:t>BDC</a:t>
            </a:r>
            <a:endParaRPr lang="en-US" sz="2800" b="0" strike="noStrike" spc="-1">
              <a:solidFill>
                <a:srgbClr val="FFFFFF"/>
              </a:solidFill>
              <a:latin typeface="Arial"/>
            </a:endParaRPr>
          </a:p>
        </p:txBody>
      </p:sp>
      <p:sp>
        <p:nvSpPr>
          <p:cNvPr id="89" name="TextBox 79"/>
          <p:cNvSpPr/>
          <p:nvPr/>
        </p:nvSpPr>
        <p:spPr>
          <a:xfrm>
            <a:off x="688320" y="7012440"/>
            <a:ext cx="1578600" cy="759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825480">
              <a:lnSpc>
                <a:spcPct val="100000"/>
              </a:lnSpc>
              <a:tabLst>
                <a:tab pos="0" algn="l"/>
              </a:tabLst>
            </a:pPr>
            <a:r>
              <a:rPr lang="en-US" sz="4400" b="1" i="1" strike="noStrike" spc="-1">
                <a:solidFill>
                  <a:schemeClr val="lt1"/>
                </a:solidFill>
                <a:latin typeface="Arial Narrow"/>
                <a:ea typeface="Helvetica Light"/>
              </a:rPr>
              <a:t>Digital</a:t>
            </a:r>
            <a:endParaRPr lang="en-US" sz="4400" b="0" strike="noStrike" spc="-1">
              <a:solidFill>
                <a:srgbClr val="000000"/>
              </a:solidFill>
              <a:latin typeface="Arial"/>
            </a:endParaRPr>
          </a:p>
        </p:txBody>
      </p:sp>
      <p:cxnSp>
        <p:nvCxnSpPr>
          <p:cNvPr id="90" name="Straight Arrow Connector 80"/>
          <p:cNvCxnSpPr>
            <a:stCxn id="86" idx="3"/>
          </p:cNvCxnSpPr>
          <p:nvPr/>
        </p:nvCxnSpPr>
        <p:spPr>
          <a:xfrm>
            <a:off x="4823280" y="7566840"/>
            <a:ext cx="827280" cy="17280"/>
          </a:xfrm>
          <a:prstGeom prst="straightConnector1">
            <a:avLst/>
          </a:prstGeom>
          <a:ln w="63500">
            <a:solidFill>
              <a:srgbClr val="CC0000"/>
            </a:solidFill>
            <a:round/>
            <a:headEnd type="triangle" w="med" len="med"/>
            <a:tailEnd type="triangle" w="med" len="med"/>
          </a:ln>
        </p:spPr>
      </p:cxnSp>
      <p:sp>
        <p:nvSpPr>
          <p:cNvPr id="91" name="TextBox 100"/>
          <p:cNvSpPr/>
          <p:nvPr/>
        </p:nvSpPr>
        <p:spPr>
          <a:xfrm>
            <a:off x="8781840" y="6859800"/>
            <a:ext cx="193356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1" strike="noStrike" spc="-1">
                <a:solidFill>
                  <a:schemeClr val="lt1"/>
                </a:solidFill>
                <a:latin typeface="Arial Narrow"/>
                <a:ea typeface="Helvetica Light"/>
              </a:rPr>
              <a:t>fiber</a:t>
            </a:r>
            <a:endParaRPr lang="en-US" sz="2800" b="0" strike="noStrike" spc="-1">
              <a:solidFill>
                <a:srgbClr val="000000"/>
              </a:solidFill>
              <a:latin typeface="Arial"/>
            </a:endParaRPr>
          </a:p>
        </p:txBody>
      </p:sp>
      <p:sp>
        <p:nvSpPr>
          <p:cNvPr id="92" name="Rectangle 89"/>
          <p:cNvSpPr/>
          <p:nvPr/>
        </p:nvSpPr>
        <p:spPr>
          <a:xfrm>
            <a:off x="17690367" y="6531120"/>
            <a:ext cx="1693080" cy="1795320"/>
          </a:xfrm>
          <a:prstGeom prst="rect">
            <a:avLst/>
          </a:prstGeom>
          <a:solidFill>
            <a:srgbClr val="0066FF"/>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825480">
              <a:lnSpc>
                <a:spcPct val="100000"/>
              </a:lnSpc>
              <a:tabLst>
                <a:tab pos="0" algn="l"/>
              </a:tabLst>
            </a:pPr>
            <a:r>
              <a:rPr lang="en-US" sz="2800" b="1" strike="noStrike" spc="-1" dirty="0">
                <a:solidFill>
                  <a:schemeClr val="lt1"/>
                </a:solidFill>
                <a:latin typeface="Arial Narrow"/>
                <a:ea typeface="Helvetica Light"/>
              </a:rPr>
              <a:t>IP</a:t>
            </a:r>
            <a:endParaRPr lang="en-US" sz="2800" b="0" strike="noStrike" spc="-1" dirty="0">
              <a:solidFill>
                <a:srgbClr val="FFFFFF"/>
              </a:solidFill>
              <a:latin typeface="Arial"/>
            </a:endParaRPr>
          </a:p>
          <a:p>
            <a:pPr algn="ctr" defTabSz="825480">
              <a:lnSpc>
                <a:spcPct val="100000"/>
              </a:lnSpc>
              <a:tabLst>
                <a:tab pos="0" algn="l"/>
              </a:tabLst>
            </a:pPr>
            <a:r>
              <a:rPr lang="en-US" sz="2800" b="1" strike="noStrike" spc="-1" dirty="0">
                <a:solidFill>
                  <a:schemeClr val="lt1"/>
                </a:solidFill>
                <a:latin typeface="Arial Narrow"/>
                <a:ea typeface="Helvetica Light"/>
              </a:rPr>
              <a:t>Switch</a:t>
            </a:r>
            <a:endParaRPr lang="en-US" sz="2800" b="0" strike="noStrike" spc="-1" dirty="0">
              <a:solidFill>
                <a:srgbClr val="FFFFFF"/>
              </a:solidFill>
              <a:latin typeface="Arial"/>
            </a:endParaRPr>
          </a:p>
          <a:p>
            <a:pPr algn="ctr" defTabSz="825480">
              <a:lnSpc>
                <a:spcPct val="100000"/>
              </a:lnSpc>
              <a:tabLst>
                <a:tab pos="0" algn="l"/>
              </a:tabLst>
            </a:pPr>
            <a:r>
              <a:rPr lang="en-US" sz="2800" b="1" strike="noStrike" spc="-1" dirty="0">
                <a:solidFill>
                  <a:schemeClr val="lt1"/>
                </a:solidFill>
                <a:latin typeface="Arial Narrow"/>
                <a:ea typeface="Helvetica Light"/>
              </a:rPr>
              <a:t>Router</a:t>
            </a:r>
            <a:endParaRPr lang="en-US" sz="2800" b="0" strike="noStrike" spc="-1" dirty="0">
              <a:solidFill>
                <a:srgbClr val="FFFFFF"/>
              </a:solidFill>
              <a:latin typeface="Arial"/>
            </a:endParaRPr>
          </a:p>
        </p:txBody>
      </p:sp>
      <p:cxnSp>
        <p:nvCxnSpPr>
          <p:cNvPr id="93" name="Straight Arrow Connector 90"/>
          <p:cNvCxnSpPr>
            <a:cxnSpLocks/>
          </p:cNvCxnSpPr>
          <p:nvPr/>
        </p:nvCxnSpPr>
        <p:spPr>
          <a:xfrm>
            <a:off x="14321160" y="7761240"/>
            <a:ext cx="3351020" cy="0"/>
          </a:xfrm>
          <a:prstGeom prst="straightConnector1">
            <a:avLst/>
          </a:prstGeom>
          <a:ln w="63500">
            <a:solidFill>
              <a:srgbClr val="0066FF"/>
            </a:solidFill>
            <a:round/>
            <a:headEnd type="triangle" w="med" len="med"/>
            <a:tailEnd type="triangle" w="med" len="med"/>
          </a:ln>
        </p:spPr>
      </p:cxnSp>
      <p:cxnSp>
        <p:nvCxnSpPr>
          <p:cNvPr id="94" name="Straight Arrow Connector 93"/>
          <p:cNvCxnSpPr>
            <a:stCxn id="74" idx="3"/>
          </p:cNvCxnSpPr>
          <p:nvPr/>
        </p:nvCxnSpPr>
        <p:spPr>
          <a:xfrm flipV="1">
            <a:off x="11792160" y="7505640"/>
            <a:ext cx="996480" cy="14040"/>
          </a:xfrm>
          <a:prstGeom prst="straightConnector1">
            <a:avLst/>
          </a:prstGeom>
          <a:ln w="63500">
            <a:solidFill>
              <a:srgbClr val="0066FF"/>
            </a:solidFill>
            <a:round/>
            <a:headEnd type="triangle" w="med" len="med"/>
            <a:tailEnd type="triangle" w="med" len="med"/>
          </a:ln>
        </p:spPr>
      </p:cxnSp>
      <p:sp>
        <p:nvSpPr>
          <p:cNvPr id="95" name="TextBox 100"/>
          <p:cNvSpPr/>
          <p:nvPr/>
        </p:nvSpPr>
        <p:spPr>
          <a:xfrm>
            <a:off x="14806080" y="7867088"/>
            <a:ext cx="250848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1" strike="noStrike" spc="-1" dirty="0">
                <a:solidFill>
                  <a:schemeClr val="lt1"/>
                </a:solidFill>
                <a:latin typeface="Arial"/>
                <a:ea typeface="Helvetica Light"/>
              </a:rPr>
              <a:t>Commercial WAN</a:t>
            </a:r>
            <a:endParaRPr lang="en-US" sz="2800" b="0" strike="noStrike" spc="-1" dirty="0">
              <a:solidFill>
                <a:srgbClr val="000000"/>
              </a:solidFill>
              <a:latin typeface="Arial"/>
            </a:endParaRPr>
          </a:p>
        </p:txBody>
      </p:sp>
      <p:sp>
        <p:nvSpPr>
          <p:cNvPr id="96" name="Cloud 98"/>
          <p:cNvSpPr/>
          <p:nvPr/>
        </p:nvSpPr>
        <p:spPr>
          <a:xfrm>
            <a:off x="19992976" y="6593760"/>
            <a:ext cx="2590920" cy="1660320"/>
          </a:xfrm>
          <a:prstGeom prst="cloud">
            <a:avLst/>
          </a:prstGeom>
          <a:solidFill>
            <a:schemeClr val="accent1">
              <a:lumMod val="60000"/>
              <a:lumOff val="40000"/>
            </a:schemeClr>
          </a:solidFill>
          <a:ln w="28575">
            <a:noFill/>
          </a:ln>
          <a:effectLst>
            <a:innerShdw blurRad="114300">
              <a:srgbClr val="000000"/>
            </a:innerShdw>
          </a:effectLst>
          <a:scene3d>
            <a:camera prst="orthographicFront"/>
            <a:lightRig rig="threePt" dir="t"/>
          </a:scene3d>
          <a:sp3d/>
        </p:spPr>
        <p:style>
          <a:lnRef idx="0">
            <a:scrgbClr r="0" g="0" b="0"/>
          </a:lnRef>
          <a:fillRef idx="0">
            <a:scrgbClr r="0" g="0" b="0"/>
          </a:fillRef>
          <a:effectRef idx="0">
            <a:scrgbClr r="0" g="0" b="0"/>
          </a:effectRef>
          <a:fontRef idx="minor"/>
        </p:style>
        <p:txBody>
          <a:bodyPr wrap="none" numCol="1" spcCol="0" anchor="ctr">
            <a:noAutofit/>
          </a:bodyPr>
          <a:lstStyle/>
          <a:p>
            <a:pPr algn="ctr" defTabSz="914400">
              <a:lnSpc>
                <a:spcPct val="100000"/>
              </a:lnSpc>
              <a:tabLst>
                <a:tab pos="0" algn="l"/>
              </a:tabLst>
            </a:pPr>
            <a:endParaRPr lang="en-US" sz="2800" b="0" strike="noStrike" spc="-1">
              <a:solidFill>
                <a:schemeClr val="lt1"/>
              </a:solidFill>
              <a:highlight>
                <a:srgbClr val="00FFFF"/>
              </a:highlight>
              <a:latin typeface="Arial Narrow"/>
              <a:ea typeface="Helvetica Light"/>
            </a:endParaRPr>
          </a:p>
        </p:txBody>
      </p:sp>
      <p:sp>
        <p:nvSpPr>
          <p:cNvPr id="97" name="TextBox 65"/>
          <p:cNvSpPr/>
          <p:nvPr/>
        </p:nvSpPr>
        <p:spPr>
          <a:xfrm>
            <a:off x="20196120" y="6898166"/>
            <a:ext cx="196632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1" strike="noStrike" spc="-1" dirty="0">
                <a:solidFill>
                  <a:schemeClr val="lt1"/>
                </a:solidFill>
                <a:latin typeface="Arial Narrow"/>
                <a:ea typeface="Helvetica Light"/>
              </a:rPr>
              <a:t>User Network</a:t>
            </a:r>
            <a:endParaRPr lang="en-US" sz="2800" b="0" strike="noStrike" spc="-1" dirty="0">
              <a:solidFill>
                <a:srgbClr val="000000"/>
              </a:solidFill>
              <a:latin typeface="Arial"/>
            </a:endParaRPr>
          </a:p>
        </p:txBody>
      </p:sp>
      <p:cxnSp>
        <p:nvCxnSpPr>
          <p:cNvPr id="98" name="Straight Arrow Connector 100"/>
          <p:cNvCxnSpPr>
            <a:cxnSpLocks/>
            <a:stCxn id="92" idx="3"/>
            <a:endCxn id="96" idx="2"/>
          </p:cNvCxnSpPr>
          <p:nvPr/>
        </p:nvCxnSpPr>
        <p:spPr>
          <a:xfrm flipV="1">
            <a:off x="19383447" y="7423920"/>
            <a:ext cx="617566" cy="4860"/>
          </a:xfrm>
          <a:prstGeom prst="straightConnector1">
            <a:avLst/>
          </a:prstGeom>
          <a:ln w="63500">
            <a:solidFill>
              <a:srgbClr val="0066FF"/>
            </a:solidFill>
            <a:round/>
            <a:headEnd type="triangle" w="med" len="med"/>
            <a:tailEnd type="triangle" w="med" len="med"/>
          </a:ln>
        </p:spPr>
      </p:cxnSp>
      <p:cxnSp>
        <p:nvCxnSpPr>
          <p:cNvPr id="99" name="Straight Arrow Connector 104"/>
          <p:cNvCxnSpPr>
            <a:stCxn id="65" idx="3"/>
          </p:cNvCxnSpPr>
          <p:nvPr/>
        </p:nvCxnSpPr>
        <p:spPr>
          <a:xfrm>
            <a:off x="20468520" y="4519080"/>
            <a:ext cx="826560" cy="360"/>
          </a:xfrm>
          <a:prstGeom prst="straightConnector1">
            <a:avLst/>
          </a:prstGeom>
          <a:ln w="63500">
            <a:solidFill>
              <a:srgbClr val="0066FF"/>
            </a:solidFill>
            <a:round/>
            <a:headEnd type="triangle" w="lg" len="med"/>
            <a:tailEnd type="triangle" w="lg" len="med"/>
          </a:ln>
        </p:spPr>
      </p:cxnSp>
      <p:cxnSp>
        <p:nvCxnSpPr>
          <p:cNvPr id="100" name="Straight Arrow Connector 111"/>
          <p:cNvCxnSpPr>
            <a:endCxn id="62" idx="1"/>
          </p:cNvCxnSpPr>
          <p:nvPr/>
        </p:nvCxnSpPr>
        <p:spPr>
          <a:xfrm flipV="1">
            <a:off x="6922440" y="4522680"/>
            <a:ext cx="740160" cy="30960"/>
          </a:xfrm>
          <a:prstGeom prst="straightConnector1">
            <a:avLst/>
          </a:prstGeom>
          <a:ln w="63500">
            <a:solidFill>
              <a:srgbClr val="CC0000"/>
            </a:solidFill>
            <a:round/>
            <a:headEnd type="triangle" w="med" len="med"/>
            <a:tailEnd type="triangle" w="med" len="med"/>
          </a:ln>
        </p:spPr>
      </p:cxnSp>
      <p:cxnSp>
        <p:nvCxnSpPr>
          <p:cNvPr id="101" name="Straight Arrow Connector 120"/>
          <p:cNvCxnSpPr>
            <a:cxnSpLocks/>
          </p:cNvCxnSpPr>
          <p:nvPr/>
        </p:nvCxnSpPr>
        <p:spPr>
          <a:xfrm>
            <a:off x="16968391" y="6859440"/>
            <a:ext cx="703789" cy="5931"/>
          </a:xfrm>
          <a:prstGeom prst="straightConnector1">
            <a:avLst/>
          </a:prstGeom>
          <a:ln w="63500">
            <a:solidFill>
              <a:srgbClr val="0066FF"/>
            </a:solidFill>
            <a:round/>
            <a:headEnd type="triangle" w="lg" len="med"/>
            <a:tailEnd type="triangle" w="lg" len="med"/>
          </a:ln>
        </p:spPr>
      </p:cxnSp>
      <p:cxnSp>
        <p:nvCxnSpPr>
          <p:cNvPr id="102" name="Straight Arrow Connector 122"/>
          <p:cNvCxnSpPr>
            <a:cxnSpLocks/>
          </p:cNvCxnSpPr>
          <p:nvPr/>
        </p:nvCxnSpPr>
        <p:spPr>
          <a:xfrm flipV="1">
            <a:off x="14358482" y="6853860"/>
            <a:ext cx="955080" cy="4140"/>
          </a:xfrm>
          <a:prstGeom prst="straightConnector1">
            <a:avLst/>
          </a:prstGeom>
          <a:ln w="63500">
            <a:solidFill>
              <a:srgbClr val="0066FF"/>
            </a:solidFill>
            <a:round/>
            <a:headEnd type="triangle" w="lg" len="med"/>
            <a:tailEnd type="triangle" w="lg" len="med"/>
          </a:ln>
        </p:spPr>
      </p:cxnSp>
      <p:sp>
        <p:nvSpPr>
          <p:cNvPr id="3" name="Rectangle 51">
            <a:extLst>
              <a:ext uri="{FF2B5EF4-FFF2-40B4-BE49-F238E27FC236}">
                <a16:creationId xmlns:a16="http://schemas.microsoft.com/office/drawing/2014/main" id="{956EB982-2275-81A6-36D7-4CBF9E3F3E4B}"/>
              </a:ext>
            </a:extLst>
          </p:cNvPr>
          <p:cNvSpPr/>
          <p:nvPr/>
        </p:nvSpPr>
        <p:spPr>
          <a:xfrm>
            <a:off x="22136209" y="6999840"/>
            <a:ext cx="1693800" cy="584280"/>
          </a:xfrm>
          <a:prstGeom prst="rect">
            <a:avLst/>
          </a:prstGeom>
          <a:solidFill>
            <a:srgbClr val="0066FF"/>
          </a:solidFill>
          <a:ln w="19050">
            <a:solidFill>
              <a:srgbClr val="000000"/>
            </a:solidFill>
            <a:round/>
          </a:ln>
        </p:spPr>
        <p:style>
          <a:lnRef idx="0">
            <a:scrgbClr r="0" g="0" b="0"/>
          </a:lnRef>
          <a:fillRef idx="0">
            <a:scrgbClr r="0" g="0" b="0"/>
          </a:fillRef>
          <a:effectRef idx="0">
            <a:scrgbClr r="0" g="0" b="0"/>
          </a:effectRef>
          <a:fontRef idx="minor"/>
        </p:style>
        <p:txBody>
          <a:bodyPr wrap="none" numCol="1" spcCol="0" anchor="ctr">
            <a:noAutofit/>
          </a:bodyPr>
          <a:lstStyle/>
          <a:p>
            <a:pPr algn="ctr" defTabSz="825480">
              <a:lnSpc>
                <a:spcPct val="100000"/>
              </a:lnSpc>
              <a:tabLst>
                <a:tab pos="0" algn="l"/>
              </a:tabLst>
            </a:pPr>
            <a:r>
              <a:rPr lang="en-US" sz="2000" b="1" strike="noStrike" spc="-1" dirty="0">
                <a:solidFill>
                  <a:schemeClr val="lt1"/>
                </a:solidFill>
                <a:latin typeface="Arial Narrow"/>
                <a:ea typeface="Helvetica Light"/>
              </a:rPr>
              <a:t>Modem(s)</a:t>
            </a:r>
            <a:endParaRPr lang="en-US" sz="2000" b="0" strike="noStrike" spc="-1" dirty="0">
              <a:solidFill>
                <a:srgbClr val="FFFFFF"/>
              </a:solidFill>
              <a:latin typeface="Arial"/>
            </a:endParaRPr>
          </a:p>
        </p:txBody>
      </p:sp>
      <p:pic>
        <p:nvPicPr>
          <p:cNvPr id="8" name="Picture 7" descr="Logo&#10;&#10;Description automatically generated">
            <a:extLst>
              <a:ext uri="{FF2B5EF4-FFF2-40B4-BE49-F238E27FC236}">
                <a16:creationId xmlns:a16="http://schemas.microsoft.com/office/drawing/2014/main" id="{91CCE30A-2648-369D-3FF3-C351BA2CF3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56080" y="793279"/>
            <a:ext cx="2840039" cy="1339328"/>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additive="repl">
                                        <p:cTn id="7" dur="500"/>
                                        <p:tgtEl>
                                          <p:spTgt spid="76"/>
                                        </p:tgtEl>
                                      </p:cBhvr>
                                    </p:animEffect>
                                  </p:childTnLst>
                                </p:cTn>
                              </p:par>
                            </p:childTnLst>
                          </p:cTn>
                        </p:par>
                        <p:par>
                          <p:cTn id="8" fill="hold">
                            <p:stCondLst>
                              <p:cond delay="500"/>
                            </p:stCondLst>
                            <p:childTnLst>
                              <p:par>
                                <p:cTn id="9" presetID="10" presetClass="entr"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additive="repl">
                                        <p:cTn id="11" dur="500"/>
                                        <p:tgtEl>
                                          <p:spTgt spid="56"/>
                                        </p:tgtEl>
                                      </p:cBhvr>
                                    </p:animEffect>
                                  </p:childTnLst>
                                </p:cTn>
                              </p:par>
                              <p:par>
                                <p:cTn id="12" presetID="10" presetClass="entr"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additive="repl">
                                        <p:cTn id="14" dur="500"/>
                                        <p:tgtEl>
                                          <p:spTgt spid="60"/>
                                        </p:tgtEl>
                                      </p:cBhvr>
                                    </p:animEffect>
                                  </p:childTnLst>
                                </p:cTn>
                              </p:par>
                              <p:par>
                                <p:cTn id="15" presetID="10" presetClass="entr"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additive="repl">
                                        <p:cTn id="17" dur="500"/>
                                        <p:tgtEl>
                                          <p:spTgt spid="61"/>
                                        </p:tgtEl>
                                      </p:cBhvr>
                                    </p:animEffect>
                                  </p:childTnLst>
                                </p:cTn>
                              </p:par>
                              <p:par>
                                <p:cTn id="18" presetID="10" presetClass="entr"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additive="repl">
                                        <p:cTn id="20" dur="500"/>
                                        <p:tgtEl>
                                          <p:spTgt spid="62"/>
                                        </p:tgtEl>
                                      </p:cBhvr>
                                    </p:animEffect>
                                  </p:childTnLst>
                                </p:cTn>
                              </p:par>
                              <p:par>
                                <p:cTn id="21" presetID="10" presetClass="entr"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additive="repl">
                                        <p:cTn id="23" dur="500"/>
                                        <p:tgtEl>
                                          <p:spTgt spid="63"/>
                                        </p:tgtEl>
                                      </p:cBhvr>
                                    </p:animEffect>
                                  </p:childTnLst>
                                </p:cTn>
                              </p:par>
                              <p:par>
                                <p:cTn id="24" presetID="10" presetClass="entr" fill="hold"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additive="repl">
                                        <p:cTn id="26" dur="500"/>
                                        <p:tgtEl>
                                          <p:spTgt spid="64"/>
                                        </p:tgtEl>
                                      </p:cBhvr>
                                    </p:animEffect>
                                  </p:childTnLst>
                                </p:cTn>
                              </p:par>
                              <p:par>
                                <p:cTn id="27" presetID="10" presetClass="entr"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fade">
                                      <p:cBhvr additive="repl">
                                        <p:cTn id="29" dur="500"/>
                                        <p:tgtEl>
                                          <p:spTgt spid="65"/>
                                        </p:tgtEl>
                                      </p:cBhvr>
                                    </p:animEffect>
                                  </p:childTnLst>
                                </p:cTn>
                              </p:par>
                              <p:par>
                                <p:cTn id="30" presetID="10" presetClass="entr" fill="hold" nodeType="with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additive="repl">
                                        <p:cTn id="32" dur="500"/>
                                        <p:tgtEl>
                                          <p:spTgt spid="66"/>
                                        </p:tgtEl>
                                      </p:cBhvr>
                                    </p:animEffect>
                                  </p:childTnLst>
                                </p:cTn>
                              </p:par>
                              <p:par>
                                <p:cTn id="33" presetID="10" presetClass="entr"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additive="repl">
                                        <p:cTn id="35" dur="500"/>
                                        <p:tgtEl>
                                          <p:spTgt spid="68"/>
                                        </p:tgtEl>
                                      </p:cBhvr>
                                    </p:animEffect>
                                  </p:childTnLst>
                                </p:cTn>
                              </p:par>
                              <p:par>
                                <p:cTn id="36" presetID="10" presetClass="entr"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additive="repl">
                                        <p:cTn id="38" dur="500"/>
                                        <p:tgtEl>
                                          <p:spTgt spid="69"/>
                                        </p:tgtEl>
                                      </p:cBhvr>
                                    </p:animEffect>
                                  </p:childTnLst>
                                </p:cTn>
                              </p:par>
                              <p:par>
                                <p:cTn id="39" presetID="10" presetClass="entr"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fade">
                                      <p:cBhvr additive="repl">
                                        <p:cTn id="41" dur="500"/>
                                        <p:tgtEl>
                                          <p:spTgt spid="70"/>
                                        </p:tgtEl>
                                      </p:cBhvr>
                                    </p:animEffect>
                                  </p:childTnLst>
                                </p:cTn>
                              </p:par>
                              <p:par>
                                <p:cTn id="42" presetID="10" presetClass="entr" fill="hold"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additive="repl">
                                        <p:cTn id="44" dur="500"/>
                                        <p:tgtEl>
                                          <p:spTgt spid="71"/>
                                        </p:tgtEl>
                                      </p:cBhvr>
                                    </p:animEffect>
                                  </p:childTnLst>
                                </p:cTn>
                              </p:par>
                              <p:par>
                                <p:cTn id="45" presetID="10" presetClass="entr"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additive="repl">
                                        <p:cTn id="47" dur="500"/>
                                        <p:tgtEl>
                                          <p:spTgt spid="82"/>
                                        </p:tgtEl>
                                      </p:cBhvr>
                                    </p:animEffect>
                                  </p:childTnLst>
                                </p:cTn>
                              </p:par>
                              <p:par>
                                <p:cTn id="48" presetID="10" presetClass="entr"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additive="repl">
                                        <p:cTn id="50" dur="500"/>
                                        <p:tgtEl>
                                          <p:spTgt spid="84"/>
                                        </p:tgtEl>
                                      </p:cBhvr>
                                    </p:animEffect>
                                  </p:childTnLst>
                                </p:cTn>
                              </p:par>
                              <p:par>
                                <p:cTn id="51" presetID="10" presetClass="entr" fill="hold" nodeType="withEffect">
                                  <p:stCondLst>
                                    <p:cond delay="0"/>
                                  </p:stCondLst>
                                  <p:childTnLst>
                                    <p:set>
                                      <p:cBhvr>
                                        <p:cTn id="52" dur="1" fill="hold">
                                          <p:stCondLst>
                                            <p:cond delay="0"/>
                                          </p:stCondLst>
                                        </p:cTn>
                                        <p:tgtEl>
                                          <p:spTgt spid="85"/>
                                        </p:tgtEl>
                                        <p:attrNameLst>
                                          <p:attrName>style.visibility</p:attrName>
                                        </p:attrNameLst>
                                      </p:cBhvr>
                                      <p:to>
                                        <p:strVal val="visible"/>
                                      </p:to>
                                    </p:set>
                                    <p:animEffect transition="in" filter="fade">
                                      <p:cBhvr additive="repl">
                                        <p:cTn id="53" dur="500"/>
                                        <p:tgtEl>
                                          <p:spTgt spid="85"/>
                                        </p:tgtEl>
                                      </p:cBhvr>
                                    </p:animEffect>
                                  </p:childTnLst>
                                </p:cTn>
                              </p:par>
                              <p:par>
                                <p:cTn id="54" presetID="10" presetClass="entr" fill="hold" nodeType="with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additive="repl">
                                        <p:cTn id="56" dur="500"/>
                                        <p:tgtEl>
                                          <p:spTgt spid="67"/>
                                        </p:tgtEl>
                                      </p:cBhvr>
                                    </p:animEffect>
                                  </p:childTnLst>
                                </p:cTn>
                              </p:par>
                            </p:childTnLst>
                          </p:cTn>
                        </p:par>
                        <p:par>
                          <p:cTn id="57" fill="hold">
                            <p:stCondLst>
                              <p:cond delay="1000"/>
                            </p:stCondLst>
                            <p:childTnLst>
                              <p:par>
                                <p:cTn id="58" presetID="10" presetClass="entr" fill="hold" nodeType="after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additive="repl">
                                        <p:cTn id="60" dur="500"/>
                                        <p:tgtEl>
                                          <p:spTgt spid="57"/>
                                        </p:tgtEl>
                                      </p:cBhvr>
                                    </p:animEffect>
                                  </p:childTnLst>
                                </p:cTn>
                              </p:par>
                              <p:par>
                                <p:cTn id="61" presetID="10" presetClass="entr"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additive="repl">
                                        <p:cTn id="63" dur="500"/>
                                        <p:tgtEl>
                                          <p:spTgt spid="59"/>
                                        </p:tgtEl>
                                      </p:cBhvr>
                                    </p:animEffect>
                                  </p:childTnLst>
                                </p:cTn>
                              </p:par>
                            </p:childTnLst>
                          </p:cTn>
                        </p:par>
                        <p:par>
                          <p:cTn id="64" fill="hold">
                            <p:stCondLst>
                              <p:cond delay="1500"/>
                            </p:stCondLst>
                            <p:childTnLst>
                              <p:par>
                                <p:cTn id="65" presetID="10" presetClass="entr"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additive="repl">
                                        <p:cTn id="67" dur="500"/>
                                        <p:tgtEl>
                                          <p:spTgt spid="58"/>
                                        </p:tgtEl>
                                      </p:cBhvr>
                                    </p:animEffect>
                                  </p:childTnLst>
                                </p:cTn>
                              </p:par>
                              <p:par>
                                <p:cTn id="68" presetID="10" presetClass="entr"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additive="repl">
                                        <p:cTn id="70" dur="500"/>
                                        <p:tgtEl>
                                          <p:spTgt spid="72"/>
                                        </p:tgtEl>
                                      </p:cBhvr>
                                    </p:animEffect>
                                  </p:childTnLst>
                                </p:cTn>
                              </p:par>
                              <p:par>
                                <p:cTn id="71" presetID="10" presetClass="entr"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fade">
                                      <p:cBhvr additive="repl">
                                        <p:cTn id="73" dur="500"/>
                                        <p:tgtEl>
                                          <p:spTgt spid="73"/>
                                        </p:tgtEl>
                                      </p:cBhvr>
                                    </p:animEffect>
                                  </p:childTnLst>
                                </p:cTn>
                              </p:par>
                              <p:par>
                                <p:cTn id="74" presetID="10" presetClass="entr" fill="hold" nodeType="withEffect">
                                  <p:stCondLst>
                                    <p:cond delay="0"/>
                                  </p:stCondLst>
                                  <p:childTnLst>
                                    <p:set>
                                      <p:cBhvr>
                                        <p:cTn id="75" dur="1" fill="hold">
                                          <p:stCondLst>
                                            <p:cond delay="0"/>
                                          </p:stCondLst>
                                        </p:cTn>
                                        <p:tgtEl>
                                          <p:spTgt spid="75"/>
                                        </p:tgtEl>
                                        <p:attrNameLst>
                                          <p:attrName>style.visibility</p:attrName>
                                        </p:attrNameLst>
                                      </p:cBhvr>
                                      <p:to>
                                        <p:strVal val="visible"/>
                                      </p:to>
                                    </p:set>
                                    <p:animEffect transition="in" filter="fade">
                                      <p:cBhvr additive="repl">
                                        <p:cTn id="76" dur="500"/>
                                        <p:tgtEl>
                                          <p:spTgt spid="75"/>
                                        </p:tgtEl>
                                      </p:cBhvr>
                                    </p:animEffect>
                                  </p:childTnLst>
                                </p:cTn>
                              </p:par>
                              <p:par>
                                <p:cTn id="77" presetID="10" presetClass="entr"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fade">
                                      <p:cBhvr additive="repl">
                                        <p:cTn id="79" dur="500"/>
                                        <p:tgtEl>
                                          <p:spTgt spid="74"/>
                                        </p:tgtEl>
                                      </p:cBhvr>
                                    </p:animEffect>
                                  </p:childTnLst>
                                </p:cTn>
                              </p:par>
                              <p:par>
                                <p:cTn id="80" presetID="10" presetClass="entr" fill="hold" nodeType="withEffect">
                                  <p:stCondLst>
                                    <p:cond delay="0"/>
                                  </p:stCondLst>
                                  <p:childTnLst>
                                    <p:set>
                                      <p:cBhvr>
                                        <p:cTn id="81" dur="1" fill="hold">
                                          <p:stCondLst>
                                            <p:cond delay="0"/>
                                          </p:stCondLst>
                                        </p:cTn>
                                        <p:tgtEl>
                                          <p:spTgt spid="81"/>
                                        </p:tgtEl>
                                        <p:attrNameLst>
                                          <p:attrName>style.visibility</p:attrName>
                                        </p:attrNameLst>
                                      </p:cBhvr>
                                      <p:to>
                                        <p:strVal val="visible"/>
                                      </p:to>
                                    </p:set>
                                    <p:animEffect transition="in" filter="fade">
                                      <p:cBhvr additive="repl">
                                        <p:cTn id="82" dur="500"/>
                                        <p:tgtEl>
                                          <p:spTgt spid="81"/>
                                        </p:tgtEl>
                                      </p:cBhvr>
                                    </p:animEffect>
                                  </p:childTnLst>
                                </p:cTn>
                              </p:par>
                              <p:par>
                                <p:cTn id="83" presetID="10" presetClass="entr" fill="hold" nodeType="with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additive="repl">
                                        <p:cTn id="85" dur="500"/>
                                        <p:tgtEl>
                                          <p:spTgt spid="83"/>
                                        </p:tgtEl>
                                      </p:cBhvr>
                                    </p:animEffect>
                                  </p:childTnLst>
                                </p:cTn>
                              </p:par>
                            </p:childTnLst>
                          </p:cTn>
                        </p:par>
                        <p:par>
                          <p:cTn id="86" fill="hold">
                            <p:stCondLst>
                              <p:cond delay="2000"/>
                            </p:stCondLst>
                            <p:childTnLst>
                              <p:par>
                                <p:cTn id="87" presetID="10" presetClass="entr" fill="hold" nodeType="after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additive="repl">
                                        <p:cTn id="89" dur="500"/>
                                        <p:tgtEl>
                                          <p:spTgt spid="77"/>
                                        </p:tgtEl>
                                      </p:cBhvr>
                                    </p:animEffect>
                                  </p:childTnLst>
                                </p:cTn>
                              </p:par>
                              <p:par>
                                <p:cTn id="90" presetID="10" presetClass="entr" fill="hold" nodeType="withEffect">
                                  <p:stCondLst>
                                    <p:cond delay="0"/>
                                  </p:stCondLst>
                                  <p:childTnLst>
                                    <p:set>
                                      <p:cBhvr>
                                        <p:cTn id="91" dur="1" fill="hold">
                                          <p:stCondLst>
                                            <p:cond delay="0"/>
                                          </p:stCondLst>
                                        </p:cTn>
                                        <p:tgtEl>
                                          <p:spTgt spid="78"/>
                                        </p:tgtEl>
                                        <p:attrNameLst>
                                          <p:attrName>style.visibility</p:attrName>
                                        </p:attrNameLst>
                                      </p:cBhvr>
                                      <p:to>
                                        <p:strVal val="visible"/>
                                      </p:to>
                                    </p:set>
                                    <p:animEffect transition="in" filter="fade">
                                      <p:cBhvr additive="repl">
                                        <p:cTn id="92" dur="500"/>
                                        <p:tgtEl>
                                          <p:spTgt spid="78"/>
                                        </p:tgtEl>
                                      </p:cBhvr>
                                    </p:animEffect>
                                  </p:childTnLst>
                                </p:cTn>
                              </p:par>
                            </p:childTnLst>
                          </p:cTn>
                        </p:par>
                        <p:par>
                          <p:cTn id="93" fill="hold">
                            <p:stCondLst>
                              <p:cond delay="2500"/>
                            </p:stCondLst>
                            <p:childTnLst>
                              <p:par>
                                <p:cTn id="94" presetID="10" presetClass="entr" fill="hold" nodeType="after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additive="repl">
                                        <p:cTn id="96" dur="500"/>
                                        <p:tgtEl>
                                          <p:spTgt spid="79"/>
                                        </p:tgtEl>
                                      </p:cBhvr>
                                    </p:animEffect>
                                  </p:childTnLst>
                                </p:cTn>
                              </p:par>
                              <p:par>
                                <p:cTn id="97" presetID="10" presetClass="entr"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animEffect transition="in" filter="fade">
                                      <p:cBhvr additive="repl">
                                        <p:cTn id="99" dur="500"/>
                                        <p:tgtEl>
                                          <p:spTgt spid="80"/>
                                        </p:tgtEl>
                                      </p:cBhvr>
                                    </p:animEffect>
                                  </p:childTnLst>
                                </p:cTn>
                              </p:par>
                            </p:childTnLst>
                          </p:cTn>
                        </p:par>
                        <p:par>
                          <p:cTn id="100" fill="hold">
                            <p:stCondLst>
                              <p:cond delay="3000"/>
                            </p:stCondLst>
                            <p:childTnLst>
                              <p:par>
                                <p:cTn id="101" presetID="22" presetClass="entr" presetSubtype="8" fill="hold" nodeType="afterEffect">
                                  <p:stCondLst>
                                    <p:cond delay="0"/>
                                  </p:stCondLst>
                                  <p:childTnLst>
                                    <p:set>
                                      <p:cBhvr>
                                        <p:cTn id="102" dur="1" fill="hold">
                                          <p:stCondLst>
                                            <p:cond delay="0"/>
                                          </p:stCondLst>
                                        </p:cTn>
                                        <p:tgtEl>
                                          <p:spTgt spid="89"/>
                                        </p:tgtEl>
                                        <p:attrNameLst>
                                          <p:attrName>style.visibility</p:attrName>
                                        </p:attrNameLst>
                                      </p:cBhvr>
                                      <p:to>
                                        <p:strVal val="visible"/>
                                      </p:to>
                                    </p:set>
                                    <p:animEffect transition="in" filter="wipe(left)">
                                      <p:cBhvr additive="repl">
                                        <p:cTn id="103" dur="500"/>
                                        <p:tgtEl>
                                          <p:spTgt spid="89"/>
                                        </p:tgtEl>
                                      </p:cBhvr>
                                    </p:animEffect>
                                  </p:childTnLst>
                                </p:cTn>
                              </p:par>
                            </p:childTnLst>
                          </p:cTn>
                        </p:par>
                        <p:par>
                          <p:cTn id="104" fill="hold">
                            <p:stCondLst>
                              <p:cond delay="3500"/>
                            </p:stCondLst>
                            <p:childTnLst>
                              <p:par>
                                <p:cTn id="105" presetID="10" presetClass="entr" fill="hold" nodeType="afterEffect">
                                  <p:stCondLst>
                                    <p:cond delay="0"/>
                                  </p:stCondLst>
                                  <p:childTnLst>
                                    <p:set>
                                      <p:cBhvr>
                                        <p:cTn id="106" dur="1" fill="hold">
                                          <p:stCondLst>
                                            <p:cond delay="0"/>
                                          </p:stCondLst>
                                        </p:cTn>
                                        <p:tgtEl>
                                          <p:spTgt spid="86"/>
                                        </p:tgtEl>
                                        <p:attrNameLst>
                                          <p:attrName>style.visibility</p:attrName>
                                        </p:attrNameLst>
                                      </p:cBhvr>
                                      <p:to>
                                        <p:strVal val="visible"/>
                                      </p:to>
                                    </p:set>
                                    <p:animEffect transition="in" filter="fade">
                                      <p:cBhvr additive="repl">
                                        <p:cTn id="107" dur="500"/>
                                        <p:tgtEl>
                                          <p:spTgt spid="86"/>
                                        </p:tgtEl>
                                      </p:cBhvr>
                                    </p:animEffect>
                                  </p:childTnLst>
                                </p:cTn>
                              </p:par>
                              <p:par>
                                <p:cTn id="108" presetID="10" presetClass="entr" fill="hold" nodeType="withEffect">
                                  <p:stCondLst>
                                    <p:cond delay="0"/>
                                  </p:stCondLst>
                                  <p:childTnLst>
                                    <p:set>
                                      <p:cBhvr>
                                        <p:cTn id="109" dur="1" fill="hold">
                                          <p:stCondLst>
                                            <p:cond delay="0"/>
                                          </p:stCondLst>
                                        </p:cTn>
                                        <p:tgtEl>
                                          <p:spTgt spid="87"/>
                                        </p:tgtEl>
                                        <p:attrNameLst>
                                          <p:attrName>style.visibility</p:attrName>
                                        </p:attrNameLst>
                                      </p:cBhvr>
                                      <p:to>
                                        <p:strVal val="visible"/>
                                      </p:to>
                                    </p:set>
                                    <p:animEffect transition="in" filter="fade">
                                      <p:cBhvr additive="repl">
                                        <p:cTn id="110" dur="500"/>
                                        <p:tgtEl>
                                          <p:spTgt spid="87"/>
                                        </p:tgtEl>
                                      </p:cBhvr>
                                    </p:animEffect>
                                  </p:childTnLst>
                                </p:cTn>
                              </p:par>
                              <p:par>
                                <p:cTn id="111" presetID="10" presetClass="entr" fill="hold" nodeType="withEffect">
                                  <p:stCondLst>
                                    <p:cond delay="0"/>
                                  </p:stCondLst>
                                  <p:childTnLst>
                                    <p:set>
                                      <p:cBhvr>
                                        <p:cTn id="112" dur="1" fill="hold">
                                          <p:stCondLst>
                                            <p:cond delay="0"/>
                                          </p:stCondLst>
                                        </p:cTn>
                                        <p:tgtEl>
                                          <p:spTgt spid="88"/>
                                        </p:tgtEl>
                                        <p:attrNameLst>
                                          <p:attrName>style.visibility</p:attrName>
                                        </p:attrNameLst>
                                      </p:cBhvr>
                                      <p:to>
                                        <p:strVal val="visible"/>
                                      </p:to>
                                    </p:set>
                                    <p:animEffect transition="in" filter="fade">
                                      <p:cBhvr additive="repl">
                                        <p:cTn id="113" dur="500"/>
                                        <p:tgtEl>
                                          <p:spTgt spid="88"/>
                                        </p:tgtEl>
                                      </p:cBhvr>
                                    </p:animEffect>
                                  </p:childTnLst>
                                </p:cTn>
                              </p:par>
                              <p:par>
                                <p:cTn id="114" presetID="10" presetClass="entr" fill="hold" nodeType="withEffect">
                                  <p:stCondLst>
                                    <p:cond delay="0"/>
                                  </p:stCondLst>
                                  <p:childTnLst>
                                    <p:set>
                                      <p:cBhvr>
                                        <p:cTn id="115" dur="1" fill="hold">
                                          <p:stCondLst>
                                            <p:cond delay="0"/>
                                          </p:stCondLst>
                                        </p:cTn>
                                        <p:tgtEl>
                                          <p:spTgt spid="90"/>
                                        </p:tgtEl>
                                        <p:attrNameLst>
                                          <p:attrName>style.visibility</p:attrName>
                                        </p:attrNameLst>
                                      </p:cBhvr>
                                      <p:to>
                                        <p:strVal val="visible"/>
                                      </p:to>
                                    </p:set>
                                    <p:animEffect transition="in" filter="fade">
                                      <p:cBhvr additive="repl">
                                        <p:cTn id="116" dur="500"/>
                                        <p:tgtEl>
                                          <p:spTgt spid="90"/>
                                        </p:tgtEl>
                                      </p:cBhvr>
                                    </p:animEffect>
                                  </p:childTnLst>
                                </p:cTn>
                              </p:par>
                              <p:par>
                                <p:cTn id="117" presetID="10" presetClass="entr" fill="hold" nodeType="withEffect">
                                  <p:stCondLst>
                                    <p:cond delay="0"/>
                                  </p:stCondLst>
                                  <p:childTnLst>
                                    <p:set>
                                      <p:cBhvr>
                                        <p:cTn id="118" dur="1" fill="hold">
                                          <p:stCondLst>
                                            <p:cond delay="0"/>
                                          </p:stCondLst>
                                        </p:cTn>
                                        <p:tgtEl>
                                          <p:spTgt spid="91"/>
                                        </p:tgtEl>
                                        <p:attrNameLst>
                                          <p:attrName>style.visibility</p:attrName>
                                        </p:attrNameLst>
                                      </p:cBhvr>
                                      <p:to>
                                        <p:strVal val="visible"/>
                                      </p:to>
                                    </p:set>
                                    <p:animEffect transition="in" filter="fade">
                                      <p:cBhvr additive="repl">
                                        <p:cTn id="119" dur="500"/>
                                        <p:tgtEl>
                                          <p:spTgt spid="91"/>
                                        </p:tgtEl>
                                      </p:cBhvr>
                                    </p:animEffect>
                                  </p:childTnLst>
                                </p:cTn>
                              </p:par>
                              <p:par>
                                <p:cTn id="120" presetID="10" presetClass="entr" fill="hold" nodeType="withEffect">
                                  <p:stCondLst>
                                    <p:cond delay="0"/>
                                  </p:stCondLst>
                                  <p:childTnLst>
                                    <p:set>
                                      <p:cBhvr>
                                        <p:cTn id="121" dur="1" fill="hold">
                                          <p:stCondLst>
                                            <p:cond delay="0"/>
                                          </p:stCondLst>
                                        </p:cTn>
                                        <p:tgtEl>
                                          <p:spTgt spid="92"/>
                                        </p:tgtEl>
                                        <p:attrNameLst>
                                          <p:attrName>style.visibility</p:attrName>
                                        </p:attrNameLst>
                                      </p:cBhvr>
                                      <p:to>
                                        <p:strVal val="visible"/>
                                      </p:to>
                                    </p:set>
                                    <p:animEffect transition="in" filter="fade">
                                      <p:cBhvr additive="repl">
                                        <p:cTn id="122" dur="500"/>
                                        <p:tgtEl>
                                          <p:spTgt spid="92"/>
                                        </p:tgtEl>
                                      </p:cBhvr>
                                    </p:animEffect>
                                  </p:childTnLst>
                                </p:cTn>
                              </p:par>
                              <p:par>
                                <p:cTn id="123" presetID="10" presetClass="entr" fill="hold" nodeType="withEffect">
                                  <p:stCondLst>
                                    <p:cond delay="0"/>
                                  </p:stCondLst>
                                  <p:childTnLst>
                                    <p:set>
                                      <p:cBhvr>
                                        <p:cTn id="124" dur="1" fill="hold">
                                          <p:stCondLst>
                                            <p:cond delay="0"/>
                                          </p:stCondLst>
                                        </p:cTn>
                                        <p:tgtEl>
                                          <p:spTgt spid="93"/>
                                        </p:tgtEl>
                                        <p:attrNameLst>
                                          <p:attrName>style.visibility</p:attrName>
                                        </p:attrNameLst>
                                      </p:cBhvr>
                                      <p:to>
                                        <p:strVal val="visible"/>
                                      </p:to>
                                    </p:set>
                                    <p:animEffect transition="in" filter="fade">
                                      <p:cBhvr additive="repl">
                                        <p:cTn id="125" dur="500"/>
                                        <p:tgtEl>
                                          <p:spTgt spid="93"/>
                                        </p:tgtEl>
                                      </p:cBhvr>
                                    </p:animEffect>
                                  </p:childTnLst>
                                </p:cTn>
                              </p:par>
                              <p:par>
                                <p:cTn id="126" presetID="10" presetClass="entr" fill="hold" nodeType="withEffect">
                                  <p:stCondLst>
                                    <p:cond delay="0"/>
                                  </p:stCondLst>
                                  <p:childTnLst>
                                    <p:set>
                                      <p:cBhvr>
                                        <p:cTn id="127" dur="1" fill="hold">
                                          <p:stCondLst>
                                            <p:cond delay="0"/>
                                          </p:stCondLst>
                                        </p:cTn>
                                        <p:tgtEl>
                                          <p:spTgt spid="94"/>
                                        </p:tgtEl>
                                        <p:attrNameLst>
                                          <p:attrName>style.visibility</p:attrName>
                                        </p:attrNameLst>
                                      </p:cBhvr>
                                      <p:to>
                                        <p:strVal val="visible"/>
                                      </p:to>
                                    </p:set>
                                    <p:animEffect transition="in" filter="fade">
                                      <p:cBhvr additive="repl">
                                        <p:cTn id="128" dur="500"/>
                                        <p:tgtEl>
                                          <p:spTgt spid="94"/>
                                        </p:tgtEl>
                                      </p:cBhvr>
                                    </p:animEffect>
                                  </p:childTnLst>
                                </p:cTn>
                              </p:par>
                              <p:par>
                                <p:cTn id="129" presetID="10" presetClass="entr" fill="hold" nodeType="withEffect">
                                  <p:stCondLst>
                                    <p:cond delay="0"/>
                                  </p:stCondLst>
                                  <p:childTnLst>
                                    <p:set>
                                      <p:cBhvr>
                                        <p:cTn id="130" dur="1" fill="hold">
                                          <p:stCondLst>
                                            <p:cond delay="0"/>
                                          </p:stCondLst>
                                        </p:cTn>
                                        <p:tgtEl>
                                          <p:spTgt spid="95"/>
                                        </p:tgtEl>
                                        <p:attrNameLst>
                                          <p:attrName>style.visibility</p:attrName>
                                        </p:attrNameLst>
                                      </p:cBhvr>
                                      <p:to>
                                        <p:strVal val="visible"/>
                                      </p:to>
                                    </p:set>
                                    <p:animEffect transition="in" filter="fade">
                                      <p:cBhvr additive="repl">
                                        <p:cTn id="131" dur="500"/>
                                        <p:tgtEl>
                                          <p:spTgt spid="95"/>
                                        </p:tgtEl>
                                      </p:cBhvr>
                                    </p:animEffect>
                                  </p:childTnLst>
                                </p:cTn>
                              </p:par>
                              <p:par>
                                <p:cTn id="132" presetID="10" presetClass="entr" fill="hold" nodeType="withEffect">
                                  <p:stCondLst>
                                    <p:cond delay="0"/>
                                  </p:stCondLst>
                                  <p:childTnLst>
                                    <p:set>
                                      <p:cBhvr>
                                        <p:cTn id="133" dur="1" fill="hold">
                                          <p:stCondLst>
                                            <p:cond delay="0"/>
                                          </p:stCondLst>
                                        </p:cTn>
                                        <p:tgtEl>
                                          <p:spTgt spid="96"/>
                                        </p:tgtEl>
                                        <p:attrNameLst>
                                          <p:attrName>style.visibility</p:attrName>
                                        </p:attrNameLst>
                                      </p:cBhvr>
                                      <p:to>
                                        <p:strVal val="visible"/>
                                      </p:to>
                                    </p:set>
                                    <p:animEffect transition="in" filter="fade">
                                      <p:cBhvr additive="repl">
                                        <p:cTn id="134" dur="500"/>
                                        <p:tgtEl>
                                          <p:spTgt spid="96"/>
                                        </p:tgtEl>
                                      </p:cBhvr>
                                    </p:animEffect>
                                  </p:childTnLst>
                                </p:cTn>
                              </p:par>
                              <p:par>
                                <p:cTn id="135" presetID="10" presetClass="entr" fill="hold" nodeType="withEffect">
                                  <p:stCondLst>
                                    <p:cond delay="0"/>
                                  </p:stCondLst>
                                  <p:childTnLst>
                                    <p:set>
                                      <p:cBhvr>
                                        <p:cTn id="136" dur="1" fill="hold">
                                          <p:stCondLst>
                                            <p:cond delay="0"/>
                                          </p:stCondLst>
                                        </p:cTn>
                                        <p:tgtEl>
                                          <p:spTgt spid="97"/>
                                        </p:tgtEl>
                                        <p:attrNameLst>
                                          <p:attrName>style.visibility</p:attrName>
                                        </p:attrNameLst>
                                      </p:cBhvr>
                                      <p:to>
                                        <p:strVal val="visible"/>
                                      </p:to>
                                    </p:set>
                                    <p:animEffect transition="in" filter="fade">
                                      <p:cBhvr additive="repl">
                                        <p:cTn id="137" dur="500"/>
                                        <p:tgtEl>
                                          <p:spTgt spid="97"/>
                                        </p:tgtEl>
                                      </p:cBhvr>
                                    </p:animEffect>
                                  </p:childTnLst>
                                </p:cTn>
                              </p:par>
                              <p:par>
                                <p:cTn id="138" presetID="10" presetClass="entr" fill="hold" nodeType="withEffect">
                                  <p:stCondLst>
                                    <p:cond delay="0"/>
                                  </p:stCondLst>
                                  <p:childTnLst>
                                    <p:set>
                                      <p:cBhvr>
                                        <p:cTn id="139" dur="1" fill="hold">
                                          <p:stCondLst>
                                            <p:cond delay="0"/>
                                          </p:stCondLst>
                                        </p:cTn>
                                        <p:tgtEl>
                                          <p:spTgt spid="98"/>
                                        </p:tgtEl>
                                        <p:attrNameLst>
                                          <p:attrName>style.visibility</p:attrName>
                                        </p:attrNameLst>
                                      </p:cBhvr>
                                      <p:to>
                                        <p:strVal val="visible"/>
                                      </p:to>
                                    </p:set>
                                    <p:animEffect transition="in" filter="fade">
                                      <p:cBhvr additive="repl">
                                        <p:cTn id="140" dur="500"/>
                                        <p:tgtEl>
                                          <p:spTgt spid="98"/>
                                        </p:tgtEl>
                                      </p:cBhvr>
                                    </p:animEffect>
                                  </p:childTnLst>
                                </p:cTn>
                              </p:par>
                              <p:par>
                                <p:cTn id="141" presetID="10" presetClass="entr" fill="hold" nodeType="withEffect">
                                  <p:stCondLst>
                                    <p:cond delay="0"/>
                                  </p:stCondLst>
                                  <p:childTnLst>
                                    <p:set>
                                      <p:cBhvr>
                                        <p:cTn id="142" dur="1" fill="hold">
                                          <p:stCondLst>
                                            <p:cond delay="0"/>
                                          </p:stCondLst>
                                        </p:cTn>
                                        <p:tgtEl>
                                          <p:spTgt spid="99"/>
                                        </p:tgtEl>
                                        <p:attrNameLst>
                                          <p:attrName>style.visibility</p:attrName>
                                        </p:attrNameLst>
                                      </p:cBhvr>
                                      <p:to>
                                        <p:strVal val="visible"/>
                                      </p:to>
                                    </p:set>
                                    <p:animEffect transition="in" filter="fade">
                                      <p:cBhvr additive="repl">
                                        <p:cTn id="143" dur="500"/>
                                        <p:tgtEl>
                                          <p:spTgt spid="99"/>
                                        </p:tgtEl>
                                      </p:cBhvr>
                                    </p:animEffect>
                                  </p:childTnLst>
                                </p:cTn>
                              </p:par>
                              <p:par>
                                <p:cTn id="144" presetID="10" presetClass="entr" fill="hold" nodeType="withEffect">
                                  <p:stCondLst>
                                    <p:cond delay="0"/>
                                  </p:stCondLst>
                                  <p:childTnLst>
                                    <p:set>
                                      <p:cBhvr>
                                        <p:cTn id="145" dur="1" fill="hold">
                                          <p:stCondLst>
                                            <p:cond delay="0"/>
                                          </p:stCondLst>
                                        </p:cTn>
                                        <p:tgtEl>
                                          <p:spTgt spid="100"/>
                                        </p:tgtEl>
                                        <p:attrNameLst>
                                          <p:attrName>style.visibility</p:attrName>
                                        </p:attrNameLst>
                                      </p:cBhvr>
                                      <p:to>
                                        <p:strVal val="visible"/>
                                      </p:to>
                                    </p:set>
                                    <p:animEffect transition="in" filter="fade">
                                      <p:cBhvr additive="repl">
                                        <p:cTn id="146" dur="500"/>
                                        <p:tgtEl>
                                          <p:spTgt spid="100"/>
                                        </p:tgtEl>
                                      </p:cBhvr>
                                    </p:animEffect>
                                  </p:childTnLst>
                                </p:cTn>
                              </p:par>
                              <p:par>
                                <p:cTn id="147" presetID="10" presetClass="entr" fill="hold" nodeType="withEffect">
                                  <p:stCondLst>
                                    <p:cond delay="0"/>
                                  </p:stCondLst>
                                  <p:childTnLst>
                                    <p:set>
                                      <p:cBhvr>
                                        <p:cTn id="148" dur="1" fill="hold">
                                          <p:stCondLst>
                                            <p:cond delay="0"/>
                                          </p:stCondLst>
                                        </p:cTn>
                                        <p:tgtEl>
                                          <p:spTgt spid="101"/>
                                        </p:tgtEl>
                                        <p:attrNameLst>
                                          <p:attrName>style.visibility</p:attrName>
                                        </p:attrNameLst>
                                      </p:cBhvr>
                                      <p:to>
                                        <p:strVal val="visible"/>
                                      </p:to>
                                    </p:set>
                                    <p:animEffect transition="in" filter="fade">
                                      <p:cBhvr additive="repl">
                                        <p:cTn id="149" dur="500"/>
                                        <p:tgtEl>
                                          <p:spTgt spid="101"/>
                                        </p:tgtEl>
                                      </p:cBhvr>
                                    </p:animEffect>
                                  </p:childTnLst>
                                </p:cTn>
                              </p:par>
                              <p:par>
                                <p:cTn id="150" presetID="10" presetClass="entr" fill="hold" nodeType="withEffect">
                                  <p:stCondLst>
                                    <p:cond delay="0"/>
                                  </p:stCondLst>
                                  <p:childTnLst>
                                    <p:set>
                                      <p:cBhvr>
                                        <p:cTn id="151" dur="1" fill="hold">
                                          <p:stCondLst>
                                            <p:cond delay="0"/>
                                          </p:stCondLst>
                                        </p:cTn>
                                        <p:tgtEl>
                                          <p:spTgt spid="102"/>
                                        </p:tgtEl>
                                        <p:attrNameLst>
                                          <p:attrName>style.visibility</p:attrName>
                                        </p:attrNameLst>
                                      </p:cBhvr>
                                      <p:to>
                                        <p:strVal val="visible"/>
                                      </p:to>
                                    </p:set>
                                    <p:animEffect transition="in" filter="fade">
                                      <p:cBhvr additive="repl">
                                        <p:cTn id="152" dur="500"/>
                                        <p:tgtEl>
                                          <p:spTgt spid="102"/>
                                        </p:tgtEl>
                                      </p:cBhvr>
                                    </p:animEffect>
                                  </p:childTnLst>
                                </p:cTn>
                              </p:par>
                              <p:par>
                                <p:cTn id="153" presetID="10" presetClass="entr" fill="hold" nodeType="withEffect">
                                  <p:stCondLst>
                                    <p:cond delay="0"/>
                                  </p:stCondLst>
                                  <p:childTnLst>
                                    <p:set>
                                      <p:cBhvr>
                                        <p:cTn id="154" dur="1" fill="hold">
                                          <p:stCondLst>
                                            <p:cond delay="0"/>
                                          </p:stCondLst>
                                        </p:cTn>
                                        <p:tgtEl>
                                          <p:spTgt spid="3"/>
                                        </p:tgtEl>
                                        <p:attrNameLst>
                                          <p:attrName>style.visibility</p:attrName>
                                        </p:attrNameLst>
                                      </p:cBhvr>
                                      <p:to>
                                        <p:strVal val="visible"/>
                                      </p:to>
                                    </p:set>
                                    <p:animEffect transition="in" filter="fade">
                                      <p:cBhvr additive="repl">
                                        <p:cTn id="1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7CEB06A3-F824-7573-55F4-756C99F968E4}"/>
              </a:ext>
            </a:extLst>
          </p:cNvPr>
          <p:cNvSpPr/>
          <p:nvPr/>
        </p:nvSpPr>
        <p:spPr>
          <a:xfrm>
            <a:off x="17199393" y="4418956"/>
            <a:ext cx="6296726" cy="7883684"/>
          </a:xfrm>
          <a:prstGeom prst="roundRect">
            <a:avLst/>
          </a:prstGeom>
          <a:solidFill>
            <a:srgbClr val="0365C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7C31073-D5C3-98A8-BCDF-C4359694382A}"/>
              </a:ext>
            </a:extLst>
          </p:cNvPr>
          <p:cNvSpPr/>
          <p:nvPr/>
        </p:nvSpPr>
        <p:spPr>
          <a:xfrm>
            <a:off x="8765687" y="4418956"/>
            <a:ext cx="6379369" cy="7883684"/>
          </a:xfrm>
          <a:prstGeom prst="roundRect">
            <a:avLst/>
          </a:prstGeom>
          <a:solidFill>
            <a:srgbClr val="0365C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PlaceHolder 1"/>
          <p:cNvSpPr>
            <a:spLocks noGrp="1"/>
          </p:cNvSpPr>
          <p:nvPr>
            <p:ph type="sldNum" idx="20"/>
          </p:nvPr>
        </p:nvSpPr>
        <p:spPr>
          <a:xfrm>
            <a:off x="23072760" y="12733920"/>
            <a:ext cx="846720" cy="729720"/>
          </a:xfrm>
          <a:prstGeom prst="rect">
            <a:avLst/>
          </a:prstGeom>
          <a:noFill/>
          <a:ln w="0">
            <a:noFill/>
          </a:ln>
        </p:spPr>
        <p:txBody>
          <a:bodyPr lIns="90000" tIns="45000" rIns="90000" bIns="45000" anchor="t">
            <a:noAutofit/>
          </a:bodyPr>
          <a:lstStyle>
            <a:lvl1pPr indent="0" algn="ctr" defTabSz="825480">
              <a:lnSpc>
                <a:spcPct val="100000"/>
              </a:lnSpc>
              <a:buNone/>
              <a:tabLst>
                <a:tab pos="0" algn="l"/>
              </a:tabLst>
              <a:defRPr lang="en-US" sz="3200" b="0" strike="noStrike" spc="-1">
                <a:solidFill>
                  <a:srgbClr val="000000"/>
                </a:solidFill>
                <a:latin typeface="Helvetica Light"/>
                <a:ea typeface="Helvetica Light"/>
              </a:defRPr>
            </a:lvl1pPr>
          </a:lstStyle>
          <a:p>
            <a:pPr indent="0" algn="ctr" defTabSz="825480">
              <a:lnSpc>
                <a:spcPct val="100000"/>
              </a:lnSpc>
              <a:buNone/>
              <a:tabLst>
                <a:tab pos="0" algn="l"/>
              </a:tabLst>
            </a:pPr>
            <a:fld id="{63F76DF9-4EDC-4D52-A238-16AC4B53599E}" type="slidenum">
              <a:rPr lang="en-US" sz="3200" b="0" strike="noStrike" spc="-1">
                <a:solidFill>
                  <a:srgbClr val="000000"/>
                </a:solidFill>
                <a:latin typeface="Helvetica Light"/>
                <a:ea typeface="Helvetica Light"/>
              </a:rPr>
              <a:t>4</a:t>
            </a:fld>
            <a:endParaRPr lang="en-US" sz="3200" b="0" strike="noStrike" spc="-1">
              <a:solidFill>
                <a:srgbClr val="000000"/>
              </a:solidFill>
              <a:latin typeface="Times New Roman"/>
            </a:endParaRPr>
          </a:p>
        </p:txBody>
      </p:sp>
      <p:sp>
        <p:nvSpPr>
          <p:cNvPr id="104" name="Title 1"/>
          <p:cNvSpPr/>
          <p:nvPr/>
        </p:nvSpPr>
        <p:spPr>
          <a:xfrm>
            <a:off x="383400" y="311040"/>
            <a:ext cx="1997028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endParaRPr lang="en-US" sz="8800" b="0" strike="noStrike" spc="-1">
              <a:solidFill>
                <a:schemeClr val="dk1"/>
              </a:solidFill>
              <a:latin typeface="Helvetica Light"/>
              <a:ea typeface="Helvetica Light"/>
            </a:endParaRPr>
          </a:p>
        </p:txBody>
      </p:sp>
      <p:sp>
        <p:nvSpPr>
          <p:cNvPr id="105" name="Title 1"/>
          <p:cNvSpPr/>
          <p:nvPr/>
        </p:nvSpPr>
        <p:spPr>
          <a:xfrm>
            <a:off x="9144057" y="1965960"/>
            <a:ext cx="555876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u="sng" strike="noStrike" spc="-1" dirty="0">
                <a:solidFill>
                  <a:srgbClr val="00B0F0"/>
                </a:solidFill>
                <a:uFillTx/>
                <a:latin typeface="Arial Narrow"/>
                <a:ea typeface="Helvetica Light"/>
              </a:rPr>
              <a:t>Benefits &amp; Challenge</a:t>
            </a:r>
            <a:endParaRPr lang="en-US" sz="4800" b="0" strike="noStrike" spc="-1" dirty="0">
              <a:solidFill>
                <a:srgbClr val="000000"/>
              </a:solidFill>
              <a:latin typeface="Arial"/>
            </a:endParaRPr>
          </a:p>
        </p:txBody>
      </p:sp>
      <p:pic>
        <p:nvPicPr>
          <p:cNvPr id="106" name="456E501E-A555-477F-8548-5AB748B14A5B"/>
          <p:cNvPicPr/>
          <p:nvPr/>
        </p:nvPicPr>
        <p:blipFill>
          <a:blip r:embed="rId3"/>
          <a:stretch/>
        </p:blipFill>
        <p:spPr>
          <a:xfrm>
            <a:off x="685800" y="546480"/>
            <a:ext cx="1992960" cy="1242720"/>
          </a:xfrm>
          <a:prstGeom prst="rect">
            <a:avLst/>
          </a:prstGeom>
          <a:ln w="0">
            <a:noFill/>
          </a:ln>
        </p:spPr>
      </p:pic>
      <p:pic>
        <p:nvPicPr>
          <p:cNvPr id="107" name="69157DF6-A048-403A-A6A8-296FF733767B"/>
          <p:cNvPicPr/>
          <p:nvPr/>
        </p:nvPicPr>
        <p:blipFill>
          <a:blip r:embed="rId4"/>
          <a:stretch/>
        </p:blipFill>
        <p:spPr>
          <a:xfrm>
            <a:off x="451080" y="1965960"/>
            <a:ext cx="2748960" cy="385200"/>
          </a:xfrm>
          <a:prstGeom prst="rect">
            <a:avLst/>
          </a:prstGeom>
          <a:ln w="0">
            <a:noFill/>
          </a:ln>
        </p:spPr>
      </p:pic>
      <p:sp>
        <p:nvSpPr>
          <p:cNvPr id="108" name="TextBox 1"/>
          <p:cNvSpPr/>
          <p:nvPr/>
        </p:nvSpPr>
        <p:spPr>
          <a:xfrm>
            <a:off x="4346015" y="693279"/>
            <a:ext cx="147927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7200" b="1" i="1" strike="noStrike" spc="-1" dirty="0">
                <a:solidFill>
                  <a:schemeClr val="lt1"/>
                </a:solidFill>
                <a:latin typeface="Arial Narrow"/>
                <a:ea typeface="Helvetica Light"/>
              </a:rPr>
              <a:t>Digital IF </a:t>
            </a:r>
            <a:r>
              <a:rPr lang="en-US" sz="6000" b="1" i="1" strike="noStrike" spc="-1" dirty="0">
                <a:solidFill>
                  <a:schemeClr val="lt1"/>
                </a:solidFill>
                <a:latin typeface="Arial Narrow"/>
                <a:ea typeface="Helvetica Light"/>
              </a:rPr>
              <a:t>(Digital Intermediate Frequency)</a:t>
            </a:r>
            <a:endParaRPr lang="en-US" sz="6000" b="0" strike="noStrike" spc="-1" dirty="0">
              <a:solidFill>
                <a:srgbClr val="000000"/>
              </a:solidFill>
              <a:latin typeface="Arial"/>
            </a:endParaRPr>
          </a:p>
        </p:txBody>
      </p:sp>
      <p:pic>
        <p:nvPicPr>
          <p:cNvPr id="9" name="Picture 8" descr="Logo&#10;&#10;Description automatically generated">
            <a:extLst>
              <a:ext uri="{FF2B5EF4-FFF2-40B4-BE49-F238E27FC236}">
                <a16:creationId xmlns:a16="http://schemas.microsoft.com/office/drawing/2014/main" id="{EACBEB35-D51F-BE01-5EEF-F537F0AAB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8124" y="618165"/>
            <a:ext cx="2857995" cy="1347796"/>
          </a:xfrm>
          <a:prstGeom prst="rect">
            <a:avLst/>
          </a:prstGeom>
        </p:spPr>
      </p:pic>
      <p:sp>
        <p:nvSpPr>
          <p:cNvPr id="10" name="Rectangle: Rounded Corners 9">
            <a:extLst>
              <a:ext uri="{FF2B5EF4-FFF2-40B4-BE49-F238E27FC236}">
                <a16:creationId xmlns:a16="http://schemas.microsoft.com/office/drawing/2014/main" id="{B420D245-5A40-8B4B-198B-47184A00C64B}"/>
              </a:ext>
            </a:extLst>
          </p:cNvPr>
          <p:cNvSpPr/>
          <p:nvPr/>
        </p:nvSpPr>
        <p:spPr>
          <a:xfrm>
            <a:off x="492042" y="4490640"/>
            <a:ext cx="6379369" cy="7883684"/>
          </a:xfrm>
          <a:prstGeom prst="roundRect">
            <a:avLst/>
          </a:prstGeom>
          <a:solidFill>
            <a:srgbClr val="0365C0">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7"/>
          <p:cNvSpPr/>
          <p:nvPr/>
        </p:nvSpPr>
        <p:spPr>
          <a:xfrm>
            <a:off x="883675" y="4732571"/>
            <a:ext cx="5596102" cy="6750485"/>
          </a:xfrm>
          <a:prstGeom prst="rect">
            <a:avLst/>
          </a:prstGeom>
          <a:noFill/>
          <a:ln w="12700">
            <a:noFill/>
          </a:ln>
        </p:spPr>
        <p:style>
          <a:lnRef idx="0">
            <a:scrgbClr r="0" g="0" b="0"/>
          </a:lnRef>
          <a:fillRef idx="0">
            <a:scrgbClr r="0" g="0" b="0"/>
          </a:fillRef>
          <a:effectRef idx="0">
            <a:scrgbClr r="0" g="0" b="0"/>
          </a:effectRef>
          <a:fontRef idx="minor"/>
        </p:style>
        <p:txBody>
          <a:bodyPr horzOverflow="overflow" wrap="square" lIns="50760" tIns="50760" rIns="50760" bIns="50760" numCol="1" spcCol="38160" anchor="ctr">
            <a:spAutoFit/>
          </a:bodyPr>
          <a:lstStyle/>
          <a:p>
            <a:pPr algn="ctr" defTabSz="825480">
              <a:lnSpc>
                <a:spcPct val="150000"/>
              </a:lnSpc>
              <a:tabLst>
                <a:tab pos="0" algn="l"/>
              </a:tabLst>
            </a:pPr>
            <a:r>
              <a:rPr lang="en-US" sz="4800" b="1" i="1" strike="noStrike" spc="-1" dirty="0">
                <a:solidFill>
                  <a:schemeClr val="lt1"/>
                </a:solidFill>
                <a:latin typeface="Arial Narrow"/>
                <a:ea typeface="Helvetica Light"/>
              </a:rPr>
              <a:t>Benefits</a:t>
            </a:r>
            <a:r>
              <a:rPr lang="en-US" sz="4400" b="0" i="1" strike="noStrike" spc="-1" dirty="0">
                <a:solidFill>
                  <a:schemeClr val="lt1"/>
                </a:solidFill>
                <a:latin typeface="Arial Narrow"/>
                <a:ea typeface="Helvetica Light"/>
              </a:rPr>
              <a:t>: </a:t>
            </a:r>
            <a:endParaRPr lang="en-US" sz="4400" b="0" strike="noStrike" spc="-1" dirty="0">
              <a:solidFill>
                <a:srgbClr val="000000"/>
              </a:solidFill>
              <a:latin typeface="Arial"/>
            </a:endParaRPr>
          </a:p>
          <a:p>
            <a:pPr marL="336550" indent="-336550" defTabSz="825480">
              <a:buClr>
                <a:srgbClr val="FFFFFF"/>
              </a:buClr>
              <a:buFont typeface="Arial"/>
              <a:buChar char="•"/>
              <a:tabLst>
                <a:tab pos="0" algn="l"/>
              </a:tabLst>
            </a:pPr>
            <a:endParaRPr lang="en-US" sz="4000" b="0" i="1" strike="noStrike" spc="-1" dirty="0">
              <a:solidFill>
                <a:schemeClr val="lt1"/>
              </a:solidFill>
              <a:latin typeface="Arial Narrow"/>
              <a:ea typeface="Helvetica Light"/>
            </a:endParaRPr>
          </a:p>
          <a:p>
            <a:pPr marL="336550" indent="-336550" defTabSz="825480">
              <a:buClr>
                <a:srgbClr val="FFFFFF"/>
              </a:buClr>
              <a:buFont typeface="Arial"/>
              <a:buChar char="•"/>
              <a:tabLst>
                <a:tab pos="0" algn="l"/>
              </a:tabLst>
            </a:pPr>
            <a:r>
              <a:rPr lang="en-US" sz="4000" b="0" i="1" strike="noStrike" spc="-1" dirty="0">
                <a:solidFill>
                  <a:schemeClr val="lt1"/>
                </a:solidFill>
                <a:latin typeface="Arial Narrow"/>
                <a:ea typeface="Helvetica Light"/>
              </a:rPr>
              <a:t>Reduced infrastructure complexity and cost</a:t>
            </a:r>
          </a:p>
          <a:p>
            <a:pPr marL="336550" indent="-336550" defTabSz="825480">
              <a:buClr>
                <a:srgbClr val="FFFFFF"/>
              </a:buClr>
              <a:buFont typeface="Arial"/>
              <a:buChar char="•"/>
              <a:tabLst>
                <a:tab pos="0" algn="l"/>
              </a:tabLst>
            </a:pPr>
            <a:endParaRPr lang="en-US" sz="4000" b="0" strike="noStrike" spc="-1" dirty="0">
              <a:solidFill>
                <a:srgbClr val="000000"/>
              </a:solidFill>
              <a:latin typeface="Arial"/>
            </a:endParaRPr>
          </a:p>
          <a:p>
            <a:pPr marL="336550" indent="-336550" defTabSz="825480">
              <a:buClr>
                <a:srgbClr val="FFFFFF"/>
              </a:buClr>
              <a:buFont typeface="Arial"/>
              <a:buChar char="•"/>
              <a:tabLst>
                <a:tab pos="0" algn="l"/>
              </a:tabLst>
            </a:pPr>
            <a:r>
              <a:rPr lang="en-US" sz="4000" b="0" i="1" strike="noStrike" spc="-1" dirty="0">
                <a:solidFill>
                  <a:schemeClr val="lt1"/>
                </a:solidFill>
                <a:latin typeface="Arial Narrow"/>
                <a:ea typeface="Helvetica Light"/>
              </a:rPr>
              <a:t>Modular, Scalable, </a:t>
            </a:r>
            <a:r>
              <a:rPr lang="en-US" sz="4000" i="1" spc="-1" dirty="0">
                <a:solidFill>
                  <a:schemeClr val="lt1"/>
                </a:solidFill>
                <a:latin typeface="Arial Narrow"/>
                <a:ea typeface="Helvetica Light"/>
              </a:rPr>
              <a:t>Flexible, Software upgradable</a:t>
            </a:r>
          </a:p>
          <a:p>
            <a:pPr marL="336550" indent="-336550" defTabSz="825480">
              <a:buClr>
                <a:srgbClr val="FFFFFF"/>
              </a:buClr>
              <a:buFont typeface="Arial"/>
              <a:buChar char="•"/>
              <a:tabLst>
                <a:tab pos="0" algn="l"/>
              </a:tabLst>
            </a:pPr>
            <a:endParaRPr lang="en-US" sz="4000" b="0" i="1" strike="noStrike" spc="-1" dirty="0">
              <a:solidFill>
                <a:schemeClr val="lt1"/>
              </a:solidFill>
              <a:latin typeface="Arial Narrow"/>
              <a:ea typeface="Helvetica Light"/>
            </a:endParaRPr>
          </a:p>
          <a:p>
            <a:pPr marL="336550" indent="-336550" defTabSz="825480">
              <a:buClr>
                <a:srgbClr val="FFFFFF"/>
              </a:buClr>
              <a:buFont typeface="Arial"/>
              <a:buChar char="•"/>
              <a:tabLst>
                <a:tab pos="0" algn="l"/>
              </a:tabLst>
            </a:pPr>
            <a:r>
              <a:rPr lang="en-US" sz="4000" b="0" i="1" strike="noStrike" spc="-1" dirty="0">
                <a:solidFill>
                  <a:schemeClr val="lt1"/>
                </a:solidFill>
                <a:latin typeface="Arial Narrow"/>
                <a:ea typeface="Helvetica Light"/>
              </a:rPr>
              <a:t>Digital &amp; Software-Defined Innovation</a:t>
            </a:r>
            <a:endParaRPr lang="en-US" sz="4000" b="0" strike="noStrike" spc="-1" dirty="0">
              <a:solidFill>
                <a:srgbClr val="000000"/>
              </a:solidFill>
              <a:latin typeface="Arial"/>
            </a:endParaRPr>
          </a:p>
        </p:txBody>
      </p:sp>
      <p:sp>
        <p:nvSpPr>
          <p:cNvPr id="110" name="TextBox 9"/>
          <p:cNvSpPr/>
          <p:nvPr/>
        </p:nvSpPr>
        <p:spPr>
          <a:xfrm>
            <a:off x="8961740" y="5048041"/>
            <a:ext cx="6070020" cy="6119543"/>
          </a:xfrm>
          <a:prstGeom prst="rect">
            <a:avLst/>
          </a:prstGeom>
          <a:noFill/>
          <a:ln w="12700">
            <a:noFill/>
          </a:ln>
        </p:spPr>
        <p:style>
          <a:lnRef idx="0">
            <a:scrgbClr r="0" g="0" b="0"/>
          </a:lnRef>
          <a:fillRef idx="0">
            <a:scrgbClr r="0" g="0" b="0"/>
          </a:fillRef>
          <a:effectRef idx="0">
            <a:scrgbClr r="0" g="0" b="0"/>
          </a:effectRef>
          <a:fontRef idx="minor"/>
        </p:style>
        <p:txBody>
          <a:bodyPr horzOverflow="overflow" wrap="square" lIns="50760" tIns="50760" rIns="50760" bIns="50760" numCol="1" spcCol="38160" anchor="ctr">
            <a:spAutoFit/>
          </a:bodyPr>
          <a:lstStyle/>
          <a:p>
            <a:pPr algn="ctr" defTabSz="825480">
              <a:lnSpc>
                <a:spcPct val="150000"/>
              </a:lnSpc>
              <a:tabLst>
                <a:tab pos="0" algn="l"/>
              </a:tabLst>
            </a:pPr>
            <a:r>
              <a:rPr lang="en-US" sz="4800" b="1" i="1" strike="noStrike" spc="-1" dirty="0">
                <a:solidFill>
                  <a:schemeClr val="lt1"/>
                </a:solidFill>
                <a:latin typeface="Arial Narrow"/>
                <a:ea typeface="Helvetica Light"/>
              </a:rPr>
              <a:t>Challenges</a:t>
            </a:r>
            <a:r>
              <a:rPr lang="en-US" sz="4400" b="0" i="1" strike="noStrike" spc="-1" dirty="0">
                <a:solidFill>
                  <a:schemeClr val="lt1"/>
                </a:solidFill>
                <a:latin typeface="Arial Narrow"/>
                <a:ea typeface="Helvetica Light"/>
              </a:rPr>
              <a:t>: </a:t>
            </a:r>
          </a:p>
          <a:p>
            <a:pPr algn="ctr" defTabSz="825480">
              <a:lnSpc>
                <a:spcPct val="150000"/>
              </a:lnSpc>
              <a:tabLst>
                <a:tab pos="0" algn="l"/>
              </a:tabLst>
            </a:pPr>
            <a:endParaRPr lang="en-US" sz="4400" b="0" strike="noStrike" spc="-1" dirty="0">
              <a:solidFill>
                <a:srgbClr val="000000"/>
              </a:solidFill>
              <a:latin typeface="Arial"/>
            </a:endParaRPr>
          </a:p>
          <a:p>
            <a:pPr marL="336550" indent="-336550" defTabSz="825480">
              <a:buClr>
                <a:srgbClr val="FFFFFF"/>
              </a:buClr>
              <a:buFont typeface="Arial"/>
              <a:buChar char="•"/>
              <a:tabLst>
                <a:tab pos="0" algn="l"/>
              </a:tabLst>
            </a:pPr>
            <a:r>
              <a:rPr lang="en-US" sz="4000" b="0" i="1" strike="noStrike" spc="-1" dirty="0">
                <a:solidFill>
                  <a:schemeClr val="lt1"/>
                </a:solidFill>
                <a:latin typeface="Arial Narrow"/>
                <a:ea typeface="Helvetica Light"/>
              </a:rPr>
              <a:t>Data Intensive – 1 to 40 Gbps</a:t>
            </a:r>
          </a:p>
          <a:p>
            <a:pPr marL="336550" indent="-336550" defTabSz="825480">
              <a:buClr>
                <a:srgbClr val="FFFFFF"/>
              </a:buClr>
              <a:buFont typeface="Arial"/>
              <a:buChar char="•"/>
              <a:tabLst>
                <a:tab pos="0" algn="l"/>
              </a:tabLst>
            </a:pPr>
            <a:endParaRPr lang="en-US" sz="4000" b="0" strike="noStrike" spc="-1" dirty="0">
              <a:solidFill>
                <a:srgbClr val="000000"/>
              </a:solidFill>
              <a:latin typeface="Arial"/>
            </a:endParaRPr>
          </a:p>
          <a:p>
            <a:pPr marL="336550" indent="-336550" defTabSz="825480">
              <a:buClr>
                <a:srgbClr val="FFFFFF"/>
              </a:buClr>
              <a:buFont typeface="Arial"/>
              <a:buChar char="•"/>
              <a:tabLst>
                <a:tab pos="0" algn="l"/>
              </a:tabLst>
            </a:pPr>
            <a:r>
              <a:rPr lang="en-US" sz="4000" b="0" i="1" strike="noStrike" spc="-1" dirty="0">
                <a:solidFill>
                  <a:schemeClr val="lt1"/>
                </a:solidFill>
                <a:latin typeface="Arial Narrow"/>
                <a:ea typeface="Helvetica Light"/>
              </a:rPr>
              <a:t>WAN Infrastructure</a:t>
            </a:r>
            <a:endParaRPr lang="en-US" sz="4000" b="0" strike="noStrike" spc="-1" dirty="0">
              <a:solidFill>
                <a:srgbClr val="000000"/>
              </a:solidFill>
              <a:latin typeface="Arial"/>
            </a:endParaRPr>
          </a:p>
          <a:p>
            <a:pPr marL="1430338" lvl="3" indent="-571500" defTabSz="825480">
              <a:spcBef>
                <a:spcPts val="600"/>
              </a:spcBef>
              <a:spcAft>
                <a:spcPts val="600"/>
              </a:spcAft>
              <a:buFontTx/>
              <a:buChar char="-"/>
              <a:tabLst>
                <a:tab pos="0" algn="l"/>
              </a:tabLst>
            </a:pPr>
            <a:r>
              <a:rPr lang="en-US" sz="3600" b="0" i="1" strike="noStrike" spc="-1" dirty="0">
                <a:solidFill>
                  <a:schemeClr val="lt1"/>
                </a:solidFill>
                <a:latin typeface="Arial Narrow"/>
                <a:ea typeface="Helvetica Light"/>
              </a:rPr>
              <a:t>Shared, not deterministic, </a:t>
            </a:r>
            <a:endParaRPr lang="en-US" sz="3600" i="1" spc="-1" dirty="0">
              <a:solidFill>
                <a:schemeClr val="lt1"/>
              </a:solidFill>
              <a:latin typeface="Arial Narrow"/>
              <a:ea typeface="Helvetica Light"/>
            </a:endParaRPr>
          </a:p>
          <a:p>
            <a:pPr marL="1430338" lvl="3" indent="-571500" defTabSz="825480">
              <a:spcBef>
                <a:spcPts val="600"/>
              </a:spcBef>
              <a:spcAft>
                <a:spcPts val="600"/>
              </a:spcAft>
              <a:buFontTx/>
              <a:buChar char="-"/>
              <a:tabLst>
                <a:tab pos="0" algn="l"/>
              </a:tabLst>
            </a:pPr>
            <a:r>
              <a:rPr lang="en-US" sz="3600" b="0" i="1" strike="noStrike" spc="-1" dirty="0">
                <a:solidFill>
                  <a:schemeClr val="lt1"/>
                </a:solidFill>
                <a:latin typeface="Arial Narrow"/>
                <a:ea typeface="Helvetica Light"/>
              </a:rPr>
              <a:t>Congestion, Packet Loss,</a:t>
            </a:r>
            <a:r>
              <a:rPr lang="en-US" sz="3600" i="1" spc="-1" dirty="0">
                <a:solidFill>
                  <a:schemeClr val="lt1"/>
                </a:solidFill>
                <a:latin typeface="Arial Narrow"/>
                <a:ea typeface="Helvetica Light"/>
              </a:rPr>
              <a:t> </a:t>
            </a:r>
          </a:p>
          <a:p>
            <a:pPr marL="1430338" lvl="3" indent="-571500" defTabSz="825480">
              <a:spcBef>
                <a:spcPts val="600"/>
              </a:spcBef>
              <a:spcAft>
                <a:spcPts val="600"/>
              </a:spcAft>
              <a:buFontTx/>
              <a:buChar char="-"/>
              <a:tabLst>
                <a:tab pos="0" algn="l"/>
              </a:tabLst>
            </a:pPr>
            <a:r>
              <a:rPr lang="en-US" sz="3600" b="0" i="1" strike="noStrike" spc="-1" dirty="0">
                <a:solidFill>
                  <a:schemeClr val="lt1"/>
                </a:solidFill>
                <a:latin typeface="Arial Narrow"/>
                <a:ea typeface="Helvetica Light"/>
              </a:rPr>
              <a:t>Latency &amp; Jitter</a:t>
            </a:r>
            <a:endParaRPr lang="en-US" sz="3600" b="0" strike="noStrike" spc="-1" dirty="0">
              <a:solidFill>
                <a:srgbClr val="000000"/>
              </a:solidFill>
              <a:latin typeface="Arial"/>
            </a:endParaRPr>
          </a:p>
        </p:txBody>
      </p:sp>
      <p:sp>
        <p:nvSpPr>
          <p:cNvPr id="13" name="TextBox 8">
            <a:extLst>
              <a:ext uri="{FF2B5EF4-FFF2-40B4-BE49-F238E27FC236}">
                <a16:creationId xmlns:a16="http://schemas.microsoft.com/office/drawing/2014/main" id="{2B938852-7769-B153-7E0F-6D827073AA27}"/>
              </a:ext>
            </a:extLst>
          </p:cNvPr>
          <p:cNvSpPr/>
          <p:nvPr/>
        </p:nvSpPr>
        <p:spPr>
          <a:xfrm>
            <a:off x="17566977" y="5048041"/>
            <a:ext cx="5561558" cy="6119543"/>
          </a:xfrm>
          <a:prstGeom prst="rect">
            <a:avLst/>
          </a:prstGeom>
          <a:noFill/>
          <a:ln w="12700">
            <a:noFill/>
          </a:ln>
        </p:spPr>
        <p:style>
          <a:lnRef idx="0">
            <a:scrgbClr r="0" g="0" b="0"/>
          </a:lnRef>
          <a:fillRef idx="0">
            <a:scrgbClr r="0" g="0" b="0"/>
          </a:fillRef>
          <a:effectRef idx="0">
            <a:scrgbClr r="0" g="0" b="0"/>
          </a:effectRef>
          <a:fontRef idx="minor"/>
        </p:style>
        <p:txBody>
          <a:bodyPr horzOverflow="overflow" wrap="square" lIns="50760" tIns="50760" rIns="50760" bIns="50760" numCol="1" spcCol="38160" anchor="ctr">
            <a:spAutoFit/>
          </a:bodyPr>
          <a:lstStyle/>
          <a:p>
            <a:pPr algn="ctr" defTabSz="825480">
              <a:lnSpc>
                <a:spcPct val="150000"/>
              </a:lnSpc>
              <a:tabLst>
                <a:tab pos="0" algn="l"/>
              </a:tabLst>
            </a:pPr>
            <a:r>
              <a:rPr lang="en-US" sz="4800" b="1" i="1" strike="noStrike" spc="-1" dirty="0">
                <a:solidFill>
                  <a:schemeClr val="lt1"/>
                </a:solidFill>
                <a:latin typeface="Arial Narrow"/>
                <a:ea typeface="Helvetica Light"/>
              </a:rPr>
              <a:t>Solutions</a:t>
            </a:r>
            <a:r>
              <a:rPr lang="en-US" sz="4400" b="0" i="1" strike="noStrike" spc="-1" dirty="0">
                <a:solidFill>
                  <a:schemeClr val="lt1"/>
                </a:solidFill>
                <a:latin typeface="Arial Narrow"/>
                <a:ea typeface="Helvetica Light"/>
              </a:rPr>
              <a:t>: </a:t>
            </a:r>
          </a:p>
          <a:p>
            <a:pPr algn="ctr" defTabSz="825480">
              <a:lnSpc>
                <a:spcPct val="150000"/>
              </a:lnSpc>
              <a:tabLst>
                <a:tab pos="0" algn="l"/>
              </a:tabLst>
            </a:pPr>
            <a:endParaRPr lang="en-US" sz="4400" b="0" strike="noStrike" spc="-1" dirty="0">
              <a:solidFill>
                <a:srgbClr val="000000"/>
              </a:solidFill>
              <a:latin typeface="Arial"/>
            </a:endParaRPr>
          </a:p>
          <a:p>
            <a:pPr marL="336550" indent="-336550" defTabSz="825480">
              <a:buClr>
                <a:srgbClr val="FFFFFF"/>
              </a:buClr>
              <a:buFont typeface="Arial"/>
              <a:buChar char="•"/>
              <a:tabLst>
                <a:tab pos="0" algn="l"/>
              </a:tabLst>
            </a:pPr>
            <a:r>
              <a:rPr lang="en-US" sz="4000" b="0" i="1" strike="noStrike" spc="-1" dirty="0">
                <a:solidFill>
                  <a:schemeClr val="lt1"/>
                </a:solidFill>
                <a:latin typeface="Arial Narrow"/>
                <a:ea typeface="Helvetica Light"/>
              </a:rPr>
              <a:t>Data Compression</a:t>
            </a:r>
          </a:p>
          <a:p>
            <a:pPr marL="336550" indent="-336550" defTabSz="825480">
              <a:buClr>
                <a:srgbClr val="FFFFFF"/>
              </a:buClr>
              <a:buFont typeface="Arial"/>
              <a:buChar char="•"/>
              <a:tabLst>
                <a:tab pos="0" algn="l"/>
              </a:tabLst>
            </a:pPr>
            <a:endParaRPr lang="en-US" sz="4000" b="0" strike="noStrike" spc="-1" dirty="0">
              <a:solidFill>
                <a:srgbClr val="000000"/>
              </a:solidFill>
              <a:latin typeface="Arial"/>
            </a:endParaRPr>
          </a:p>
          <a:p>
            <a:pPr marL="336550" indent="-336550" defTabSz="825480">
              <a:buClr>
                <a:srgbClr val="FFFFFF"/>
              </a:buClr>
              <a:buFont typeface="Arial"/>
              <a:buChar char="•"/>
              <a:tabLst>
                <a:tab pos="0" algn="l"/>
              </a:tabLst>
            </a:pPr>
            <a:r>
              <a:rPr lang="en-US" sz="4000" b="0" i="1" strike="noStrike" spc="-1">
                <a:solidFill>
                  <a:schemeClr val="lt1"/>
                </a:solidFill>
                <a:latin typeface="Arial Narrow"/>
                <a:ea typeface="Helvetica Light"/>
              </a:rPr>
              <a:t>Data Transport @ WAN</a:t>
            </a:r>
            <a:endParaRPr lang="en-US" sz="4000" b="0" strike="noStrike" spc="-1" dirty="0">
              <a:solidFill>
                <a:srgbClr val="000000"/>
              </a:solidFill>
              <a:latin typeface="Arial"/>
            </a:endParaRPr>
          </a:p>
          <a:p>
            <a:pPr defTabSz="825480">
              <a:spcBef>
                <a:spcPts val="600"/>
              </a:spcBef>
              <a:spcAft>
                <a:spcPts val="600"/>
              </a:spcAft>
              <a:tabLst>
                <a:tab pos="0" algn="l"/>
              </a:tabLst>
            </a:pPr>
            <a:r>
              <a:rPr lang="en-US" sz="3600" b="0" i="1" strike="noStrike" spc="-1" dirty="0">
                <a:solidFill>
                  <a:schemeClr val="lt1"/>
                </a:solidFill>
                <a:latin typeface="Arial Narrow"/>
                <a:ea typeface="Helvetica Light"/>
              </a:rPr>
              <a:t>		- Data Coding Framework</a:t>
            </a:r>
            <a:endParaRPr lang="en-US" sz="3600" b="0" strike="noStrike" spc="-1" dirty="0">
              <a:solidFill>
                <a:srgbClr val="000000"/>
              </a:solidFill>
              <a:latin typeface="Arial"/>
            </a:endParaRPr>
          </a:p>
          <a:p>
            <a:pPr defTabSz="825480">
              <a:spcBef>
                <a:spcPts val="600"/>
              </a:spcBef>
              <a:spcAft>
                <a:spcPts val="600"/>
              </a:spcAft>
              <a:tabLst>
                <a:tab pos="0" algn="l"/>
              </a:tabLst>
            </a:pPr>
            <a:r>
              <a:rPr lang="en-US" sz="3600" b="0" i="1" strike="noStrike" spc="-1" dirty="0">
                <a:solidFill>
                  <a:schemeClr val="lt1"/>
                </a:solidFill>
                <a:latin typeface="Arial Narrow"/>
                <a:ea typeface="Helvetica Light"/>
              </a:rPr>
              <a:t>		- Assured UDP protocol</a:t>
            </a:r>
            <a:endParaRPr lang="en-US" sz="3600" b="0" strike="noStrike" spc="-1" dirty="0">
              <a:solidFill>
                <a:srgbClr val="000000"/>
              </a:solidFill>
              <a:latin typeface="Arial"/>
            </a:endParaRPr>
          </a:p>
          <a:p>
            <a:pPr defTabSz="825480">
              <a:spcBef>
                <a:spcPts val="600"/>
              </a:spcBef>
              <a:spcAft>
                <a:spcPts val="600"/>
              </a:spcAft>
              <a:tabLst>
                <a:tab pos="0" algn="l"/>
              </a:tabLst>
            </a:pPr>
            <a:r>
              <a:rPr lang="en-US" sz="3600" b="0" i="1" strike="noStrike" spc="-1" dirty="0">
                <a:solidFill>
                  <a:schemeClr val="lt1"/>
                </a:solidFill>
                <a:latin typeface="Arial Narrow"/>
                <a:ea typeface="Helvetica Light"/>
              </a:rPr>
              <a:t>		- Latency Reduction</a:t>
            </a:r>
            <a:endParaRPr lang="en-US" sz="3600" b="0" strike="noStrike" spc="-1" dirty="0">
              <a:solidFill>
                <a:srgbClr val="000000"/>
              </a:solidFill>
              <a:latin typeface="Arial"/>
            </a:endParaRPr>
          </a:p>
        </p:txBody>
      </p:sp>
      <p:sp>
        <p:nvSpPr>
          <p:cNvPr id="15" name="Arrow: Right 14">
            <a:extLst>
              <a:ext uri="{FF2B5EF4-FFF2-40B4-BE49-F238E27FC236}">
                <a16:creationId xmlns:a16="http://schemas.microsoft.com/office/drawing/2014/main" id="{D6DE1F8A-BB08-9827-BE47-D65AB85469C8}"/>
              </a:ext>
            </a:extLst>
          </p:cNvPr>
          <p:cNvSpPr/>
          <p:nvPr/>
        </p:nvSpPr>
        <p:spPr>
          <a:xfrm>
            <a:off x="6995982" y="6858000"/>
            <a:ext cx="1760374" cy="2855167"/>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1E10C70-DE70-C7CC-998D-1401D62CD568}"/>
              </a:ext>
            </a:extLst>
          </p:cNvPr>
          <p:cNvSpPr/>
          <p:nvPr/>
        </p:nvSpPr>
        <p:spPr>
          <a:xfrm>
            <a:off x="15314448" y="6858000"/>
            <a:ext cx="1760374" cy="2855167"/>
          </a:xfrm>
          <a:prstGeom prst="rightArrow">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C5B091-042E-7936-B81C-53A3D9F3D838}"/>
              </a:ext>
            </a:extLst>
          </p:cNvPr>
          <p:cNvPicPr>
            <a:picLocks noChangeAspect="1"/>
          </p:cNvPicPr>
          <p:nvPr/>
        </p:nvPicPr>
        <p:blipFill>
          <a:blip r:embed="rId2"/>
          <a:stretch>
            <a:fillRect/>
          </a:stretch>
        </p:blipFill>
        <p:spPr>
          <a:xfrm>
            <a:off x="3742212" y="3689283"/>
            <a:ext cx="16611468" cy="9262977"/>
          </a:xfrm>
          <a:prstGeom prst="rect">
            <a:avLst/>
          </a:prstGeom>
        </p:spPr>
      </p:pic>
      <p:sp>
        <p:nvSpPr>
          <p:cNvPr id="10" name="Title 1">
            <a:extLst>
              <a:ext uri="{FF2B5EF4-FFF2-40B4-BE49-F238E27FC236}">
                <a16:creationId xmlns:a16="http://schemas.microsoft.com/office/drawing/2014/main" id="{0E70F178-344D-AACA-6055-7B74B15D5150}"/>
              </a:ext>
            </a:extLst>
          </p:cNvPr>
          <p:cNvSpPr/>
          <p:nvPr/>
        </p:nvSpPr>
        <p:spPr>
          <a:xfrm>
            <a:off x="383400" y="311040"/>
            <a:ext cx="19970280"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endParaRPr lang="en-US" sz="8800" b="0" strike="noStrike" spc="-1">
              <a:solidFill>
                <a:schemeClr val="dk1"/>
              </a:solidFill>
              <a:latin typeface="Helvetica Light"/>
              <a:ea typeface="Helvetica Light"/>
            </a:endParaRPr>
          </a:p>
        </p:txBody>
      </p:sp>
      <p:sp>
        <p:nvSpPr>
          <p:cNvPr id="11" name="Title 1">
            <a:extLst>
              <a:ext uri="{FF2B5EF4-FFF2-40B4-BE49-F238E27FC236}">
                <a16:creationId xmlns:a16="http://schemas.microsoft.com/office/drawing/2014/main" id="{0519F48E-8288-0F94-FCD9-4163049F80E0}"/>
              </a:ext>
            </a:extLst>
          </p:cNvPr>
          <p:cNvSpPr/>
          <p:nvPr/>
        </p:nvSpPr>
        <p:spPr>
          <a:xfrm>
            <a:off x="8388937" y="1920768"/>
            <a:ext cx="7606126" cy="1046160"/>
          </a:xfrm>
          <a:prstGeom prst="rect">
            <a:avLst/>
          </a:prstGeom>
          <a:noFill/>
          <a:ln w="0">
            <a:noFill/>
          </a:ln>
        </p:spPr>
        <p:style>
          <a:lnRef idx="0">
            <a:scrgbClr r="0" g="0" b="0"/>
          </a:lnRef>
          <a:fillRef idx="0">
            <a:scrgbClr r="0" g="0" b="0"/>
          </a:fillRef>
          <a:effectRef idx="0">
            <a:scrgbClr r="0" g="0" b="0"/>
          </a:effectRef>
          <a:fontRef idx="minor"/>
        </p:style>
        <p:txBody>
          <a:bodyPr lIns="182880" tIns="91440" rIns="182880" bIns="91440" anchor="ctr">
            <a:noAutofit/>
          </a:bodyPr>
          <a:lstStyle/>
          <a:p>
            <a:pPr defTabSz="914400">
              <a:lnSpc>
                <a:spcPct val="90000"/>
              </a:lnSpc>
              <a:tabLst>
                <a:tab pos="0" algn="l"/>
              </a:tabLst>
            </a:pPr>
            <a:r>
              <a:rPr lang="en-US" sz="4800" b="1" i="1" u="sng" strike="noStrike" spc="-1" dirty="0">
                <a:solidFill>
                  <a:srgbClr val="00B0F0"/>
                </a:solidFill>
                <a:uFillTx/>
                <a:latin typeface="Arial Narrow"/>
                <a:ea typeface="Helvetica Light"/>
              </a:rPr>
              <a:t>Digital IF Data </a:t>
            </a:r>
            <a:r>
              <a:rPr lang="en-US" sz="4800" b="1" i="1" u="sng" spc="-1" dirty="0">
                <a:solidFill>
                  <a:srgbClr val="00B0F0"/>
                </a:solidFill>
                <a:latin typeface="Arial Narrow"/>
                <a:ea typeface="Helvetica Light"/>
              </a:rPr>
              <a:t>St</a:t>
            </a:r>
            <a:r>
              <a:rPr lang="en-US" sz="4800" b="1" i="1" u="sng" strike="noStrike" spc="-1" dirty="0">
                <a:solidFill>
                  <a:srgbClr val="00B0F0"/>
                </a:solidFill>
                <a:uFillTx/>
                <a:latin typeface="Arial Narrow"/>
                <a:ea typeface="Helvetica Light"/>
              </a:rPr>
              <a:t>ream </a:t>
            </a:r>
            <a:r>
              <a:rPr lang="en-US" sz="4800" b="1" i="1" u="sng" spc="-1" dirty="0">
                <a:solidFill>
                  <a:srgbClr val="00B0F0"/>
                </a:solidFill>
                <a:latin typeface="Arial Narrow"/>
                <a:ea typeface="Helvetica Light"/>
              </a:rPr>
              <a:t>R</a:t>
            </a:r>
            <a:r>
              <a:rPr lang="en-US" sz="4800" b="1" i="1" u="sng" strike="noStrike" spc="-1" dirty="0">
                <a:solidFill>
                  <a:srgbClr val="00B0F0"/>
                </a:solidFill>
                <a:uFillTx/>
                <a:latin typeface="Arial Narrow"/>
                <a:ea typeface="Helvetica Light"/>
              </a:rPr>
              <a:t>ates</a:t>
            </a:r>
            <a:endParaRPr lang="en-US" sz="4800" b="0" strike="noStrike" spc="-1" dirty="0">
              <a:solidFill>
                <a:srgbClr val="000000"/>
              </a:solidFill>
              <a:latin typeface="Arial"/>
            </a:endParaRPr>
          </a:p>
        </p:txBody>
      </p:sp>
      <p:pic>
        <p:nvPicPr>
          <p:cNvPr id="12" name="456E501E-A555-477F-8548-5AB748B14A5B">
            <a:extLst>
              <a:ext uri="{FF2B5EF4-FFF2-40B4-BE49-F238E27FC236}">
                <a16:creationId xmlns:a16="http://schemas.microsoft.com/office/drawing/2014/main" id="{BD1C72C8-100E-4597-FC06-62DB60525E7D}"/>
              </a:ext>
            </a:extLst>
          </p:cNvPr>
          <p:cNvPicPr/>
          <p:nvPr/>
        </p:nvPicPr>
        <p:blipFill>
          <a:blip r:embed="rId3"/>
          <a:stretch/>
        </p:blipFill>
        <p:spPr>
          <a:xfrm>
            <a:off x="685800" y="546480"/>
            <a:ext cx="1992960" cy="1242720"/>
          </a:xfrm>
          <a:prstGeom prst="rect">
            <a:avLst/>
          </a:prstGeom>
          <a:ln w="0">
            <a:noFill/>
          </a:ln>
        </p:spPr>
      </p:pic>
      <p:pic>
        <p:nvPicPr>
          <p:cNvPr id="13" name="69157DF6-A048-403A-A6A8-296FF733767B">
            <a:extLst>
              <a:ext uri="{FF2B5EF4-FFF2-40B4-BE49-F238E27FC236}">
                <a16:creationId xmlns:a16="http://schemas.microsoft.com/office/drawing/2014/main" id="{776FF22E-BE3C-09DF-B8B9-4306133B165F}"/>
              </a:ext>
            </a:extLst>
          </p:cNvPr>
          <p:cNvPicPr/>
          <p:nvPr/>
        </p:nvPicPr>
        <p:blipFill>
          <a:blip r:embed="rId4"/>
          <a:stretch/>
        </p:blipFill>
        <p:spPr>
          <a:xfrm>
            <a:off x="451080" y="1965960"/>
            <a:ext cx="2748960" cy="385200"/>
          </a:xfrm>
          <a:prstGeom prst="rect">
            <a:avLst/>
          </a:prstGeom>
          <a:ln w="0">
            <a:noFill/>
          </a:ln>
        </p:spPr>
      </p:pic>
      <p:sp>
        <p:nvSpPr>
          <p:cNvPr id="14" name="TextBox 1">
            <a:extLst>
              <a:ext uri="{FF2B5EF4-FFF2-40B4-BE49-F238E27FC236}">
                <a16:creationId xmlns:a16="http://schemas.microsoft.com/office/drawing/2014/main" id="{E7A0E256-4780-B647-B740-3615C55E8B03}"/>
              </a:ext>
            </a:extLst>
          </p:cNvPr>
          <p:cNvSpPr/>
          <p:nvPr/>
        </p:nvSpPr>
        <p:spPr>
          <a:xfrm>
            <a:off x="4476644" y="724650"/>
            <a:ext cx="1479276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7200" b="1" i="1" strike="noStrike" spc="-1" dirty="0">
                <a:solidFill>
                  <a:schemeClr val="lt1"/>
                </a:solidFill>
                <a:latin typeface="Arial Narrow"/>
                <a:ea typeface="Helvetica Light"/>
              </a:rPr>
              <a:t>Digital IF </a:t>
            </a:r>
            <a:r>
              <a:rPr lang="en-US" sz="6000" b="1" i="1" strike="noStrike" spc="-1" dirty="0">
                <a:solidFill>
                  <a:schemeClr val="lt1"/>
                </a:solidFill>
                <a:latin typeface="Arial Narrow"/>
                <a:ea typeface="Helvetica Light"/>
              </a:rPr>
              <a:t>(Digital Intermediate Frequency)</a:t>
            </a:r>
            <a:endParaRPr lang="en-US" sz="6000" b="0" strike="noStrike" spc="-1" dirty="0">
              <a:solidFill>
                <a:srgbClr val="000000"/>
              </a:solidFill>
              <a:latin typeface="Arial"/>
            </a:endParaRPr>
          </a:p>
        </p:txBody>
      </p:sp>
      <p:pic>
        <p:nvPicPr>
          <p:cNvPr id="15" name="Picture 14" descr="Logo&#10;&#10;Description automatically generated">
            <a:extLst>
              <a:ext uri="{FF2B5EF4-FFF2-40B4-BE49-F238E27FC236}">
                <a16:creationId xmlns:a16="http://schemas.microsoft.com/office/drawing/2014/main" id="{278D9A41-53AC-CCB3-B592-43A523C36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97800" y="618164"/>
            <a:ext cx="2998319" cy="1413971"/>
          </a:xfrm>
          <a:prstGeom prst="rect">
            <a:avLst/>
          </a:prstGeom>
        </p:spPr>
      </p:pic>
    </p:spTree>
    <p:extLst>
      <p:ext uri="{BB962C8B-B14F-4D97-AF65-F5344CB8AC3E}">
        <p14:creationId xmlns:p14="http://schemas.microsoft.com/office/powerpoint/2010/main" val="3901819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1934640" y="3622680"/>
            <a:ext cx="21030840" cy="5705280"/>
          </a:xfrm>
          <a:prstGeom prst="rect">
            <a:avLst/>
          </a:prstGeom>
          <a:noFill/>
          <a:ln w="0">
            <a:noFill/>
          </a:ln>
        </p:spPr>
        <p:txBody>
          <a:bodyPr lIns="90000" tIns="45000" rIns="90000" bIns="45000" anchor="ctr">
            <a:noAutofit/>
          </a:bodyPr>
          <a:lstStyle/>
          <a:p>
            <a:pPr indent="0" algn="ctr" defTabSz="825480">
              <a:lnSpc>
                <a:spcPct val="100000"/>
              </a:lnSpc>
              <a:buNone/>
              <a:tabLst>
                <a:tab pos="0" algn="l"/>
              </a:tabLst>
            </a:pPr>
            <a:r>
              <a:rPr lang="en-US" sz="12000" b="1" i="1" strike="noStrike" spc="-1" dirty="0">
                <a:solidFill>
                  <a:schemeClr val="lt1"/>
                </a:solidFill>
                <a:latin typeface="Arial Narrow" panose="020B0606020202030204" pitchFamily="34" charset="0"/>
                <a:ea typeface="Helvetica Light"/>
              </a:rPr>
              <a:t>Data Compression</a:t>
            </a:r>
            <a:endParaRPr lang="en-US" sz="12000" b="1" i="1" strike="noStrike" spc="-1" dirty="0">
              <a:solidFill>
                <a:srgbClr val="000000"/>
              </a:solidFill>
              <a:latin typeface="Arial Narrow" panose="020B0606020202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PlaceHolder 1"/>
          <p:cNvSpPr>
            <a:spLocks noGrp="1"/>
          </p:cNvSpPr>
          <p:nvPr>
            <p:ph type="title"/>
          </p:nvPr>
        </p:nvSpPr>
        <p:spPr>
          <a:xfrm>
            <a:off x="1291320" y="-138960"/>
            <a:ext cx="21030840" cy="3061440"/>
          </a:xfrm>
          <a:prstGeom prst="rect">
            <a:avLst/>
          </a:prstGeom>
          <a:noFill/>
          <a:ln w="0">
            <a:noFill/>
          </a:ln>
        </p:spPr>
        <p:txBody>
          <a:bodyPr lIns="90000" tIns="45000" rIns="90000" bIns="45000" anchor="ctr">
            <a:noAutofit/>
          </a:bodyPr>
          <a:lstStyle/>
          <a:p>
            <a:pPr indent="0" algn="ctr" defTabSz="825480">
              <a:lnSpc>
                <a:spcPct val="100000"/>
              </a:lnSpc>
              <a:buNone/>
              <a:tabLst>
                <a:tab pos="0" algn="l"/>
              </a:tabLst>
            </a:pPr>
            <a:r>
              <a:rPr lang="en-US" sz="6400" b="1" strike="noStrike" spc="-1" dirty="0">
                <a:solidFill>
                  <a:schemeClr val="lt1"/>
                </a:solidFill>
                <a:latin typeface="Arial"/>
                <a:ea typeface="Helvetica Light"/>
              </a:rPr>
              <a:t>Use Case Data Rates</a:t>
            </a:r>
            <a:endParaRPr lang="en-US" sz="6400" b="0" strike="noStrike" spc="-1" dirty="0">
              <a:solidFill>
                <a:srgbClr val="000000"/>
              </a:solidFill>
              <a:latin typeface="Helvetica Light"/>
            </a:endParaRPr>
          </a:p>
        </p:txBody>
      </p:sp>
      <p:sp>
        <p:nvSpPr>
          <p:cNvPr id="124" name="TextBox 5"/>
          <p:cNvSpPr/>
          <p:nvPr/>
        </p:nvSpPr>
        <p:spPr>
          <a:xfrm>
            <a:off x="1005480" y="14317155"/>
            <a:ext cx="2305008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825480">
              <a:lnSpc>
                <a:spcPct val="100000"/>
              </a:lnSpc>
              <a:tabLst>
                <a:tab pos="0" algn="l"/>
              </a:tabLst>
            </a:pPr>
            <a:r>
              <a:rPr lang="en-US" sz="2800" b="0" strike="noStrike" spc="-1" dirty="0">
                <a:solidFill>
                  <a:schemeClr val="lt1"/>
                </a:solidFill>
                <a:latin typeface="Arial"/>
                <a:ea typeface="Helvetica Light"/>
              </a:rPr>
              <a:t>Research indicates that MODCOD has little to no direct impact on compressibility for the compression algorithms currently under evaluation.  As expected, however, the ratio between the signal bandwidth (as defined by the MODCOD) and the DIFI capture bandwidth does influence compression performance.</a:t>
            </a:r>
            <a:endParaRPr lang="en-US" sz="2800" b="0" strike="noStrike" spc="-1" dirty="0">
              <a:solidFill>
                <a:srgbClr val="000000"/>
              </a:solidFill>
              <a:latin typeface="Arial"/>
            </a:endParaRPr>
          </a:p>
        </p:txBody>
      </p:sp>
      <p:sp>
        <p:nvSpPr>
          <p:cNvPr id="2" name="TextBox 5">
            <a:extLst>
              <a:ext uri="{FF2B5EF4-FFF2-40B4-BE49-F238E27FC236}">
                <a16:creationId xmlns:a16="http://schemas.microsoft.com/office/drawing/2014/main" id="{B19DBBA2-9562-F4AF-9601-4E0B474EB537}"/>
              </a:ext>
            </a:extLst>
          </p:cNvPr>
          <p:cNvSpPr/>
          <p:nvPr/>
        </p:nvSpPr>
        <p:spPr>
          <a:xfrm>
            <a:off x="6486525" y="12190937"/>
            <a:ext cx="11001376"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tabLst>
                <a:tab pos="0" algn="l"/>
              </a:tabLst>
            </a:pPr>
            <a:r>
              <a:rPr lang="en-US" sz="3200" b="0" strike="noStrike" spc="-1" dirty="0">
                <a:solidFill>
                  <a:schemeClr val="lt1"/>
                </a:solidFill>
                <a:latin typeface="Arial"/>
                <a:ea typeface="Helvetica Light"/>
              </a:rPr>
              <a:t>Various Use Cases, Sambol Rate, </a:t>
            </a:r>
            <a:r>
              <a:rPr lang="en-US" sz="3200" b="0" strike="noStrike" spc="-1" dirty="0" err="1">
                <a:solidFill>
                  <a:schemeClr val="lt1"/>
                </a:solidFill>
                <a:latin typeface="Arial"/>
                <a:ea typeface="Helvetica Light"/>
              </a:rPr>
              <a:t>ModCod</a:t>
            </a:r>
            <a:r>
              <a:rPr lang="en-US" sz="3200" b="0" strike="noStrike" spc="-1" dirty="0">
                <a:solidFill>
                  <a:schemeClr val="lt1"/>
                </a:solidFill>
                <a:latin typeface="Arial"/>
                <a:ea typeface="Helvetica Light"/>
              </a:rPr>
              <a:t> Rate</a:t>
            </a:r>
            <a:endParaRPr lang="en-US" sz="3200" b="0" strike="noStrike" spc="-1" dirty="0">
              <a:solidFill>
                <a:srgbClr val="000000"/>
              </a:solidFill>
              <a:latin typeface="Arial"/>
            </a:endParaRPr>
          </a:p>
        </p:txBody>
      </p:sp>
      <p:sp>
        <p:nvSpPr>
          <p:cNvPr id="3" name="PlaceHolder 1">
            <a:extLst>
              <a:ext uri="{FF2B5EF4-FFF2-40B4-BE49-F238E27FC236}">
                <a16:creationId xmlns:a16="http://schemas.microsoft.com/office/drawing/2014/main" id="{CC39A020-102D-BB0A-A5D6-C1361EE65046}"/>
              </a:ext>
            </a:extLst>
          </p:cNvPr>
          <p:cNvSpPr txBox="1">
            <a:spLocks/>
          </p:cNvSpPr>
          <p:nvPr/>
        </p:nvSpPr>
        <p:spPr>
          <a:xfrm>
            <a:off x="23072760" y="12733920"/>
            <a:ext cx="846720" cy="729720"/>
          </a:xfrm>
          <a:prstGeom prst="rect">
            <a:avLst/>
          </a:prstGeom>
          <a:noFill/>
          <a:ln w="0">
            <a:noFill/>
          </a:ln>
        </p:spPr>
        <p:txBody>
          <a:bodyPr lIns="90000" tIns="45000" rIns="90000" bIns="45000" anchor="t">
            <a:noAutofit/>
          </a:bodyPr>
          <a:lstStyle>
            <a:defPPr>
              <a:defRPr lang="en-US"/>
            </a:defPPr>
            <a:lvl1pPr marL="0" indent="0" algn="ctr" defTabSz="825480" rtl="0" eaLnBrk="1" latinLnBrk="0" hangingPunct="1">
              <a:lnSpc>
                <a:spcPct val="100000"/>
              </a:lnSpc>
              <a:buNone/>
              <a:tabLst>
                <a:tab pos="0" algn="l"/>
              </a:tabLst>
              <a:defRPr lang="en-US" sz="3200" b="0" strike="noStrike" kern="1200" spc="-1">
                <a:solidFill>
                  <a:schemeClr val="lt1"/>
                </a:solidFill>
                <a:latin typeface="Helvetica Light"/>
                <a:ea typeface="Helvetica Light"/>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2797B1-5384-4A9C-92F0-0B96B6E97B29}" type="slidenum">
              <a:rPr lang="en-US" smtClean="0"/>
              <a:pPr/>
              <a:t>7</a:t>
            </a:fld>
            <a:endParaRPr lang="en-US">
              <a:solidFill>
                <a:srgbClr val="000000"/>
              </a:solidFill>
              <a:latin typeface="Times New Roman"/>
            </a:endParaRPr>
          </a:p>
        </p:txBody>
      </p:sp>
      <p:pic>
        <p:nvPicPr>
          <p:cNvPr id="5" name="Picture 4">
            <a:extLst>
              <a:ext uri="{FF2B5EF4-FFF2-40B4-BE49-F238E27FC236}">
                <a16:creationId xmlns:a16="http://schemas.microsoft.com/office/drawing/2014/main" id="{E7915A35-6082-D717-1170-8631B710D787}"/>
              </a:ext>
            </a:extLst>
          </p:cNvPr>
          <p:cNvPicPr>
            <a:picLocks noChangeAspect="1"/>
          </p:cNvPicPr>
          <p:nvPr/>
        </p:nvPicPr>
        <p:blipFill>
          <a:blip r:embed="rId2"/>
          <a:stretch>
            <a:fillRect/>
          </a:stretch>
        </p:blipFill>
        <p:spPr>
          <a:xfrm>
            <a:off x="465362" y="3607920"/>
            <a:ext cx="23453276" cy="7595663"/>
          </a:xfrm>
          <a:prstGeom prst="rect">
            <a:avLst/>
          </a:prstGeom>
        </p:spPr>
      </p:pic>
      <p:pic>
        <p:nvPicPr>
          <p:cNvPr id="6" name="456E501E-A555-477F-8548-5AB748B14A5B">
            <a:extLst>
              <a:ext uri="{FF2B5EF4-FFF2-40B4-BE49-F238E27FC236}">
                <a16:creationId xmlns:a16="http://schemas.microsoft.com/office/drawing/2014/main" id="{26E7BBA8-697D-87C8-6E46-E7CDDA7D9B34}"/>
              </a:ext>
            </a:extLst>
          </p:cNvPr>
          <p:cNvPicPr/>
          <p:nvPr/>
        </p:nvPicPr>
        <p:blipFill>
          <a:blip r:embed="rId3"/>
          <a:stretch/>
        </p:blipFill>
        <p:spPr>
          <a:xfrm>
            <a:off x="685800" y="546480"/>
            <a:ext cx="1992960" cy="1242720"/>
          </a:xfrm>
          <a:prstGeom prst="rect">
            <a:avLst/>
          </a:prstGeom>
          <a:ln w="0">
            <a:noFill/>
          </a:ln>
        </p:spPr>
      </p:pic>
      <p:pic>
        <p:nvPicPr>
          <p:cNvPr id="7" name="Picture 6" descr="Logo&#10;&#10;Description automatically generated">
            <a:extLst>
              <a:ext uri="{FF2B5EF4-FFF2-40B4-BE49-F238E27FC236}">
                <a16:creationId xmlns:a16="http://schemas.microsoft.com/office/drawing/2014/main" id="{D5E25887-1E4A-AC72-5A9D-374C62CB2E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4500" y="618164"/>
            <a:ext cx="2731619" cy="128819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 name="Table 3"/>
          <p:cNvGraphicFramePr/>
          <p:nvPr>
            <p:extLst>
              <p:ext uri="{D42A27DB-BD31-4B8C-83A1-F6EECF244321}">
                <p14:modId xmlns:p14="http://schemas.microsoft.com/office/powerpoint/2010/main" val="108032984"/>
              </p:ext>
            </p:extLst>
          </p:nvPr>
        </p:nvGraphicFramePr>
        <p:xfrm>
          <a:off x="1230461" y="2813587"/>
          <a:ext cx="21923078" cy="8656019"/>
        </p:xfrm>
        <a:graphic>
          <a:graphicData uri="http://schemas.openxmlformats.org/drawingml/2006/table">
            <a:tbl>
              <a:tblPr/>
              <a:tblGrid>
                <a:gridCol w="4442566">
                  <a:extLst>
                    <a:ext uri="{9D8B030D-6E8A-4147-A177-3AD203B41FA5}">
                      <a16:colId xmlns:a16="http://schemas.microsoft.com/office/drawing/2014/main" val="20000"/>
                    </a:ext>
                  </a:extLst>
                </a:gridCol>
                <a:gridCol w="2220153">
                  <a:extLst>
                    <a:ext uri="{9D8B030D-6E8A-4147-A177-3AD203B41FA5}">
                      <a16:colId xmlns:a16="http://schemas.microsoft.com/office/drawing/2014/main" val="20001"/>
                    </a:ext>
                  </a:extLst>
                </a:gridCol>
                <a:gridCol w="1735291">
                  <a:extLst>
                    <a:ext uri="{9D8B030D-6E8A-4147-A177-3AD203B41FA5}">
                      <a16:colId xmlns:a16="http://schemas.microsoft.com/office/drawing/2014/main" val="20003"/>
                    </a:ext>
                  </a:extLst>
                </a:gridCol>
                <a:gridCol w="1786330">
                  <a:extLst>
                    <a:ext uri="{9D8B030D-6E8A-4147-A177-3AD203B41FA5}">
                      <a16:colId xmlns:a16="http://schemas.microsoft.com/office/drawing/2014/main" val="20004"/>
                    </a:ext>
                  </a:extLst>
                </a:gridCol>
                <a:gridCol w="1735292">
                  <a:extLst>
                    <a:ext uri="{9D8B030D-6E8A-4147-A177-3AD203B41FA5}">
                      <a16:colId xmlns:a16="http://schemas.microsoft.com/office/drawing/2014/main" val="20005"/>
                    </a:ext>
                  </a:extLst>
                </a:gridCol>
                <a:gridCol w="1658735">
                  <a:extLst>
                    <a:ext uri="{9D8B030D-6E8A-4147-A177-3AD203B41FA5}">
                      <a16:colId xmlns:a16="http://schemas.microsoft.com/office/drawing/2014/main" val="20006"/>
                    </a:ext>
                  </a:extLst>
                </a:gridCol>
                <a:gridCol w="1735292">
                  <a:extLst>
                    <a:ext uri="{9D8B030D-6E8A-4147-A177-3AD203B41FA5}">
                      <a16:colId xmlns:a16="http://schemas.microsoft.com/office/drawing/2014/main" val="20007"/>
                    </a:ext>
                  </a:extLst>
                </a:gridCol>
                <a:gridCol w="459342">
                  <a:extLst>
                    <a:ext uri="{9D8B030D-6E8A-4147-A177-3AD203B41FA5}">
                      <a16:colId xmlns:a16="http://schemas.microsoft.com/office/drawing/2014/main" val="20010"/>
                    </a:ext>
                  </a:extLst>
                </a:gridCol>
                <a:gridCol w="1232086">
                  <a:extLst>
                    <a:ext uri="{9D8B030D-6E8A-4147-A177-3AD203B41FA5}">
                      <a16:colId xmlns:a16="http://schemas.microsoft.com/office/drawing/2014/main" val="20011"/>
                    </a:ext>
                  </a:extLst>
                </a:gridCol>
                <a:gridCol w="1260389">
                  <a:extLst>
                    <a:ext uri="{9D8B030D-6E8A-4147-A177-3AD203B41FA5}">
                      <a16:colId xmlns:a16="http://schemas.microsoft.com/office/drawing/2014/main" val="20012"/>
                    </a:ext>
                  </a:extLst>
                </a:gridCol>
                <a:gridCol w="1087395">
                  <a:extLst>
                    <a:ext uri="{9D8B030D-6E8A-4147-A177-3AD203B41FA5}">
                      <a16:colId xmlns:a16="http://schemas.microsoft.com/office/drawing/2014/main" val="20013"/>
                    </a:ext>
                  </a:extLst>
                </a:gridCol>
                <a:gridCol w="1161535">
                  <a:extLst>
                    <a:ext uri="{9D8B030D-6E8A-4147-A177-3AD203B41FA5}">
                      <a16:colId xmlns:a16="http://schemas.microsoft.com/office/drawing/2014/main" val="20014"/>
                    </a:ext>
                  </a:extLst>
                </a:gridCol>
                <a:gridCol w="1408672">
                  <a:extLst>
                    <a:ext uri="{9D8B030D-6E8A-4147-A177-3AD203B41FA5}">
                      <a16:colId xmlns:a16="http://schemas.microsoft.com/office/drawing/2014/main" val="20015"/>
                    </a:ext>
                  </a:extLst>
                </a:gridCol>
              </a:tblGrid>
              <a:tr h="581339">
                <a:tc>
                  <a:txBody>
                    <a:bodyPr/>
                    <a:lstStyle/>
                    <a:p>
                      <a:endParaRPr lang="en-US" sz="2800" b="1" strike="noStrike" spc="-1">
                        <a:solidFill>
                          <a:schemeClr val="lt1"/>
                        </a:solidFill>
                        <a:latin typeface="Arial"/>
                        <a:ea typeface="Helvetica Light"/>
                      </a:endParaRPr>
                    </a:p>
                  </a:txBody>
                  <a:tcPr marL="17640" marR="17640" anchor="b">
                    <a:lnL w="12240">
                      <a:solidFill>
                        <a:srgbClr val="BCBCBC"/>
                      </a:solidFill>
                      <a:prstDash val="solid"/>
                    </a:lnL>
                    <a:lnR w="12240">
                      <a:solidFill>
                        <a:srgbClr val="000000"/>
                      </a:solidFill>
                      <a:prstDash val="solid"/>
                    </a:lnR>
                    <a:lnT w="12240">
                      <a:solidFill>
                        <a:srgbClr val="BCBCBC"/>
                      </a:solidFill>
                      <a:prstDash val="solid"/>
                    </a:lnT>
                    <a:lnB w="12240">
                      <a:solidFill>
                        <a:srgbClr val="000000"/>
                      </a:solidFill>
                      <a:prstDash val="solid"/>
                    </a:lnB>
                    <a:solidFill>
                      <a:schemeClr val="accent1">
                        <a:lumMod val="75000"/>
                      </a:schemeClr>
                    </a:solidFill>
                  </a:tcPr>
                </a:tc>
                <a:tc gridSpan="6">
                  <a:txBody>
                    <a:bodyPr/>
                    <a:lstStyle/>
                    <a:p>
                      <a:pPr algn="ctr" defTabSz="825480">
                        <a:lnSpc>
                          <a:spcPct val="100000"/>
                        </a:lnSpc>
                        <a:tabLst>
                          <a:tab pos="0" algn="l"/>
                        </a:tabLst>
                      </a:pPr>
                      <a:r>
                        <a:rPr lang="en-US" sz="2800" b="1" strike="noStrike" spc="-1">
                          <a:solidFill>
                            <a:schemeClr val="lt1"/>
                          </a:solidFill>
                          <a:latin typeface="Helvetica Light"/>
                          <a:ea typeface="Helvetica Light"/>
                        </a:rPr>
                        <a:t>Size ( Bytes )</a:t>
                      </a:r>
                      <a:endParaRPr lang="en-US" sz="28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BCBCBC"/>
                      </a:solidFill>
                      <a:prstDash val="solid"/>
                    </a:lnT>
                    <a:lnB w="12240">
                      <a:solidFill>
                        <a:srgbClr val="000000"/>
                      </a:solidFill>
                      <a:prstDash val="solid"/>
                    </a:lnB>
                    <a:solidFill>
                      <a:schemeClr val="accent1">
                        <a:lumMod val="75000"/>
                      </a:schemeClr>
                    </a:solidFill>
                  </a:tcPr>
                </a:tc>
                <a:tc hMerge="1">
                  <a:txBody>
                    <a:bodyPr/>
                    <a:lstStyle/>
                    <a:p>
                      <a:endParaRPr lang="en-US" sz="1800" b="0" strike="noStrike" spc="-1">
                        <a:solidFill>
                          <a:srgbClr val="000000"/>
                        </a:solidFill>
                        <a:latin typeface="Arial"/>
                      </a:endParaRPr>
                    </a:p>
                  </a:txBody>
                  <a:tcPr marL="90000" marR="90000">
                    <a:lnL w="12240" cap="flat" cmpd="sng" algn="ctr">
                      <a:solidFill>
                        <a:srgbClr val="000000"/>
                      </a:solidFill>
                      <a:prstDash val="solid"/>
                      <a:round/>
                      <a:headEnd type="none" w="med" len="med"/>
                      <a:tailEnd type="none" w="med" len="med"/>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endParaRPr lang="en-US" sz="2800" b="1"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a:solidFill>
                        <a:srgbClr val="BCBCBC"/>
                      </a:solid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gridSpan="5">
                  <a:txBody>
                    <a:bodyPr/>
                    <a:lstStyle/>
                    <a:p>
                      <a:pPr algn="ctr" defTabSz="825480">
                        <a:lnSpc>
                          <a:spcPct val="100000"/>
                        </a:lnSpc>
                        <a:tabLst>
                          <a:tab pos="0" algn="l"/>
                        </a:tabLst>
                      </a:pPr>
                      <a:r>
                        <a:rPr lang="en-US" sz="2800" b="1" strike="noStrike" spc="-1">
                          <a:solidFill>
                            <a:schemeClr val="lt1"/>
                          </a:solidFill>
                          <a:latin typeface="Helvetica Light"/>
                          <a:ea typeface="Helvetica Light"/>
                        </a:rPr>
                        <a:t>Compression Ratio (%)</a:t>
                      </a:r>
                      <a:endParaRPr lang="en-US" sz="2800" b="0" strike="noStrike" spc="-1">
                        <a:solidFill>
                          <a:srgbClr val="FFFFFF"/>
                        </a:solidFill>
                        <a:latin typeface="Arial"/>
                      </a:endParaRPr>
                    </a:p>
                  </a:txBody>
                  <a:tcPr marL="17640" marR="17640" anchor="b">
                    <a:lnL w="12240">
                      <a:solidFill>
                        <a:srgbClr val="000000"/>
                      </a:solidFill>
                      <a:prstDash val="solid"/>
                    </a:lnL>
                    <a:lnR w="12240">
                      <a:solidFill>
                        <a:srgbClr val="BCBCBC"/>
                      </a:solidFill>
                      <a:prstDash val="solid"/>
                    </a:lnR>
                    <a:lnT w="12240">
                      <a:solidFill>
                        <a:srgbClr val="BCBCBC"/>
                      </a:solid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211075">
                <a:tc>
                  <a:txBody>
                    <a:bodyPr/>
                    <a:lstStyle/>
                    <a:p>
                      <a:pPr algn="ctr" defTabSz="825480">
                        <a:lnSpc>
                          <a:spcPct val="100000"/>
                        </a:lnSpc>
                        <a:tabLst>
                          <a:tab pos="0" algn="l"/>
                        </a:tabLst>
                      </a:pPr>
                      <a:r>
                        <a:rPr lang="en-US" sz="2400" b="1" strike="noStrike" spc="-1">
                          <a:solidFill>
                            <a:schemeClr val="lt1"/>
                          </a:solidFill>
                          <a:latin typeface="Helvetica Light"/>
                          <a:ea typeface="Helvetica Light"/>
                        </a:rPr>
                        <a:t>File_Name</a:t>
                      </a:r>
                      <a:endParaRPr lang="en-US" sz="2400" b="0" strike="noStrike" spc="-1">
                        <a:solidFill>
                          <a:srgbClr val="FFFFFF"/>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Orig_size</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a:no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endParaRPr lang="en-US" sz="2400" b="1"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extLst>
                  <a:ext uri="{0D108BD9-81ED-4DB2-BD59-A6C34878D82A}">
                    <a16:rowId xmlns:a16="http://schemas.microsoft.com/office/drawing/2014/main" val="10001"/>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cap-30k-01-difi-only-payload.bin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Arial"/>
                          <a:ea typeface="Helvetica Light"/>
                        </a:rPr>
                        <a:t>123351776</a:t>
                      </a:r>
                      <a:endParaRPr lang="en-US" sz="2000" b="0" strike="noStrike" spc="-1" dirty="0">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70234491</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68209411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49182806</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38511413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100530591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56.93</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55.29</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39.87</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31.22</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2"/>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cap-30k-02-difi-only-payload.bin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123351776</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70234491</a:t>
                      </a:r>
                      <a:endParaRPr lang="en-US" sz="2000" b="0" strike="noStrike" spc="-1" dirty="0">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68209411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49182806</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38511413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100530591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56.93</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55.29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39.87</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31.22</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3"/>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cap-30k-03-difi-only-payload.bin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123351776</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70940588</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68438848</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50326476</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40391129</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100458943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57.51</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55.48</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40.79</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32.74</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81.44</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4"/>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cap-30k-04-difi-only-payload.bin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70969616</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68434774</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50278290</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40363144</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100464006</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57.53</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55.47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40.75</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32.71</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81.43</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5"/>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cap-30k-05-difi-only-payload.bin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71338698</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68625614</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51555578</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42418739</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100443661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57.82</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55.63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41.79</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34.38</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81.42</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6"/>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cap-30k-06-difi-only-payload.bin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Arial"/>
                          <a:ea typeface="Helvetica Light"/>
                        </a:rPr>
                        <a:t>123360000</a:t>
                      </a:r>
                      <a:endParaRPr lang="en-US" sz="2000" b="0" strike="noStrike" spc="-1" dirty="0">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71476879</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68734328</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52270953</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43477137</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100426430</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57.94</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55.71</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42.37</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35.24</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81.40</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7"/>
                  </a:ext>
                </a:extLst>
              </a:tr>
              <a:tr h="555480">
                <a:tc>
                  <a:txBody>
                    <a:bodyPr/>
                    <a:lstStyle/>
                    <a:p>
                      <a:pPr defTabSz="825480">
                        <a:lnSpc>
                          <a:spcPct val="100000"/>
                        </a:lnSpc>
                        <a:tabLst>
                          <a:tab pos="0" algn="l"/>
                        </a:tabLst>
                      </a:pPr>
                      <a:r>
                        <a:rPr lang="en-US" sz="2000" b="0" strike="noStrike" spc="-1" dirty="0">
                          <a:solidFill>
                            <a:schemeClr val="lt1"/>
                          </a:solidFill>
                          <a:latin typeface="Helvetica Light"/>
                          <a:ea typeface="Helvetica Light"/>
                        </a:rPr>
                        <a:t>cap-30k-07-difi-only-payload.bin</a:t>
                      </a:r>
                      <a:endParaRPr lang="en-US" sz="2000" b="0" strike="noStrike" spc="-1" dirty="0">
                        <a:solidFill>
                          <a:srgbClr val="FFFFFF"/>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Arial"/>
                          <a:ea typeface="Helvetica Light"/>
                        </a:rPr>
                        <a:t>123351776</a:t>
                      </a:r>
                      <a:endParaRPr lang="en-US" sz="2000" b="0" strike="noStrike" spc="-1" dirty="0">
                        <a:solidFill>
                          <a:srgbClr val="FFFFFF"/>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71610685</a:t>
                      </a:r>
                      <a:endParaRPr lang="en-US" sz="2000" b="0" strike="noStrike" spc="-1" dirty="0">
                        <a:solidFill>
                          <a:srgbClr val="FFFFFF"/>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68810754</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53165782</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44983995</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100382780</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endParaRPr lang="en-US" sz="2000" b="0" strike="noStrike" spc="-1" dirty="0">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58.05</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55.78</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43.10</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36.46</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81.37</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4">
                        <a:lumMod val="50000"/>
                      </a:schemeClr>
                    </a:solidFill>
                  </a:tcPr>
                </a:tc>
                <a:extLst>
                  <a:ext uri="{0D108BD9-81ED-4DB2-BD59-A6C34878D82A}">
                    <a16:rowId xmlns:a16="http://schemas.microsoft.com/office/drawing/2014/main" val="10008"/>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cap-30k-08-difi-only-payload.bin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68498302</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67840964</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48699800</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37596593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100634106</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55.52</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54.99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39.47</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30.47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81.57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9"/>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cap-30k-09-difi-only-payload.bin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123351776</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69179583</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67961336</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48731108</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37590765</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100574345</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56.08</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55.09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39.50</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30.47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81.53</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0"/>
                  </a:ext>
                </a:extLst>
              </a:tr>
              <a:tr h="34416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cap-30k-10-difi-only-payload.bin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123351776</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69350400</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68030123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48720333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37653729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100503757</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56.22</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55.15</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39.49</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30.52</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81.47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1"/>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cap-30k-11-difi-only-payload.bin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71635088</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68848238</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53759843</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46406725</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100390009</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58.06</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55.81</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43.57</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37.61</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81.37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2"/>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cap-30k-12-difi-only-payload.bin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71649713</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68857291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53826390</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46495780</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100394901</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58.08</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55.81</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43.63</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37.69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81.38</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3"/>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cap-30k-13-difi-only-payload.bin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71629131</a:t>
                      </a:r>
                      <a:endParaRPr lang="en-US" sz="2000" b="0" strike="noStrike" spc="-1">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68845105</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53758147</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46389665</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100397500</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000" b="0" strike="noStrike" spc="-1">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58.06</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55.80</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43.57</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37.60</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81.38</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4"/>
                  </a:ext>
                </a:extLst>
              </a:tr>
              <a:tr h="555480">
                <a:tc>
                  <a:txBody>
                    <a:bodyPr/>
                    <a:lstStyle/>
                    <a:p>
                      <a:pPr defTabSz="825480">
                        <a:lnSpc>
                          <a:spcPct val="100000"/>
                        </a:lnSpc>
                        <a:tabLst>
                          <a:tab pos="0" algn="l"/>
                        </a:tabLst>
                      </a:pPr>
                      <a:r>
                        <a:rPr lang="en-US" sz="2000" b="0" strike="noStrike" spc="-1">
                          <a:solidFill>
                            <a:schemeClr val="lt1"/>
                          </a:solidFill>
                          <a:latin typeface="Helvetica Light"/>
                          <a:ea typeface="Helvetica Light"/>
                        </a:rPr>
                        <a:t>cap-30k-14-difi-only-payload.bin</a:t>
                      </a:r>
                      <a:endParaRPr lang="en-US" sz="2000" b="0" strike="noStrike" spc="-1">
                        <a:solidFill>
                          <a:srgbClr val="000000"/>
                        </a:solidFill>
                        <a:latin typeface="Arial"/>
                      </a:endParaRPr>
                    </a:p>
                  </a:txBody>
                  <a:tcPr marL="17640" marR="17640" anchor="b">
                    <a:lnL w="12240">
                      <a:solidFill>
                        <a:srgbClr val="BCBCBC"/>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Arial"/>
                          <a:ea typeface="Helvetica Light"/>
                        </a:rPr>
                        <a:t>123360000</a:t>
                      </a:r>
                      <a:endParaRPr lang="en-US" sz="2000" b="0" strike="noStrike" spc="-1">
                        <a:solidFill>
                          <a:srgbClr val="000000"/>
                        </a:solidFill>
                        <a:latin typeface="Arial"/>
                      </a:endParaRPr>
                    </a:p>
                  </a:txBody>
                  <a:tcPr marL="18720" marR="1872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71571918</a:t>
                      </a:r>
                      <a:endParaRPr lang="en-US" sz="2000" b="0" strike="noStrike" spc="-1" dirty="0">
                        <a:solidFill>
                          <a:srgbClr val="000000"/>
                        </a:solidFill>
                        <a:latin typeface="Arial"/>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BCBCBC"/>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68802458</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53298067</a:t>
                      </a:r>
                      <a:endParaRPr lang="en-US" sz="2000" b="0" strike="noStrike" spc="-1">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45514470</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100411181</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endParaRPr lang="en-US" sz="2000" b="0" strike="noStrike" spc="-1" dirty="0">
                        <a:solidFill>
                          <a:schemeClr val="lt1"/>
                        </a:solidFill>
                        <a:latin typeface="Arial"/>
                        <a:ea typeface="Helvetica Light"/>
                      </a:endParaRPr>
                    </a:p>
                  </a:txBody>
                  <a:tcPr marL="17640" marR="176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BCBCBC"/>
                      </a:solidFill>
                      <a:prstDash val="solid"/>
                    </a:lnB>
                    <a:no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58.01</a:t>
                      </a:r>
                      <a:endParaRPr lang="en-US" sz="20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55.77</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tc>
                  <a:txBody>
                    <a:bodyPr/>
                    <a:lstStyle/>
                    <a:p>
                      <a:pPr algn="r" defTabSz="825480">
                        <a:lnSpc>
                          <a:spcPct val="100000"/>
                        </a:lnSpc>
                        <a:tabLst>
                          <a:tab pos="0" algn="l"/>
                        </a:tabLst>
                      </a:pPr>
                      <a:r>
                        <a:rPr lang="en-US" sz="2000" b="0" strike="noStrike" spc="-1">
                          <a:solidFill>
                            <a:schemeClr val="lt1"/>
                          </a:solidFill>
                          <a:latin typeface="Helvetica Light"/>
                          <a:ea typeface="Helvetica Light"/>
                        </a:rPr>
                        <a:t>43.20</a:t>
                      </a:r>
                      <a:endParaRPr lang="en-US" sz="2000" b="0" strike="noStrike" spc="-1">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36.89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1">
                        <a:lumMod val="50000"/>
                      </a:schemeClr>
                    </a:solidFill>
                  </a:tcPr>
                </a:tc>
                <a:tc>
                  <a:txBody>
                    <a:bodyPr/>
                    <a:lstStyle/>
                    <a:p>
                      <a:pPr algn="r" defTabSz="825480">
                        <a:lnSpc>
                          <a:spcPct val="100000"/>
                        </a:lnSpc>
                        <a:tabLst>
                          <a:tab pos="0" algn="l"/>
                        </a:tabLst>
                      </a:pPr>
                      <a:r>
                        <a:rPr lang="en-US" sz="2000" b="0" strike="noStrike" spc="-1" dirty="0">
                          <a:solidFill>
                            <a:schemeClr val="lt1"/>
                          </a:solidFill>
                          <a:latin typeface="Helvetica Light"/>
                          <a:ea typeface="Helvetica Light"/>
                        </a:rPr>
                        <a:t>81.39</a:t>
                      </a:r>
                      <a:endParaRPr lang="en-US" sz="2000" b="0" strike="noStrike" spc="-1" dirty="0">
                        <a:solidFill>
                          <a:srgbClr val="000000"/>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extLst>
                  <a:ext uri="{0D108BD9-81ED-4DB2-BD59-A6C34878D82A}">
                    <a16:rowId xmlns:a16="http://schemas.microsoft.com/office/drawing/2014/main" val="10015"/>
                  </a:ext>
                </a:extLst>
              </a:tr>
            </a:tbl>
          </a:graphicData>
        </a:graphic>
      </p:graphicFrame>
      <p:sp>
        <p:nvSpPr>
          <p:cNvPr id="2" name="TextBox 5">
            <a:extLst>
              <a:ext uri="{FF2B5EF4-FFF2-40B4-BE49-F238E27FC236}">
                <a16:creationId xmlns:a16="http://schemas.microsoft.com/office/drawing/2014/main" id="{E09251E7-907E-0E8F-DFFB-149D63B80FC2}"/>
              </a:ext>
            </a:extLst>
          </p:cNvPr>
          <p:cNvSpPr/>
          <p:nvPr/>
        </p:nvSpPr>
        <p:spPr>
          <a:xfrm>
            <a:off x="1230461" y="11655425"/>
            <a:ext cx="21923078" cy="147568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indent="-457200" defTabSz="825480">
              <a:lnSpc>
                <a:spcPct val="150000"/>
              </a:lnSpc>
              <a:buFontTx/>
              <a:buChar char="-"/>
              <a:tabLst>
                <a:tab pos="0" algn="l"/>
              </a:tabLst>
            </a:pPr>
            <a:r>
              <a:rPr lang="en-US" sz="3200" b="0" i="1" strike="noStrike" spc="-1" dirty="0">
                <a:solidFill>
                  <a:schemeClr val="lt1"/>
                </a:solidFill>
                <a:latin typeface="Arial Narrow" panose="020B0606020202030204" pitchFamily="34" charset="0"/>
                <a:ea typeface="Helvetica Light"/>
              </a:rPr>
              <a:t>MODCOD has little to no direct impact on compressibility for the compression algorithms currently under evaluation.  </a:t>
            </a:r>
          </a:p>
          <a:p>
            <a:pPr marL="457200" indent="-457200" defTabSz="825480">
              <a:lnSpc>
                <a:spcPct val="150000"/>
              </a:lnSpc>
              <a:buFontTx/>
              <a:buChar char="-"/>
              <a:tabLst>
                <a:tab pos="0" algn="l"/>
              </a:tabLst>
            </a:pPr>
            <a:r>
              <a:rPr lang="en-US" sz="3200" b="0" i="1" strike="noStrike" spc="-1" dirty="0">
                <a:solidFill>
                  <a:schemeClr val="lt1"/>
                </a:solidFill>
                <a:latin typeface="Arial Narrow" panose="020B0606020202030204" pitchFamily="34" charset="0"/>
                <a:ea typeface="Helvetica Light"/>
              </a:rPr>
              <a:t>The ratio between the signal bandwidth (as defined by the MODCOD) and the DIFI capture bandwidth influences compression performance.</a:t>
            </a:r>
          </a:p>
        </p:txBody>
      </p:sp>
      <p:sp>
        <p:nvSpPr>
          <p:cNvPr id="3" name="TextBox 5">
            <a:extLst>
              <a:ext uri="{FF2B5EF4-FFF2-40B4-BE49-F238E27FC236}">
                <a16:creationId xmlns:a16="http://schemas.microsoft.com/office/drawing/2014/main" id="{FC078BAC-ADF5-C291-C3AE-22B7B82B0DE6}"/>
              </a:ext>
            </a:extLst>
          </p:cNvPr>
          <p:cNvSpPr/>
          <p:nvPr/>
        </p:nvSpPr>
        <p:spPr>
          <a:xfrm>
            <a:off x="8818605" y="715570"/>
            <a:ext cx="6746790" cy="921876"/>
          </a:xfrm>
          <a:prstGeom prst="rect">
            <a:avLst/>
          </a:prstGeom>
          <a:noFill/>
          <a:ln w="1270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tabLst>
                <a:tab pos="0" algn="l"/>
              </a:tabLst>
            </a:pPr>
            <a:r>
              <a:rPr lang="en-US" sz="5400" b="1" strike="noStrike" spc="-1" dirty="0">
                <a:solidFill>
                  <a:schemeClr val="lt1"/>
                </a:solidFill>
                <a:latin typeface="Arial"/>
                <a:ea typeface="Helvetica Light"/>
              </a:rPr>
              <a:t>Results (</a:t>
            </a:r>
            <a:r>
              <a:rPr lang="en-US" sz="4000" strike="noStrike" spc="-1" dirty="0">
                <a:solidFill>
                  <a:schemeClr val="lt1"/>
                </a:solidFill>
                <a:latin typeface="Arial"/>
                <a:ea typeface="Helvetica Light"/>
              </a:rPr>
              <a:t>Data Set 1</a:t>
            </a:r>
            <a:r>
              <a:rPr lang="en-US" sz="5400" b="1" strike="noStrike" spc="-1" dirty="0">
                <a:solidFill>
                  <a:schemeClr val="lt1"/>
                </a:solidFill>
                <a:latin typeface="Arial"/>
                <a:ea typeface="Helvetica Light"/>
              </a:rPr>
              <a:t>)</a:t>
            </a:r>
            <a:endParaRPr lang="en-US" sz="5400" b="0" strike="noStrike" spc="-1" dirty="0">
              <a:solidFill>
                <a:srgbClr val="000000"/>
              </a:solidFill>
              <a:latin typeface="Arial"/>
            </a:endParaRPr>
          </a:p>
        </p:txBody>
      </p:sp>
      <p:pic>
        <p:nvPicPr>
          <p:cNvPr id="5" name="456E501E-A555-477F-8548-5AB748B14A5B">
            <a:extLst>
              <a:ext uri="{FF2B5EF4-FFF2-40B4-BE49-F238E27FC236}">
                <a16:creationId xmlns:a16="http://schemas.microsoft.com/office/drawing/2014/main" id="{55A8843F-6F0F-DF04-B435-2ECCEC1C2E7A}"/>
              </a:ext>
            </a:extLst>
          </p:cNvPr>
          <p:cNvPicPr/>
          <p:nvPr/>
        </p:nvPicPr>
        <p:blipFill>
          <a:blip r:embed="rId2"/>
          <a:stretch/>
        </p:blipFill>
        <p:spPr>
          <a:xfrm>
            <a:off x="685800" y="546480"/>
            <a:ext cx="1992960" cy="1242720"/>
          </a:xfrm>
          <a:prstGeom prst="rect">
            <a:avLst/>
          </a:prstGeom>
          <a:ln w="0">
            <a:noFill/>
          </a:ln>
        </p:spPr>
      </p:pic>
      <p:pic>
        <p:nvPicPr>
          <p:cNvPr id="6" name="69157DF6-A048-403A-A6A8-296FF733767B">
            <a:extLst>
              <a:ext uri="{FF2B5EF4-FFF2-40B4-BE49-F238E27FC236}">
                <a16:creationId xmlns:a16="http://schemas.microsoft.com/office/drawing/2014/main" id="{36D73C23-8FDF-69BA-3756-1941EDB0B225}"/>
              </a:ext>
            </a:extLst>
          </p:cNvPr>
          <p:cNvPicPr/>
          <p:nvPr/>
        </p:nvPicPr>
        <p:blipFill>
          <a:blip r:embed="rId3"/>
          <a:stretch/>
        </p:blipFill>
        <p:spPr>
          <a:xfrm>
            <a:off x="451080" y="1965960"/>
            <a:ext cx="2748960" cy="385200"/>
          </a:xfrm>
          <a:prstGeom prst="rect">
            <a:avLst/>
          </a:prstGeom>
          <a:ln w="0">
            <a:noFill/>
          </a:ln>
        </p:spPr>
      </p:pic>
      <p:pic>
        <p:nvPicPr>
          <p:cNvPr id="7" name="Picture 6" descr="Logo&#10;&#10;Description automatically generated">
            <a:extLst>
              <a:ext uri="{FF2B5EF4-FFF2-40B4-BE49-F238E27FC236}">
                <a16:creationId xmlns:a16="http://schemas.microsoft.com/office/drawing/2014/main" id="{B1F5FE0B-90DB-B311-225D-D391719059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3050" y="618165"/>
            <a:ext cx="2903069" cy="13690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 name="Table 3"/>
          <p:cNvGraphicFramePr/>
          <p:nvPr>
            <p:extLst>
              <p:ext uri="{D42A27DB-BD31-4B8C-83A1-F6EECF244321}">
                <p14:modId xmlns:p14="http://schemas.microsoft.com/office/powerpoint/2010/main" val="559226848"/>
              </p:ext>
            </p:extLst>
          </p:nvPr>
        </p:nvGraphicFramePr>
        <p:xfrm>
          <a:off x="785623" y="3061036"/>
          <a:ext cx="22812754" cy="8638948"/>
        </p:xfrm>
        <a:graphic>
          <a:graphicData uri="http://schemas.openxmlformats.org/drawingml/2006/table">
            <a:tbl>
              <a:tblPr/>
              <a:tblGrid>
                <a:gridCol w="6563163">
                  <a:extLst>
                    <a:ext uri="{9D8B030D-6E8A-4147-A177-3AD203B41FA5}">
                      <a16:colId xmlns:a16="http://schemas.microsoft.com/office/drawing/2014/main" val="20000"/>
                    </a:ext>
                  </a:extLst>
                </a:gridCol>
                <a:gridCol w="1822224">
                  <a:extLst>
                    <a:ext uri="{9D8B030D-6E8A-4147-A177-3AD203B41FA5}">
                      <a16:colId xmlns:a16="http://schemas.microsoft.com/office/drawing/2014/main" val="20001"/>
                    </a:ext>
                  </a:extLst>
                </a:gridCol>
                <a:gridCol w="1556049">
                  <a:extLst>
                    <a:ext uri="{9D8B030D-6E8A-4147-A177-3AD203B41FA5}">
                      <a16:colId xmlns:a16="http://schemas.microsoft.com/office/drawing/2014/main" val="20002"/>
                    </a:ext>
                  </a:extLst>
                </a:gridCol>
                <a:gridCol w="1639975">
                  <a:extLst>
                    <a:ext uri="{9D8B030D-6E8A-4147-A177-3AD203B41FA5}">
                      <a16:colId xmlns:a16="http://schemas.microsoft.com/office/drawing/2014/main" val="20003"/>
                    </a:ext>
                  </a:extLst>
                </a:gridCol>
                <a:gridCol w="1714519">
                  <a:extLst>
                    <a:ext uri="{9D8B030D-6E8A-4147-A177-3AD203B41FA5}">
                      <a16:colId xmlns:a16="http://schemas.microsoft.com/office/drawing/2014/main" val="20004"/>
                    </a:ext>
                  </a:extLst>
                </a:gridCol>
                <a:gridCol w="1615128">
                  <a:extLst>
                    <a:ext uri="{9D8B030D-6E8A-4147-A177-3AD203B41FA5}">
                      <a16:colId xmlns:a16="http://schemas.microsoft.com/office/drawing/2014/main" val="20005"/>
                    </a:ext>
                  </a:extLst>
                </a:gridCol>
                <a:gridCol w="1639974">
                  <a:extLst>
                    <a:ext uri="{9D8B030D-6E8A-4147-A177-3AD203B41FA5}">
                      <a16:colId xmlns:a16="http://schemas.microsoft.com/office/drawing/2014/main" val="20006"/>
                    </a:ext>
                  </a:extLst>
                </a:gridCol>
                <a:gridCol w="323026">
                  <a:extLst>
                    <a:ext uri="{9D8B030D-6E8A-4147-A177-3AD203B41FA5}">
                      <a16:colId xmlns:a16="http://schemas.microsoft.com/office/drawing/2014/main" val="20009"/>
                    </a:ext>
                  </a:extLst>
                </a:gridCol>
                <a:gridCol w="1242406">
                  <a:extLst>
                    <a:ext uri="{9D8B030D-6E8A-4147-A177-3AD203B41FA5}">
                      <a16:colId xmlns:a16="http://schemas.microsoft.com/office/drawing/2014/main" val="20010"/>
                    </a:ext>
                  </a:extLst>
                </a:gridCol>
                <a:gridCol w="1242405">
                  <a:extLst>
                    <a:ext uri="{9D8B030D-6E8A-4147-A177-3AD203B41FA5}">
                      <a16:colId xmlns:a16="http://schemas.microsoft.com/office/drawing/2014/main" val="20011"/>
                    </a:ext>
                  </a:extLst>
                </a:gridCol>
                <a:gridCol w="1192710">
                  <a:extLst>
                    <a:ext uri="{9D8B030D-6E8A-4147-A177-3AD203B41FA5}">
                      <a16:colId xmlns:a16="http://schemas.microsoft.com/office/drawing/2014/main" val="20012"/>
                    </a:ext>
                  </a:extLst>
                </a:gridCol>
                <a:gridCol w="1217557">
                  <a:extLst>
                    <a:ext uri="{9D8B030D-6E8A-4147-A177-3AD203B41FA5}">
                      <a16:colId xmlns:a16="http://schemas.microsoft.com/office/drawing/2014/main" val="20013"/>
                    </a:ext>
                  </a:extLst>
                </a:gridCol>
                <a:gridCol w="1043618">
                  <a:extLst>
                    <a:ext uri="{9D8B030D-6E8A-4147-A177-3AD203B41FA5}">
                      <a16:colId xmlns:a16="http://schemas.microsoft.com/office/drawing/2014/main" val="20014"/>
                    </a:ext>
                  </a:extLst>
                </a:gridCol>
              </a:tblGrid>
              <a:tr h="535562">
                <a:tc>
                  <a:txBody>
                    <a:bodyPr/>
                    <a:lstStyle/>
                    <a:p>
                      <a:endParaRPr lang="en-US" sz="3200" b="1" strike="noStrike" spc="-1">
                        <a:solidFill>
                          <a:schemeClr val="lt1"/>
                        </a:solidFill>
                        <a:latin typeface="Arial"/>
                        <a:ea typeface="Helvetica Light"/>
                      </a:endParaRPr>
                    </a:p>
                  </a:txBody>
                  <a:tcPr marL="15840" marR="15840" anchor="b">
                    <a:lnL w="12240">
                      <a:solidFill>
                        <a:srgbClr val="BCBCBC"/>
                      </a:solidFill>
                      <a:prstDash val="solid"/>
                    </a:lnL>
                    <a:lnR w="12240">
                      <a:solidFill>
                        <a:srgbClr val="000000"/>
                      </a:solidFill>
                      <a:prstDash val="solid"/>
                    </a:lnR>
                    <a:lnT w="12240">
                      <a:solidFill>
                        <a:srgbClr val="BCBCBC"/>
                      </a:solidFill>
                      <a:prstDash val="solid"/>
                    </a:lnT>
                    <a:lnB w="12240">
                      <a:solidFill>
                        <a:srgbClr val="000000"/>
                      </a:solidFill>
                      <a:prstDash val="solid"/>
                    </a:lnB>
                    <a:solidFill>
                      <a:schemeClr val="accent1">
                        <a:lumMod val="75000"/>
                      </a:schemeClr>
                    </a:solidFill>
                  </a:tcPr>
                </a:tc>
                <a:tc gridSpan="6">
                  <a:txBody>
                    <a:bodyPr/>
                    <a:lstStyle/>
                    <a:p>
                      <a:pPr algn="ctr" defTabSz="825480">
                        <a:lnSpc>
                          <a:spcPct val="100000"/>
                        </a:lnSpc>
                        <a:tabLst>
                          <a:tab pos="0" algn="l"/>
                        </a:tabLst>
                      </a:pPr>
                      <a:r>
                        <a:rPr lang="en-US" sz="3200" b="1" strike="noStrike" spc="-1">
                          <a:solidFill>
                            <a:schemeClr val="lt1"/>
                          </a:solidFill>
                          <a:latin typeface="Helvetica Light"/>
                          <a:ea typeface="Helvetica Light"/>
                        </a:rPr>
                        <a:t>Size ( Bytes )</a:t>
                      </a:r>
                      <a:endParaRPr lang="en-US" sz="32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BCBCBC"/>
                      </a:solidFill>
                      <a:prstDash val="solid"/>
                    </a:lnT>
                    <a:lnB w="12240">
                      <a:solidFill>
                        <a:srgbClr val="000000"/>
                      </a:solidFill>
                      <a:prstDash val="solid"/>
                    </a:lnB>
                    <a:solidFill>
                      <a:schemeClr val="accent1">
                        <a:lumMod val="75000"/>
                      </a:schemeClr>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a:txBody>
                    <a:bodyPr/>
                    <a:lstStyle/>
                    <a:p>
                      <a:endParaRPr lang="en-US" sz="3200" b="1"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BCBCBC"/>
                      </a:solidFill>
                      <a:prstDash val="solid"/>
                    </a:lnR>
                    <a:lnT w="12240">
                      <a:solidFill>
                        <a:srgbClr val="BCBCBC"/>
                      </a:solid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gridSpan="5">
                  <a:txBody>
                    <a:bodyPr/>
                    <a:lstStyle/>
                    <a:p>
                      <a:pPr algn="ctr" defTabSz="825480">
                        <a:lnSpc>
                          <a:spcPct val="100000"/>
                        </a:lnSpc>
                        <a:tabLst>
                          <a:tab pos="0" algn="l"/>
                        </a:tabLst>
                      </a:pPr>
                      <a:r>
                        <a:rPr lang="en-US" sz="3200" b="1" strike="noStrike" spc="-1">
                          <a:solidFill>
                            <a:schemeClr val="lt1"/>
                          </a:solidFill>
                          <a:latin typeface="Helvetica Light"/>
                          <a:ea typeface="Helvetica Light"/>
                        </a:rPr>
                        <a:t>Ratio ( % )</a:t>
                      </a:r>
                      <a:endParaRPr lang="en-US" sz="3200" b="0" strike="noStrike" spc="-1">
                        <a:solidFill>
                          <a:srgbClr val="FFFFFF"/>
                        </a:solidFill>
                        <a:latin typeface="Arial"/>
                      </a:endParaRPr>
                    </a:p>
                  </a:txBody>
                  <a:tcPr marL="15840" marR="15840" anchor="b">
                    <a:lnL w="12240" cap="flat" cmpd="sng" algn="ctr">
                      <a:solidFill>
                        <a:srgbClr val="BCBCBC"/>
                      </a:solidFill>
                      <a:prstDash val="solid"/>
                      <a:round/>
                      <a:headEnd type="none" w="med" len="med"/>
                      <a:tailEnd type="none" w="med" len="med"/>
                    </a:lnL>
                    <a:lnR w="12240">
                      <a:solidFill>
                        <a:srgbClr val="BCBCBC"/>
                      </a:solidFill>
                      <a:prstDash val="solid"/>
                    </a:lnR>
                    <a:lnT w="12240">
                      <a:solidFill>
                        <a:srgbClr val="BCBCBC"/>
                      </a:solidFill>
                      <a:prstDash val="solid"/>
                    </a:lnT>
                    <a:lnB w="1224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tc hMerge="1">
                  <a:txBody>
                    <a:bodyPr/>
                    <a:lstStyle/>
                    <a:p>
                      <a:endParaRPr lang="en-US" sz="1800" b="0" strike="noStrike" spc="-1">
                        <a:solidFill>
                          <a:srgbClr val="000000"/>
                        </a:solidFill>
                        <a:latin typeface="Arial"/>
                      </a:endParaRPr>
                    </a:p>
                  </a:txBody>
                  <a:tcPr marL="90000" marR="90000">
                    <a:lnL>
                      <a:noFill/>
                    </a:lnL>
                    <a:lnR>
                      <a:noFill/>
                    </a:lnR>
                    <a:lnT>
                      <a:noFill/>
                    </a:lnT>
                    <a:lnB>
                      <a:noFill/>
                    </a:lnB>
                    <a:solidFill>
                      <a:srgbClr val="729FCF"/>
                    </a:solidFill>
                  </a:tcPr>
                </a:tc>
                <a:extLst>
                  <a:ext uri="{0D108BD9-81ED-4DB2-BD59-A6C34878D82A}">
                    <a16:rowId xmlns:a16="http://schemas.microsoft.com/office/drawing/2014/main" val="10000"/>
                  </a:ext>
                </a:extLst>
              </a:tr>
              <a:tr h="422812">
                <a:tc>
                  <a:txBody>
                    <a:bodyPr/>
                    <a:lstStyle/>
                    <a:p>
                      <a:pPr defTabSz="825480">
                        <a:lnSpc>
                          <a:spcPct val="100000"/>
                        </a:lnSpc>
                        <a:tabLst>
                          <a:tab pos="0" algn="l"/>
                        </a:tabLst>
                      </a:pPr>
                      <a:r>
                        <a:rPr lang="en-US" sz="2400" b="1" strike="noStrike" spc="-1" dirty="0" err="1">
                          <a:solidFill>
                            <a:schemeClr val="lt1"/>
                          </a:solidFill>
                          <a:latin typeface="Helvetica Light"/>
                          <a:ea typeface="Helvetica Light"/>
                        </a:rPr>
                        <a:t>File_Name</a:t>
                      </a:r>
                      <a:endParaRPr lang="en-US" sz="2400" b="0" strike="noStrike" spc="-1" dirty="0">
                        <a:solidFill>
                          <a:srgbClr val="FFFFFF"/>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a:solidFill>
                            <a:schemeClr val="lt1"/>
                          </a:solidFill>
                          <a:latin typeface="Helvetica Light"/>
                          <a:ea typeface="Helvetica Light"/>
                        </a:rPr>
                        <a:t>Orig_size</a:t>
                      </a:r>
                      <a:endParaRPr lang="en-US" sz="2400" b="0" strike="noStrike" spc="-1">
                        <a:solidFill>
                          <a:srgbClr val="FFFFFF"/>
                        </a:solidFill>
                        <a:latin typeface="Arial"/>
                      </a:endParaRPr>
                    </a:p>
                  </a:txBody>
                  <a:tcPr marL="15840" marR="15840" anchor="b">
                    <a:lnL w="12240">
                      <a:solidFill>
                        <a:srgbClr val="000000"/>
                      </a:solidFill>
                      <a:prstDash val="solid"/>
                    </a:lnL>
                    <a:lnR w="12240" cap="flat" cmpd="sng" algn="ctr">
                      <a:solidFill>
                        <a:srgbClr val="000000"/>
                      </a:solidFill>
                      <a:prstDash val="solid"/>
                      <a:round/>
                      <a:headEnd type="none" w="med" len="med"/>
                      <a:tailEnd type="none" w="med" len="me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75000"/>
                      </a:schemeClr>
                    </a:solidFill>
                  </a:tcPr>
                </a:tc>
                <a:tc>
                  <a:txBody>
                    <a:bodyPr/>
                    <a:lstStyle/>
                    <a:p>
                      <a:endParaRPr lang="en-US" sz="2400" b="1"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cap="flat" cmpd="sng" algn="ctr">
                      <a:solidFill>
                        <a:srgbClr val="000000"/>
                      </a:solidFill>
                      <a:prstDash val="solid"/>
                      <a:round/>
                      <a:headEnd type="none" w="med" len="med"/>
                      <a:tailEnd type="none" w="med" len="me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Zstd</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1" strike="noStrike" spc="-1" dirty="0" err="1">
                          <a:solidFill>
                            <a:schemeClr val="lt1"/>
                          </a:solidFill>
                          <a:latin typeface="Helvetica Light"/>
                          <a:ea typeface="Helvetica Light"/>
                        </a:rPr>
                        <a:t>Gzip</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3</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GC 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1" strike="noStrike" spc="-1" dirty="0">
                          <a:solidFill>
                            <a:schemeClr val="lt1"/>
                          </a:solidFill>
                          <a:latin typeface="Helvetica Light"/>
                          <a:ea typeface="Helvetica Light"/>
                        </a:rPr>
                        <a:t>Lz4</a:t>
                      </a:r>
                      <a:endParaRPr lang="en-US" sz="2400" b="0" strike="noStrike" spc="-1" dirty="0">
                        <a:solidFill>
                          <a:srgbClr val="FFFFFF"/>
                        </a:solidFill>
                        <a:latin typeface="Arial"/>
                      </a:endParaRPr>
                    </a:p>
                  </a:txBody>
                  <a:tcPr marL="17640" marR="176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1"/>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cap-251223-8psk-0.2-3fourths-10.0msps-fs12.500-difi-only-payload.bin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205328608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177941366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177646563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154057685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149762638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205328819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86.66</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86.51</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75.02</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72.93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2"/>
                  </a:ext>
                </a:extLst>
              </a:tr>
              <a:tr h="691148">
                <a:tc>
                  <a:txBody>
                    <a:bodyPr/>
                    <a:lstStyle/>
                    <a:p>
                      <a:pPr defTabSz="825480">
                        <a:lnSpc>
                          <a:spcPct val="100000"/>
                        </a:lnSpc>
                        <a:tabLst>
                          <a:tab pos="0" algn="l"/>
                        </a:tabLst>
                      </a:pPr>
                      <a:r>
                        <a:rPr lang="en-US" sz="1600" b="0" strike="noStrike" spc="-1" dirty="0">
                          <a:solidFill>
                            <a:schemeClr val="lt1"/>
                          </a:solidFill>
                          <a:latin typeface="Helvetica Light"/>
                          <a:ea typeface="Helvetica Light"/>
                        </a:rPr>
                        <a:t>cap-251223-8psk-0.2-3fourths-10.0msps-fs15.625-difi-only-payload.bin</a:t>
                      </a:r>
                      <a:endParaRPr lang="en-US" sz="1600" b="0" strike="noStrike" spc="-1" dirty="0">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205386176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185664005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185750237</a:t>
                      </a:r>
                      <a:endParaRPr lang="en-US" sz="20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165554865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160123836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205386387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90.39</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90.43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80.6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77.96</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3"/>
                  </a:ext>
                </a:extLst>
              </a:tr>
              <a:tr h="691148">
                <a:tc>
                  <a:txBody>
                    <a:bodyPr/>
                    <a:lstStyle/>
                    <a:p>
                      <a:pPr defTabSz="825480">
                        <a:lnSpc>
                          <a:spcPct val="100000"/>
                        </a:lnSpc>
                        <a:tabLst>
                          <a:tab pos="0" algn="l"/>
                        </a:tabLst>
                      </a:pPr>
                      <a:r>
                        <a:rPr lang="en-US" sz="1600" b="0" strike="noStrike" spc="-1" dirty="0">
                          <a:solidFill>
                            <a:schemeClr val="lt1"/>
                          </a:solidFill>
                          <a:latin typeface="Helvetica Light"/>
                          <a:ea typeface="Helvetica Light"/>
                        </a:rPr>
                        <a:t>cap-251223-8psk-0.2-3fourths-10.0msps-fs25.000-difi-only-payload.bin</a:t>
                      </a:r>
                      <a:endParaRPr lang="en-US" sz="1600" b="0" strike="noStrike" spc="-1" dirty="0">
                        <a:solidFill>
                          <a:srgbClr val="FFFFFF"/>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205460192</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179715790</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179446577</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155855409</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149636657</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dirty="0">
                          <a:solidFill>
                            <a:schemeClr val="lt1"/>
                          </a:solidFill>
                          <a:latin typeface="Helvetica Light"/>
                          <a:ea typeface="Helvetica Light"/>
                        </a:rPr>
                        <a:t>205460403</a:t>
                      </a:r>
                      <a:endParaRPr lang="en-US" sz="20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dirty="0">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87.46</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87.33</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75.85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72.82</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4"/>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cap-251223-8psk-0.2-3fourths-10.0msps-fs31.250-difi-only-payload.bin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205484864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186522936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186537715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166541178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159174050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205485075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90.77</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90.77</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81.04</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77.46</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5"/>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cap-251223-qpsk-0.2-2thirds-2.0msps-fs02.273-difi-only-payload.bin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204218368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174943601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174978935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150317550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146321167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204218579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85.66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85.68</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73.6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71.64</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6"/>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cap-251223-qpsk-0.2-2thirds-2.0msps-fs02.500-difi-only-payload.bin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204341728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180344473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180109166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157914855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152910671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204341939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88.25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88.14</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77.27</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74.83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7"/>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cap-251223-qpsk-0.2-2thirds-2.0msps-fs03.125-difi-only-payload.bin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204596672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177944040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177773330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154594034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149789530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204596883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86.97</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86.88</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75.56</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73.21</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8"/>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cap-251223-qpsk-0.2-2thirds-2.0msps-fs05.000-difi-only-payload.bin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204974976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182468311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182329589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160134965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153606936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204975187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89.01</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88.95</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78.12</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74.93</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09"/>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cap-251223-qpsk-0.2-2thirds-2.0msps-fs06.250-difi-only-payload.bin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205106560</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179651888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179418966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155782614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148478335</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205106771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87.58</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87.47</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75.95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72.39</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0"/>
                  </a:ext>
                </a:extLst>
              </a:tr>
              <a:tr h="691148">
                <a:tc>
                  <a:txBody>
                    <a:bodyPr/>
                    <a:lstStyle/>
                    <a:p>
                      <a:pPr defTabSz="825480">
                        <a:lnSpc>
                          <a:spcPct val="100000"/>
                        </a:lnSpc>
                        <a:tabLst>
                          <a:tab pos="0" algn="l"/>
                        </a:tabLst>
                      </a:pPr>
                      <a:r>
                        <a:rPr lang="en-US" sz="1600" b="0" strike="noStrike" spc="-1">
                          <a:solidFill>
                            <a:schemeClr val="lt1"/>
                          </a:solidFill>
                          <a:latin typeface="Helvetica Light"/>
                          <a:ea typeface="Helvetica Light"/>
                        </a:rPr>
                        <a:t>cap-251223-qpsk-0.2-2thirds-2.0msps-fs12.500-difi-only-payload.bin</a:t>
                      </a:r>
                      <a:endParaRPr lang="en-US" sz="1600" b="0" strike="noStrike" spc="-1">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205336832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179838348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179669692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155690019</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143042736</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205337043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a:lstStyle/>
                    <a:p>
                      <a:endParaRPr lang="en-US" sz="2400" b="0" strike="noStrike" spc="-1">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cap="flat" cmpd="sng" algn="ctr">
                      <a:solidFill>
                        <a:srgbClr val="000000"/>
                      </a:solidFill>
                      <a:prstDash val="solid"/>
                      <a:round/>
                      <a:headEnd type="none" w="med" len="med"/>
                      <a:tailEnd type="none" w="med" len="med"/>
                    </a:lnB>
                    <a:no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87.58</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87.49</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75.82</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69.66</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solidFill>
                      <a:schemeClr val="accent6">
                        <a:lumMod val="50000"/>
                      </a:schemeClr>
                    </a:solidFill>
                  </a:tcPr>
                </a:tc>
                <a:extLst>
                  <a:ext uri="{0D108BD9-81ED-4DB2-BD59-A6C34878D82A}">
                    <a16:rowId xmlns:a16="http://schemas.microsoft.com/office/drawing/2014/main" val="10011"/>
                  </a:ext>
                </a:extLst>
              </a:tr>
              <a:tr h="691148">
                <a:tc>
                  <a:txBody>
                    <a:bodyPr/>
                    <a:lstStyle/>
                    <a:p>
                      <a:pPr defTabSz="825480">
                        <a:lnSpc>
                          <a:spcPct val="100000"/>
                        </a:lnSpc>
                        <a:tabLst>
                          <a:tab pos="0" algn="l"/>
                        </a:tabLst>
                      </a:pPr>
                      <a:r>
                        <a:rPr lang="en-US" sz="1600" b="0" strike="noStrike" spc="-1" dirty="0">
                          <a:solidFill>
                            <a:schemeClr val="lt1"/>
                          </a:solidFill>
                          <a:latin typeface="Helvetica Light"/>
                          <a:ea typeface="Helvetica Light"/>
                        </a:rPr>
                        <a:t>cap-251223-qpsk-0.2-2thirds-2.0msps-fs25.000-difi-only-payload.bin</a:t>
                      </a:r>
                      <a:endParaRPr lang="en-US" sz="1600" b="0" strike="noStrike" spc="-1" dirty="0">
                        <a:solidFill>
                          <a:srgbClr val="000000"/>
                        </a:solidFill>
                        <a:latin typeface="Arial"/>
                      </a:endParaRPr>
                    </a:p>
                  </a:txBody>
                  <a:tcPr marL="15840" marR="15840" anchor="b">
                    <a:lnL w="12240">
                      <a:solidFill>
                        <a:srgbClr val="BCBCBC"/>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205460192</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179790338</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179773307</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155652074</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137602961</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pPr algn="ctr" defTabSz="825480">
                        <a:lnSpc>
                          <a:spcPct val="100000"/>
                        </a:lnSpc>
                        <a:tabLst>
                          <a:tab pos="0" algn="l"/>
                        </a:tabLst>
                      </a:pPr>
                      <a:r>
                        <a:rPr lang="en-US" sz="2000" b="0" strike="noStrike" spc="-1">
                          <a:solidFill>
                            <a:schemeClr val="lt1"/>
                          </a:solidFill>
                          <a:latin typeface="Helvetica Light"/>
                          <a:ea typeface="Helvetica Light"/>
                        </a:rPr>
                        <a:t>205460403</a:t>
                      </a:r>
                      <a:endParaRPr lang="en-US" sz="2000" b="0" strike="noStrike" spc="-1">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noFill/>
                  </a:tcPr>
                </a:tc>
                <a:tc>
                  <a:txBody>
                    <a:bodyPr/>
                    <a:lstStyle/>
                    <a:p>
                      <a:endParaRPr lang="en-US" sz="2400" b="0" strike="noStrike" spc="-1" dirty="0">
                        <a:solidFill>
                          <a:schemeClr val="lt1"/>
                        </a:solidFill>
                        <a:latin typeface="Arial"/>
                        <a:ea typeface="Helvetica Light"/>
                      </a:endParaRPr>
                    </a:p>
                  </a:txBody>
                  <a:tcPr marL="15840" marR="15840" anchor="b">
                    <a:lnL w="12240" cap="flat" cmpd="sng" algn="ctr">
                      <a:solidFill>
                        <a:srgbClr val="000000"/>
                      </a:solidFill>
                      <a:prstDash val="solid"/>
                      <a:round/>
                      <a:headEnd type="none" w="med" len="med"/>
                      <a:tailEnd type="none" w="med" len="med"/>
                    </a:lnL>
                    <a:lnR w="12240">
                      <a:solidFill>
                        <a:srgbClr val="000000"/>
                      </a:solidFill>
                      <a:prstDash val="solid"/>
                    </a:lnR>
                    <a:lnT w="12240" cap="flat" cmpd="sng" algn="ctr">
                      <a:solidFill>
                        <a:srgbClr val="000000"/>
                      </a:solidFill>
                      <a:prstDash val="solid"/>
                      <a:round/>
                      <a:headEnd type="none" w="med" len="med"/>
                      <a:tailEnd type="none" w="med" len="med"/>
                    </a:lnT>
                    <a:lnB w="12240">
                      <a:solidFill>
                        <a:srgbClr val="BCBCBC"/>
                      </a:solidFill>
                      <a:prstDash val="solid"/>
                    </a:lnB>
                    <a:no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87.5</a:t>
                      </a:r>
                      <a:endParaRPr lang="en-US" sz="2400" b="0" strike="noStrike" spc="-1" dirty="0">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87.49</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tc>
                  <a:txBody>
                    <a:bodyPr/>
                    <a:lstStyle/>
                    <a:p>
                      <a:pPr algn="ctr" defTabSz="825480">
                        <a:lnSpc>
                          <a:spcPct val="100000"/>
                        </a:lnSpc>
                        <a:tabLst>
                          <a:tab pos="0" algn="l"/>
                        </a:tabLst>
                      </a:pPr>
                      <a:r>
                        <a:rPr lang="en-US" sz="2400" b="0" strike="noStrike" spc="-1">
                          <a:solidFill>
                            <a:schemeClr val="lt1"/>
                          </a:solidFill>
                          <a:latin typeface="Helvetica Light"/>
                          <a:ea typeface="Helvetica Light"/>
                        </a:rPr>
                        <a:t>75.75</a:t>
                      </a:r>
                      <a:endParaRPr lang="en-US" sz="2400" b="0" strike="noStrike" spc="-1">
                        <a:solidFill>
                          <a:srgbClr val="FFFFFF"/>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66.97</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1">
                        <a:lumMod val="50000"/>
                      </a:schemeClr>
                    </a:solidFill>
                  </a:tcPr>
                </a:tc>
                <a:tc>
                  <a:txBody>
                    <a:bodyPr/>
                    <a:lstStyle/>
                    <a:p>
                      <a:pPr algn="ctr" defTabSz="825480">
                        <a:lnSpc>
                          <a:spcPct val="100000"/>
                        </a:lnSpc>
                        <a:tabLst>
                          <a:tab pos="0" algn="l"/>
                        </a:tabLst>
                      </a:pPr>
                      <a:r>
                        <a:rPr lang="en-US" sz="2400" b="0" strike="noStrike" spc="-1" dirty="0">
                          <a:solidFill>
                            <a:schemeClr val="lt1"/>
                          </a:solidFill>
                          <a:latin typeface="Helvetica Light"/>
                          <a:ea typeface="Helvetica Light"/>
                        </a:rPr>
                        <a:t>100</a:t>
                      </a:r>
                      <a:endParaRPr lang="en-US" sz="2400" b="0" strike="noStrike" spc="-1" dirty="0">
                        <a:solidFill>
                          <a:srgbClr val="000000"/>
                        </a:solidFill>
                        <a:latin typeface="Arial"/>
                      </a:endParaRPr>
                    </a:p>
                  </a:txBody>
                  <a:tcPr marL="15840" marR="15840" anchor="b">
                    <a:lnL w="12240">
                      <a:solidFill>
                        <a:srgbClr val="000000"/>
                      </a:solidFill>
                      <a:prstDash val="solid"/>
                    </a:lnL>
                    <a:lnR w="12240">
                      <a:solidFill>
                        <a:srgbClr val="000000"/>
                      </a:solidFill>
                      <a:prstDash val="solid"/>
                    </a:lnR>
                    <a:lnT w="12240">
                      <a:solidFill>
                        <a:srgbClr val="000000"/>
                      </a:solidFill>
                      <a:prstDash val="solid"/>
                    </a:lnT>
                    <a:lnB w="12240">
                      <a:solidFill>
                        <a:srgbClr val="BCBCBC"/>
                      </a:solidFill>
                      <a:prstDash val="solid"/>
                    </a:lnB>
                    <a:solidFill>
                      <a:schemeClr val="accent6">
                        <a:lumMod val="50000"/>
                      </a:schemeClr>
                    </a:solidFill>
                  </a:tcPr>
                </a:tc>
                <a:extLst>
                  <a:ext uri="{0D108BD9-81ED-4DB2-BD59-A6C34878D82A}">
                    <a16:rowId xmlns:a16="http://schemas.microsoft.com/office/drawing/2014/main" val="10012"/>
                  </a:ext>
                </a:extLst>
              </a:tr>
            </a:tbl>
          </a:graphicData>
        </a:graphic>
      </p:graphicFrame>
      <p:sp>
        <p:nvSpPr>
          <p:cNvPr id="131" name="TextBox 5"/>
          <p:cNvSpPr/>
          <p:nvPr/>
        </p:nvSpPr>
        <p:spPr>
          <a:xfrm>
            <a:off x="3966519" y="12060741"/>
            <a:ext cx="17800453" cy="135276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indent="-457200" defTabSz="825480">
              <a:lnSpc>
                <a:spcPct val="100000"/>
              </a:lnSpc>
              <a:spcBef>
                <a:spcPts val="600"/>
              </a:spcBef>
              <a:spcAft>
                <a:spcPts val="600"/>
              </a:spcAft>
              <a:buFont typeface="Arial" panose="020B0604020202020204" pitchFamily="34" charset="0"/>
              <a:buChar char="•"/>
              <a:tabLst>
                <a:tab pos="0" algn="l"/>
              </a:tabLst>
            </a:pPr>
            <a:r>
              <a:rPr lang="en-US" sz="3600" b="0" i="1" strike="noStrike" spc="-1" dirty="0">
                <a:solidFill>
                  <a:schemeClr val="lt1"/>
                </a:solidFill>
                <a:latin typeface="Arial Narrow" panose="020B0606020202030204" pitchFamily="34" charset="0"/>
                <a:ea typeface="Helvetica Light"/>
              </a:rPr>
              <a:t>Data Set 2 showed lower compression ratios (15%-25%) due to higher amplitude signals </a:t>
            </a:r>
          </a:p>
          <a:p>
            <a:pPr algn="ctr" defTabSz="825480">
              <a:lnSpc>
                <a:spcPct val="100000"/>
              </a:lnSpc>
              <a:spcBef>
                <a:spcPts val="600"/>
              </a:spcBef>
              <a:spcAft>
                <a:spcPts val="600"/>
              </a:spcAft>
              <a:tabLst>
                <a:tab pos="0" algn="l"/>
              </a:tabLst>
            </a:pPr>
            <a:r>
              <a:rPr lang="en-US" sz="3600" b="0" i="1" strike="noStrike" spc="-1" dirty="0">
                <a:solidFill>
                  <a:schemeClr val="lt1"/>
                </a:solidFill>
                <a:latin typeface="Arial Narrow" panose="020B0606020202030204" pitchFamily="34" charset="0"/>
                <a:ea typeface="Helvetica Light"/>
                <a:sym typeface="Wingdings" panose="05000000000000000000" pitchFamily="2" charset="2"/>
              </a:rPr>
              <a:t> Amplitude affects compression</a:t>
            </a:r>
          </a:p>
        </p:txBody>
      </p:sp>
      <p:sp>
        <p:nvSpPr>
          <p:cNvPr id="2" name="TextBox 5">
            <a:extLst>
              <a:ext uri="{FF2B5EF4-FFF2-40B4-BE49-F238E27FC236}">
                <a16:creationId xmlns:a16="http://schemas.microsoft.com/office/drawing/2014/main" id="{6E8BC50F-B5E3-A5C1-5BA7-91D68755796E}"/>
              </a:ext>
            </a:extLst>
          </p:cNvPr>
          <p:cNvSpPr/>
          <p:nvPr/>
        </p:nvSpPr>
        <p:spPr>
          <a:xfrm>
            <a:off x="8818605" y="914447"/>
            <a:ext cx="6746790" cy="921876"/>
          </a:xfrm>
          <a:prstGeom prst="rect">
            <a:avLst/>
          </a:prstGeom>
          <a:noFill/>
          <a:ln w="1270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825480">
              <a:lnSpc>
                <a:spcPct val="100000"/>
              </a:lnSpc>
              <a:tabLst>
                <a:tab pos="0" algn="l"/>
              </a:tabLst>
            </a:pPr>
            <a:r>
              <a:rPr lang="en-US" sz="5400" b="1" strike="noStrike" spc="-1" dirty="0">
                <a:solidFill>
                  <a:schemeClr val="lt1"/>
                </a:solidFill>
                <a:latin typeface="Arial"/>
                <a:ea typeface="Helvetica Light"/>
              </a:rPr>
              <a:t>Results (</a:t>
            </a:r>
            <a:r>
              <a:rPr lang="en-US" sz="4000" strike="noStrike" spc="-1" dirty="0">
                <a:solidFill>
                  <a:schemeClr val="lt1"/>
                </a:solidFill>
                <a:latin typeface="Arial"/>
                <a:ea typeface="Helvetica Light"/>
              </a:rPr>
              <a:t>Data Set 2</a:t>
            </a:r>
            <a:r>
              <a:rPr lang="en-US" sz="5400" b="1" strike="noStrike" spc="-1" dirty="0">
                <a:solidFill>
                  <a:schemeClr val="lt1"/>
                </a:solidFill>
                <a:latin typeface="Arial"/>
                <a:ea typeface="Helvetica Light"/>
              </a:rPr>
              <a:t>)</a:t>
            </a:r>
            <a:endParaRPr lang="en-US" sz="5400" b="0" strike="noStrike" spc="-1" dirty="0">
              <a:solidFill>
                <a:srgbClr val="000000"/>
              </a:solidFill>
              <a:latin typeface="Arial"/>
            </a:endParaRPr>
          </a:p>
        </p:txBody>
      </p:sp>
      <p:pic>
        <p:nvPicPr>
          <p:cNvPr id="3" name="456E501E-A555-477F-8548-5AB748B14A5B">
            <a:extLst>
              <a:ext uri="{FF2B5EF4-FFF2-40B4-BE49-F238E27FC236}">
                <a16:creationId xmlns:a16="http://schemas.microsoft.com/office/drawing/2014/main" id="{12D6A03D-88C8-F721-8CA7-447838F642F1}"/>
              </a:ext>
            </a:extLst>
          </p:cNvPr>
          <p:cNvPicPr/>
          <p:nvPr/>
        </p:nvPicPr>
        <p:blipFill>
          <a:blip r:embed="rId2"/>
          <a:stretch/>
        </p:blipFill>
        <p:spPr>
          <a:xfrm>
            <a:off x="685800" y="546480"/>
            <a:ext cx="1992960" cy="1242720"/>
          </a:xfrm>
          <a:prstGeom prst="rect">
            <a:avLst/>
          </a:prstGeom>
          <a:ln w="0">
            <a:noFill/>
          </a:ln>
        </p:spPr>
      </p:pic>
      <p:pic>
        <p:nvPicPr>
          <p:cNvPr id="4" name="69157DF6-A048-403A-A6A8-296FF733767B">
            <a:extLst>
              <a:ext uri="{FF2B5EF4-FFF2-40B4-BE49-F238E27FC236}">
                <a16:creationId xmlns:a16="http://schemas.microsoft.com/office/drawing/2014/main" id="{FCD2A759-5C1C-26B1-B775-CD8467D360AE}"/>
              </a:ext>
            </a:extLst>
          </p:cNvPr>
          <p:cNvPicPr/>
          <p:nvPr/>
        </p:nvPicPr>
        <p:blipFill>
          <a:blip r:embed="rId3"/>
          <a:stretch/>
        </p:blipFill>
        <p:spPr>
          <a:xfrm>
            <a:off x="451080" y="1965960"/>
            <a:ext cx="2748960" cy="385200"/>
          </a:xfrm>
          <a:prstGeom prst="rect">
            <a:avLst/>
          </a:prstGeom>
          <a:ln w="0">
            <a:noFill/>
          </a:ln>
        </p:spPr>
      </p:pic>
      <p:pic>
        <p:nvPicPr>
          <p:cNvPr id="5" name="Picture 4" descr="Logo&#10;&#10;Description automatically generated">
            <a:extLst>
              <a:ext uri="{FF2B5EF4-FFF2-40B4-BE49-F238E27FC236}">
                <a16:creationId xmlns:a16="http://schemas.microsoft.com/office/drawing/2014/main" id="{B6099F0A-8EA3-95CF-98CE-2CBC877086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38124" y="618165"/>
            <a:ext cx="2857995" cy="1347796"/>
          </a:xfrm>
          <a:prstGeom prst="rect">
            <a:avLst/>
          </a:prstGeom>
        </p:spPr>
      </p:pic>
    </p:spTree>
  </p:cSld>
  <p:clrMapOvr>
    <a:masterClrMapping/>
  </p:clrMapOvr>
</p:sld>
</file>

<file path=ppt/theme/theme1.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Metadata/LabelInfo.xml><?xml version="1.0" encoding="utf-8"?>
<clbl:labelList xmlns:clbl="http://schemas.microsoft.com/office/2020/mipLabelMetadata">
  <clbl:label id="{7ce48e08-4074-460b-a881-85e8a5838d2f}" enabled="1" method="Privileged" siteId="{49c598ec-e70a-4403-a7cc-2c302ce41c4d}" contentBits="0" removed="0"/>
</clbl:labelList>
</file>

<file path=docProps/app.xml><?xml version="1.0" encoding="utf-8"?>
<Properties xmlns="http://schemas.openxmlformats.org/officeDocument/2006/extended-properties" xmlns:vt="http://schemas.openxmlformats.org/officeDocument/2006/docPropsVTypes">
  <Template/>
  <TotalTime>3485</TotalTime>
  <Words>3144</Words>
  <Application>Microsoft Office PowerPoint</Application>
  <PresentationFormat>Custom</PresentationFormat>
  <Paragraphs>870</Paragraphs>
  <Slides>26</Slides>
  <Notes>9</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26</vt:i4>
      </vt:variant>
    </vt:vector>
  </HeadingPairs>
  <TitlesOfParts>
    <vt:vector size="43" baseType="lpstr">
      <vt:lpstr>Helvetica Light</vt:lpstr>
      <vt:lpstr>Helvetica Neue</vt:lpstr>
      <vt:lpstr>Arial</vt:lpstr>
      <vt:lpstr>Arial Narrow</vt:lpstr>
      <vt:lpstr>Calibri</vt:lpstr>
      <vt:lpstr>Century Gothic</vt:lpstr>
      <vt:lpstr>Consolas</vt:lpstr>
      <vt:lpstr>Corbel</vt:lpstr>
      <vt:lpstr>Symbol</vt:lpstr>
      <vt:lpstr>Times New Roman</vt:lpstr>
      <vt:lpstr>Wingdings</vt:lpstr>
      <vt:lpstr>1_White</vt:lpstr>
      <vt:lpstr>1_White</vt:lpstr>
      <vt:lpstr>1_White</vt:lpstr>
      <vt:lpstr>1_White</vt:lpstr>
      <vt:lpstr>1_White</vt:lpstr>
      <vt:lpstr>1_White</vt:lpstr>
      <vt:lpstr>Digitized IF Transport Frameworks  for Software-Defined Infrastructures</vt:lpstr>
      <vt:lpstr>PowerPoint Presentation</vt:lpstr>
      <vt:lpstr>PowerPoint Presentation</vt:lpstr>
      <vt:lpstr>PowerPoint Presentation</vt:lpstr>
      <vt:lpstr>PowerPoint Presentation</vt:lpstr>
      <vt:lpstr>Data Compression</vt:lpstr>
      <vt:lpstr>Use Case Data Rates</vt:lpstr>
      <vt:lpstr>PowerPoint Presentation</vt:lpstr>
      <vt:lpstr>PowerPoint Presentation</vt:lpstr>
      <vt:lpstr>Signal Amplitude vs Compression Ratio</vt:lpstr>
      <vt:lpstr>PowerPoint Presentation</vt:lpstr>
      <vt:lpstr>Compute Time  (using command time, including compute and disk read and write) </vt:lpstr>
      <vt:lpstr>Data Transport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Compute Time  ( Data Coding excluding Compression)</vt:lpstr>
      <vt:lpstr>Any IP network Single or Multi-Pass datalink Point-to-Point Good “Network Citizen” Data Transport Efficiency &amp; Resiliency Better Results in Long Haul Network (large RTT, high Packet Loss)</vt:lpstr>
      <vt:lpstr>PowerPoint Presentation</vt:lpstr>
      <vt:lpstr>PowerPoint Presentation</vt:lpstr>
      <vt:lpstr> Jing Song    Managing Director Genesis Codes Inc.  www.genesis-codes.com Silicon Valley, California, USA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Jeffrey Hill</dc:creator>
  <dc:description/>
  <cp:lastModifiedBy>Jing Song</cp:lastModifiedBy>
  <cp:revision>28</cp:revision>
  <dcterms:modified xsi:type="dcterms:W3CDTF">2026-03-12T01:12:16Z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2</vt:i4>
  </property>
  <property fmtid="{D5CDD505-2E9C-101B-9397-08002B2CF9AE}" pid="3" name="Notes">
    <vt:i4>12</vt:i4>
  </property>
  <property fmtid="{D5CDD505-2E9C-101B-9397-08002B2CF9AE}" pid="4" name="PresentationFormat">
    <vt:lpwstr>Custom</vt:lpwstr>
  </property>
  <property fmtid="{D5CDD505-2E9C-101B-9397-08002B2CF9AE}" pid="5" name="Slides">
    <vt:i4>24</vt:i4>
  </property>
</Properties>
</file>