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IBM Plex Sans"/>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IBMPlexSans-bold.fntdata"/><Relationship Id="rId27" Type="http://schemas.openxmlformats.org/officeDocument/2006/relationships/font" Target="fonts/IBMPlex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IBMPlexSans-boldItalic.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cd6080c70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cd6080c70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b="1"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a:solidFill>
                  <a:schemeClr val="dk1"/>
                </a:solidFill>
              </a:rPr>
              <a:t>The EUSA introduces prescriptive technical requirements that go well beyond current commercial standards. These mandates are expected to increase manufacturing and design costs for LEO satellites by </a:t>
            </a:r>
            <a:r>
              <a:rPr b="1" lang="ru">
                <a:solidFill>
                  <a:schemeClr val="dk1"/>
                </a:solidFill>
              </a:rPr>
              <a:t>10% to 46%</a:t>
            </a:r>
            <a:r>
              <a:rPr lang="ru">
                <a:solidFill>
                  <a:schemeClr val="dk1"/>
                </a:solidFill>
              </a:rPr>
              <a:t> depending on the mass and constellation scale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Beyond manufacturing, firms face annual fixed costs for predicting, monitoring, and reporting—ranging from </a:t>
            </a:r>
            <a:r>
              <a:rPr b="1" lang="ru">
                <a:solidFill>
                  <a:schemeClr val="dk1"/>
                </a:solidFill>
              </a:rPr>
              <a:t>€145,000 to €800,000</a:t>
            </a:r>
            <a:r>
              <a:rPr lang="ru">
                <a:solidFill>
                  <a:schemeClr val="dk1"/>
                </a:solidFill>
              </a:rPr>
              <a:t> per constellation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These costs disproportionately impact smaller, innovative entrants. While large incumbents might absorb these costs, they represent a significant barrier to entry for startups using standardized, affordable satellite buses.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Total annual revenue losses for EU satellite system providers could reach </a:t>
            </a:r>
            <a:r>
              <a:rPr b="1" lang="ru">
                <a:solidFill>
                  <a:schemeClr val="dk1"/>
                </a:solidFill>
              </a:rPr>
              <a:t>€381 million to €630 million</a:t>
            </a:r>
            <a:r>
              <a:rPr lang="ru">
                <a:solidFill>
                  <a:schemeClr val="dk1"/>
                </a:solidFill>
              </a:rPr>
              <a:t> due to lower demand and reduced export competitiveness.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cd6080c70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cd6080c70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sz="1500">
              <a:solidFill>
                <a:schemeClr val="dk1"/>
              </a:solidFill>
              <a:latin typeface="IBM Plex Sans"/>
              <a:ea typeface="IBM Plex Sans"/>
              <a:cs typeface="IBM Plex Sans"/>
              <a:sym typeface="IBM Plex Sans"/>
            </a:endParaRPr>
          </a:p>
          <a:p>
            <a:pPr indent="-292100" lvl="0" marL="457200" rtl="0" algn="l">
              <a:lnSpc>
                <a:spcPct val="115000"/>
              </a:lnSpc>
              <a:spcBef>
                <a:spcPts val="0"/>
              </a:spcBef>
              <a:spcAft>
                <a:spcPts val="0"/>
              </a:spcAft>
              <a:buClr>
                <a:schemeClr val="dk1"/>
              </a:buClr>
              <a:buSzPts val="1000"/>
              <a:buChar char="●"/>
            </a:pPr>
            <a:r>
              <a:rPr lang="ru" sz="1400">
                <a:solidFill>
                  <a:schemeClr val="dk1"/>
                </a:solidFill>
                <a:latin typeface="IBM Plex Sans"/>
                <a:ea typeface="IBM Plex Sans"/>
                <a:cs typeface="IBM Plex Sans"/>
                <a:sym typeface="IBM Plex Sans"/>
              </a:rPr>
              <a:t>Small satellites in large constellations face the highest percentage increase, with manufacturing costs rising by 32% to 46%</a:t>
            </a:r>
            <a:endParaRPr sz="1400">
              <a:solidFill>
                <a:schemeClr val="dk1"/>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Specific Design Drivers:</a:t>
            </a:r>
            <a:endParaRPr sz="1400">
              <a:solidFill>
                <a:schemeClr val="dk1"/>
              </a:solidFill>
              <a:latin typeface="IBM Plex Sans"/>
              <a:ea typeface="IBM Plex Sans"/>
              <a:cs typeface="IBM Plex Sans"/>
              <a:sym typeface="IBM Plex Sans"/>
            </a:endParaRPr>
          </a:p>
          <a:p>
            <a:pPr indent="-317500" lvl="1" marL="9144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Maneuverability: Adding propellers and extra propellant to meet end-of-life disposal mandates adds up to $172,500 per medium-sized satellite.</a:t>
            </a:r>
            <a:endParaRPr sz="1400">
              <a:solidFill>
                <a:schemeClr val="dk1"/>
              </a:solidFill>
              <a:latin typeface="IBM Plex Sans"/>
              <a:ea typeface="IBM Plex Sans"/>
              <a:cs typeface="IBM Plex Sans"/>
              <a:sym typeface="IBM Plex Sans"/>
            </a:endParaRPr>
          </a:p>
          <a:p>
            <a:pPr indent="-317500" lvl="1" marL="9144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Explosion Mitigation: Reducing electrical and propulsion system explosions adds up to $324,000 in costs.</a:t>
            </a:r>
            <a:endParaRPr sz="1400">
              <a:solidFill>
                <a:schemeClr val="dk1"/>
              </a:solidFill>
              <a:latin typeface="IBM Plex Sans"/>
              <a:ea typeface="IBM Plex Sans"/>
              <a:cs typeface="IBM Plex Sans"/>
              <a:sym typeface="IBM Plex Sans"/>
            </a:endParaRPr>
          </a:p>
          <a:p>
            <a:pPr indent="-317500" lvl="1" marL="9144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Redundancy: Mandatory system backups—even where gains are marginal—can add up to 10% to a spacecraft's total cost.</a:t>
            </a:r>
            <a:endParaRPr sz="1400">
              <a:solidFill>
                <a:schemeClr val="dk1"/>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Our analysis found that these direct costs are substantially higher than the 3% to 10% increase estimated in the European Commission's original impact assessment.</a:t>
            </a:r>
            <a:endParaRPr sz="1400">
              <a:solidFill>
                <a:schemeClr val="dk1"/>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chemeClr val="dk1"/>
              </a:buClr>
              <a:buSzPts val="1400"/>
              <a:buFont typeface="IBM Plex Sans"/>
              <a:buChar char="●"/>
            </a:pPr>
            <a:r>
              <a:rPr lang="ru" sz="1400">
                <a:solidFill>
                  <a:schemeClr val="dk1"/>
                </a:solidFill>
                <a:latin typeface="IBM Plex Sans"/>
                <a:ea typeface="IBM Plex Sans"/>
                <a:cs typeface="IBM Plex Sans"/>
                <a:sym typeface="IBM Plex Sans"/>
              </a:rPr>
              <a:t>Additional note: Compliance isn't just about hardware; it requires significant human capital. Firms may need to hire up to one full-time senior space engineer and one compliance officer per year just for monitoring and reporting functions.</a:t>
            </a:r>
            <a:endParaRPr sz="1400">
              <a:solidFill>
                <a:schemeClr val="dk1"/>
              </a:solidFill>
              <a:latin typeface="IBM Plex Sans"/>
              <a:ea typeface="IBM Plex Sans"/>
              <a:cs typeface="IBM Plex Sans"/>
              <a:sym typeface="IBM Plex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cd6080c709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cd6080c70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b="1"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a:solidFill>
                  <a:schemeClr val="dk1"/>
                </a:solidFill>
              </a:rPr>
              <a:t>The increased costs upstream will inevitably flow down to service providers. We expect the demand for space-based services in the EU to fall by </a:t>
            </a:r>
            <a:r>
              <a:rPr b="1" lang="ru">
                <a:solidFill>
                  <a:schemeClr val="dk1"/>
                </a:solidFill>
              </a:rPr>
              <a:t>3% to 9%</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The aggregate cumulative loss for these innovative services is projected at €1.4 billion to €2.1 billion over the next five years.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Satellite connectivity is the hardest hit, with potential annual revenue losses in Europe of €171 million to €248 million.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ru">
                <a:solidFill>
                  <a:schemeClr val="dk1"/>
                </a:solidFill>
              </a:rPr>
              <a:t>While the US dominates cloud-based "Ground-Segment-as-a-Service," the EUSA's high regulatory burden may turn European firms into less data-intensive businesses. This limits our ability to capture high-growth segments like consumer applications, where Europe already lags behind with only a </a:t>
            </a:r>
            <a:r>
              <a:rPr b="1" lang="ru">
                <a:solidFill>
                  <a:schemeClr val="dk1"/>
                </a:solidFill>
              </a:rPr>
              <a:t>10%</a:t>
            </a:r>
            <a:r>
              <a:rPr lang="ru">
                <a:solidFill>
                  <a:schemeClr val="dk1"/>
                </a:solidFill>
              </a:rPr>
              <a:t> global market share.</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cd6080c70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cd6080c70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Karina</a:t>
            </a:r>
            <a:endParaRPr sz="1200">
              <a:solidFill>
                <a:schemeClr val="dk1"/>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chemeClr val="dk1"/>
              </a:buClr>
              <a:buSzPts val="1200"/>
              <a:buFont typeface="IBM Plex Sans"/>
              <a:buChar char="●"/>
            </a:pPr>
            <a:r>
              <a:rPr lang="ru" sz="1200">
                <a:solidFill>
                  <a:schemeClr val="dk1"/>
                </a:solidFill>
                <a:latin typeface="IBM Plex Sans"/>
                <a:ea typeface="IBM Plex Sans"/>
                <a:cs typeface="IBM Plex Sans"/>
                <a:sym typeface="IBM Plex Sans"/>
              </a:rPr>
              <a:t>The EUSA's rigid design specifications, for example, on launch may impede the adoption of future innovations and lock the sector into inefficient solutions</a:t>
            </a:r>
            <a:endParaRPr sz="1200">
              <a:solidFill>
                <a:schemeClr val="dk1"/>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chemeClr val="dk1"/>
              </a:buClr>
              <a:buSzPts val="1200"/>
              <a:buFont typeface="IBM Plex Sans"/>
              <a:buChar char="●"/>
            </a:pPr>
            <a:r>
              <a:rPr lang="ru" sz="1200">
                <a:solidFill>
                  <a:schemeClr val="dk1"/>
                </a:solidFill>
                <a:latin typeface="IBM Plex Sans"/>
                <a:ea typeface="IBM Plex Sans"/>
                <a:cs typeface="IBM Plex Sans"/>
                <a:sym typeface="IBM Plex Sans"/>
              </a:rPr>
              <a:t>The report cites the European car industry as a cautionary tale. By focusing on incremental "clean diesel" improvements to meet strict EU limits, manufacturers failed to anticipate the electric vehicle revolution and lost global market share.</a:t>
            </a:r>
            <a:endParaRPr sz="1200">
              <a:solidFill>
                <a:schemeClr val="dk1"/>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chemeClr val="dk1"/>
              </a:buClr>
              <a:buSzPts val="1200"/>
              <a:buFont typeface="IBM Plex Sans"/>
              <a:buChar char="●"/>
            </a:pPr>
            <a:r>
              <a:rPr lang="ru" sz="1200">
                <a:solidFill>
                  <a:schemeClr val="dk1"/>
                </a:solidFill>
                <a:latin typeface="IBM Plex Sans"/>
                <a:ea typeface="IBM Plex Sans"/>
                <a:cs typeface="IBM Plex Sans"/>
                <a:sym typeface="IBM Plex Sans"/>
              </a:rPr>
              <a:t>The report concludes that Europe needs more flexibility. We should prioritize outcome-based requirements rather than prescriptive technical rules to ensure the industry can adapt to rapid technological changes.</a:t>
            </a:r>
            <a:endParaRPr sz="1200">
              <a:solidFill>
                <a:schemeClr val="dk1"/>
              </a:solidFill>
              <a:latin typeface="IBM Plex Sans"/>
              <a:ea typeface="IBM Plex Sans"/>
              <a:cs typeface="IBM Plex Sans"/>
              <a:sym typeface="IBM Plex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ccf1322a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ccf1322a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cd6080c70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cd6080c70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ru" sz="1500">
                <a:solidFill>
                  <a:schemeClr val="dk1"/>
                </a:solidFill>
                <a:latin typeface="IBM Plex Sans"/>
                <a:ea typeface="IBM Plex Sans"/>
                <a:cs typeface="IBM Plex Sans"/>
                <a:sym typeface="IBM Plex Sans"/>
              </a:rPr>
              <a:t>Speaker: Karina</a:t>
            </a:r>
            <a:endParaRPr/>
          </a:p>
          <a:p>
            <a:pPr indent="-304800" lvl="0" marL="457200" rtl="0" algn="just">
              <a:lnSpc>
                <a:spcPct val="115833"/>
              </a:lnSpc>
              <a:spcBef>
                <a:spcPts val="0"/>
              </a:spcBef>
              <a:spcAft>
                <a:spcPts val="0"/>
              </a:spcAft>
              <a:buClr>
                <a:schemeClr val="dk1"/>
              </a:buClr>
              <a:buSzPts val="1200"/>
              <a:buFont typeface="IBM Plex Sans"/>
              <a:buChar char="●"/>
            </a:pPr>
            <a:r>
              <a:rPr lang="ru" sz="1200">
                <a:solidFill>
                  <a:schemeClr val="dk1"/>
                </a:solidFill>
                <a:latin typeface="IBM Plex Sans"/>
                <a:ea typeface="IBM Plex Sans"/>
                <a:cs typeface="IBM Plex Sans"/>
                <a:sym typeface="IBM Plex Sans"/>
              </a:rPr>
              <a:t>EPFD limits (Equivalent Power Flux Density) is the ITU’s (ITU Article 22) core metric for limiting NGSO transmission power translated as an interference into GEO networks. However, the limits were designed for 1990s technology and sparse NGSO deployments, large GEO earth stations, non‑phased‑array antennas and static power levels. </a:t>
            </a:r>
            <a:endParaRPr>
              <a:latin typeface="IBM Plex Sans"/>
              <a:ea typeface="IBM Plex Sans"/>
              <a:cs typeface="IBM Plex Sans"/>
              <a:sym typeface="IBM Plex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2bd1d12a90_6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2bd1d12a90_6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ru" sz="1500">
                <a:solidFill>
                  <a:schemeClr val="dk1"/>
                </a:solidFill>
                <a:latin typeface="IBM Plex Sans"/>
                <a:ea typeface="IBM Plex Sans"/>
                <a:cs typeface="IBM Plex Sans"/>
                <a:sym typeface="IBM Plex Sans"/>
              </a:rPr>
              <a:t>Speaker: Karina</a:t>
            </a:r>
            <a:endParaRPr b="1">
              <a:latin typeface="IBM Plex Sans"/>
              <a:ea typeface="IBM Plex Sans"/>
              <a:cs typeface="IBM Plex Sans"/>
              <a:sym typeface="IBM Plex Sans"/>
            </a:endParaRPr>
          </a:p>
          <a:p>
            <a:pPr indent="-298450" lvl="0" marL="457200" rtl="0" algn="l">
              <a:spcBef>
                <a:spcPts val="0"/>
              </a:spcBef>
              <a:spcAft>
                <a:spcPts val="0"/>
              </a:spcAft>
              <a:buSzPts val="1100"/>
              <a:buFont typeface="IBM Plex Sans"/>
              <a:buChar char="●"/>
            </a:pPr>
            <a:r>
              <a:rPr lang="ru">
                <a:latin typeface="IBM Plex Sans"/>
                <a:ea typeface="IBM Plex Sans"/>
                <a:cs typeface="IBM Plex Sans"/>
                <a:sym typeface="IBM Plex Sans"/>
              </a:rPr>
              <a:t>The compounding impact of NGSO restrictions isn’t isolated to a region. By nature, NGSO satellites are constantly moving in and out of these exclusion zones necessary to meet the epfd limits as they orbit Earth. This can trigger a cascading effect in which satellites cannot serve multiple regions, leading to significant loss of capacity and coverage gaps for the entire NGSO  constellation. Additionally, this can lead to the need for launching more satellites, increasing the cost of the overall constellation.</a:t>
            </a:r>
            <a:endParaRPr>
              <a:latin typeface="IBM Plex Sans"/>
              <a:ea typeface="IBM Plex Sans"/>
              <a:cs typeface="IBM Plex Sans"/>
              <a:sym typeface="IBM Plex Sans"/>
            </a:endParaRPr>
          </a:p>
          <a:p>
            <a:pPr indent="-298450" lvl="0" marL="457200" rtl="0" algn="l">
              <a:spcBef>
                <a:spcPts val="0"/>
              </a:spcBef>
              <a:spcAft>
                <a:spcPts val="0"/>
              </a:spcAft>
              <a:buSzPts val="1100"/>
              <a:buFont typeface="IBM Plex Sans"/>
              <a:buChar char="●"/>
            </a:pPr>
            <a:r>
              <a:rPr lang="ru">
                <a:latin typeface="IBM Plex Sans"/>
                <a:ea typeface="IBM Plex Sans"/>
                <a:cs typeface="IBM Plex Sans"/>
                <a:sym typeface="IBM Plex Sans"/>
              </a:rPr>
              <a:t>For example: </a:t>
            </a:r>
            <a:r>
              <a:rPr lang="ru">
                <a:latin typeface="IBM Plex Sans"/>
                <a:ea typeface="IBM Plex Sans"/>
                <a:cs typeface="IBM Plex Sans"/>
                <a:sym typeface="IBM Plex Sans"/>
              </a:rPr>
              <a:t>GSO avoidance angles are an impediment to operations for NGSO satellite systems.37 NGSOs are prohibited from transmitting within a specified GSO avoidance angle in the direction of GSO Earth Station. This restriction makes a portion of a NGSO constellation unusable. For an overview, at a 6-degree GSO exclusion angle there is approximately a 10% coverage loss; at 16 degrees, the coverage loss triples to 30%.</a:t>
            </a:r>
            <a:endParaRPr>
              <a:latin typeface="IBM Plex Sans"/>
              <a:ea typeface="IBM Plex Sans"/>
              <a:cs typeface="IBM Plex Sans"/>
              <a:sym typeface="IBM Plex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d6080c70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cd6080c70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sz="1500">
                <a:solidFill>
                  <a:schemeClr val="dk1"/>
                </a:solidFill>
                <a:latin typeface="IBM Plex Sans"/>
                <a:ea typeface="IBM Plex Sans"/>
                <a:cs typeface="IBM Plex Sans"/>
                <a:sym typeface="IBM Plex Sans"/>
              </a:rPr>
              <a:t>Speaker: Karina</a:t>
            </a:r>
            <a:endParaRPr b="1" sz="15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chemeClr val="dk1"/>
              </a:solidFill>
              <a:latin typeface="IBM Plex Sans"/>
              <a:ea typeface="IBM Plex Sans"/>
              <a:cs typeface="IBM Plex Sans"/>
              <a:sym typeface="IBM Plex Sans"/>
            </a:endParaRPr>
          </a:p>
          <a:p>
            <a:pPr indent="-298450" lvl="0" marL="457200" rtl="0" algn="l">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Over the past two decades, the satellite broadband landscape has transformed dramatically. As demand for high-speed connectivity grows exponentially and satellite technology advances, spectrum regulatory frameworks need updates or risk becoming obstacles to progress and demand.</a:t>
            </a:r>
            <a:endParaRPr>
              <a:solidFill>
                <a:schemeClr val="dk1"/>
              </a:solidFill>
              <a:latin typeface="IBM Plex Sans"/>
              <a:ea typeface="IBM Plex Sans"/>
              <a:cs typeface="IBM Plex Sans"/>
              <a:sym typeface="IBM Plex Sans"/>
            </a:endParaRPr>
          </a:p>
          <a:p>
            <a:pPr indent="-298450" lvl="0" marL="457200" rtl="0" algn="l">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At the time that the ITU adopted the existing EPFD limits the NGSO industry was in its infancy and GSO systems dominated the industry. The studies used NGSO systems that ultimately failed, 8 but the EPFD limits remained. Since then, the satellite industry has exponentially grown, with over 12,149 active satellites orbiting the planet with an estimated 526 GSO and 7,127 NGSO The total number of all types of satellites has not reached its peak, and is projected to continue exponentially growing throughout the decade.</a:t>
            </a:r>
            <a:endParaRPr>
              <a:solidFill>
                <a:schemeClr val="dk1"/>
              </a:solidFill>
              <a:latin typeface="IBM Plex Sans"/>
              <a:ea typeface="IBM Plex Sans"/>
              <a:cs typeface="IBM Plex Sans"/>
              <a:sym typeface="IBM Plex Sans"/>
            </a:endParaRPr>
          </a:p>
          <a:p>
            <a:pPr indent="-298450" lvl="0" marL="457200" rtl="0" algn="l">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There is a need to update these limits as they are outdated and the technology has evolved. To discuss what we are doing to provide updated analysis on this topic, I’ll pass the mic to trevor </a:t>
            </a:r>
            <a:endParaRPr>
              <a:solidFill>
                <a:schemeClr val="dk1"/>
              </a:solidFill>
              <a:latin typeface="IBM Plex Sans"/>
              <a:ea typeface="IBM Plex Sans"/>
              <a:cs typeface="IBM Plex Sans"/>
              <a:sym typeface="IBM Plex Sans"/>
            </a:endParaRPr>
          </a:p>
          <a:p>
            <a:pPr indent="-298450" lvl="0" marL="457200" rtl="0" algn="l">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Modern NGSO phased‑array antennas, adaptive power control, and dynamic beam steering significantly reduced interference risk, operators arguing the limits are 4..276× more protective than necessary.</a:t>
            </a:r>
            <a:endParaRPr>
              <a:solidFill>
                <a:schemeClr val="dk1"/>
              </a:solidFill>
              <a:latin typeface="IBM Plex Sans"/>
              <a:ea typeface="IBM Plex Sans"/>
              <a:cs typeface="IBM Plex Sans"/>
              <a:sym typeface="IBM Plex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cd6080c70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cd6080c70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b="1" sz="1500">
              <a:solidFill>
                <a:schemeClr val="dk1"/>
              </a:solidFill>
              <a:latin typeface="IBM Plex Sans"/>
              <a:ea typeface="IBM Plex Sans"/>
              <a:cs typeface="IBM Plex Sans"/>
              <a:sym typeface="IBM Plex Sans"/>
            </a:endParaRPr>
          </a:p>
          <a:p>
            <a:pPr indent="-323850" lvl="0" marL="457200" rtl="0" algn="l">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This report  analyzes the interference mechanisms and system-level impacts introduced by NGSO, primarily Low Earth Orbit (LEO), constellations on incumbent Geostationary (GSO) services, including GEO and relevant MEO systems, operating- across the K satellite bands (Ku and Ka). The focus is on both forward and return links, aggregated interference effects, and regulatory/engineering constraints applicable to modern broadband NGSO deployments.</a:t>
            </a:r>
            <a:endParaRPr sz="1500">
              <a:solidFill>
                <a:schemeClr val="dk1"/>
              </a:solidFill>
              <a:latin typeface="IBM Plex Sans"/>
              <a:ea typeface="IBM Plex Sans"/>
              <a:cs typeface="IBM Plex Sans"/>
              <a:sym typeface="IBM Plex Sans"/>
            </a:endParaRPr>
          </a:p>
          <a:p>
            <a:pPr indent="-323850" lvl="0" marL="457200" rtl="0" algn="l">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The report includes in the theoretical analysis, based on software simulation models, that covers main aspects of spectrum sharing impact and mainly NGSO’s EPFD level influence over a GSO ground reception station.</a:t>
            </a:r>
            <a:endParaRPr b="1" sz="1500">
              <a:solidFill>
                <a:schemeClr val="dk1"/>
              </a:solidFill>
              <a:latin typeface="IBM Plex Sans"/>
              <a:ea typeface="IBM Plex Sans"/>
              <a:cs typeface="IBM Plex Sans"/>
              <a:sym typeface="IBM Plex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cd6080c70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cd6080c70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b="1"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Simulations demonstrated that updating EPFD limits will still protect GSO operations, while allowing better performance for NGSO systems.</a:t>
            </a:r>
            <a:endParaRPr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Current modern NGSO systems pose minimal real‑world interference risk, ACM and link adaptation technologies absorb most short‑term C/I fluctuations, therefore EPFD exceedances do not translate into GSO service outages.</a:t>
            </a:r>
            <a:endParaRPr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Current ITU EPFD limits impose unnecessary constraints, leading to larger constellations, higher CAPEX/OPEX, reduced spectral efficiency, updated rules could unlock 700% more peak capacity (per Kuiper filings).</a:t>
            </a:r>
            <a:endParaRPr sz="15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500">
              <a:solidFill>
                <a:schemeClr val="dk1"/>
              </a:solidFill>
              <a:latin typeface="IBM Plex Sans"/>
              <a:ea typeface="IBM Plex Sans"/>
              <a:cs typeface="IBM Plex Sans"/>
              <a:sym typeface="IBM Plex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cb7224891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cb7224891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Speaker: Karina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cd6080c70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cd6080c70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Trevor</a:t>
            </a:r>
            <a:endParaRPr>
              <a:solidFill>
                <a:schemeClr val="dk1"/>
              </a:solidFill>
              <a:latin typeface="IBM Plex Sans"/>
              <a:ea typeface="IBM Plex Sans"/>
              <a:cs typeface="IBM Plex Sans"/>
              <a:sym typeface="IBM Plex Sans"/>
            </a:endParaRPr>
          </a:p>
          <a:p>
            <a:pPr indent="-298450" lvl="0" marL="457200" rtl="0" algn="l">
              <a:lnSpc>
                <a:spcPct val="115000"/>
              </a:lnSpc>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Modern satellite technology includes built-in tools to prevent interference and share spectrum efficiently, allowing them to work cooperatively to ensure full coverage.</a:t>
            </a:r>
            <a:endParaRPr>
              <a:solidFill>
                <a:schemeClr val="dk1"/>
              </a:solidFill>
              <a:latin typeface="IBM Plex Sans"/>
              <a:ea typeface="IBM Plex Sans"/>
              <a:cs typeface="IBM Plex Sans"/>
              <a:sym typeface="IBM Plex Sans"/>
            </a:endParaRPr>
          </a:p>
          <a:p>
            <a:pPr indent="-298450" lvl="0" marL="457200" rtl="0" algn="l">
              <a:lnSpc>
                <a:spcPct val="115000"/>
              </a:lnSpc>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Regulators should look to align the regulatory framework with our technological reality so that the U.S. can maintain leadership in space, foster innovation, and close the digital divide.</a:t>
            </a:r>
            <a:endParaRPr>
              <a:solidFill>
                <a:schemeClr val="dk1"/>
              </a:solidFill>
              <a:latin typeface="IBM Plex Sans"/>
              <a:ea typeface="IBM Plex Sans"/>
              <a:cs typeface="IBM Plex Sans"/>
              <a:sym typeface="IBM Plex Sans"/>
            </a:endParaRPr>
          </a:p>
          <a:p>
            <a:pPr indent="-298450" lvl="0" marL="457200" rtl="0" algn="l">
              <a:lnSpc>
                <a:spcPct val="115000"/>
              </a:lnSpc>
              <a:spcBef>
                <a:spcPts val="0"/>
              </a:spcBef>
              <a:spcAft>
                <a:spcPts val="0"/>
              </a:spcAft>
              <a:buClr>
                <a:schemeClr val="dk1"/>
              </a:buClr>
              <a:buSzPts val="1100"/>
              <a:buFont typeface="IBM Plex Sans"/>
              <a:buChar char="●"/>
            </a:pPr>
            <a:r>
              <a:rPr lang="ru">
                <a:solidFill>
                  <a:schemeClr val="dk1"/>
                </a:solidFill>
                <a:latin typeface="IBM Plex Sans"/>
                <a:ea typeface="IBM Plex Sans"/>
                <a:cs typeface="IBM Plex Sans"/>
                <a:sym typeface="IBM Plex Sans"/>
              </a:rPr>
              <a:t>By rethinking EPFD limits, the FCC can remove unnecessary roadblocks for satellite broadband expansion, spark economic growth, and strengthen national resilience. The technology is ready. The market is ready. All that is left is for the regulations to catch up.</a:t>
            </a:r>
            <a:endParaRPr>
              <a:solidFill>
                <a:schemeClr val="dk1"/>
              </a:solidFill>
              <a:latin typeface="IBM Plex Sans"/>
              <a:ea typeface="IBM Plex Sans"/>
              <a:cs typeface="IBM Plex Sans"/>
              <a:sym typeface="IBM Plex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4afaef3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34afaef3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cd6080c70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cd6080c70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cd6080c709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cd6080c709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We’ve seen tremendous growth in the launch industry ever since the Falcon 9 debuted in 2010. Back then there were a total of 4 commercial launches in the U.S., now we don’t even blink when there are 4 launches in a week. What hasn’t changed is where we launch them from. 175/176 orbital launched last year came from just 3 spaceports, all federally owned and operated. The one outlier was an Electron rocket launch out of MARS, which is still a public-private partnership. But these federal spaceports were designed around a low cadence of launches for specially designed missions, which often required very specialized infrastructure and support. Now we live in an age where we have rockets that are more powerful and fly at a faster rate than ever before, and it’s putting a serious strain on our spaceports. A 2023 Space Force report found at least six incidents at Cape Canaveral over just trying to transport launch vehicles, including boosters getting stuck on roads and collisions with power lines. Meanwhile, the demand for launch continues to grow. In 2023 McKinsey estimated that our launch capacity would need to reach 15 kilotons by 2030 to meet the demand, which would be a 5x increase over our 2025 launch capacity. That was before the more recent announcements from SpaceX, StarCloud, Blue Origin, and others for massive satellite constellations.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cd6080c709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cd6080c70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How did we get here? Part of the issue is that launch infrastructure is very expensive, and until recently there wasn’t a strong enough commercial market to justify private investment. Congress introduced the STIM program in 1994, over 30 years ago, but only authorized $10M in funding and only ever gave out $1.5M. Meanwhile a 2020 report by the Global Spaceports Alliance identified nearly $400M in improvement projects. That was six years ago, no doubt the backlog is even higher now. Compare this to the level of funding that airports and seaports get. We treat those are critical infrastructure to support our economy and that is reflected in the federal funding. As we become increasingly reliant on satellite technology and as the space economy grows, we need to treat spaceports with the same regard. Several groups, such as GSA and COMSTOC, advocated for $100M in annual grant funding for spaceports, without overly restrictive requirements for non-federal matching. $100M is a lot of money but it makes sense when you consider the demand and when you look at the level of funding our other critical transportation infrastructure receives.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cd6080c709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cd6080c709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Of course, federal grants would go a long way in supporting the infrastructure around the federal spaceports or at other spaceports, but the federal government can’t pay itself with its own grants. There will still be a need for improvements to the federal ranges themselves, and the appropriate funding for said projects. One major improvement would be to modernize air, sea, and space traffic coordination. Right now rocket launches result in huge clear out zones, and coordination is mostly done via hot-line. This can be very disruptive to commercial air and sea operations. As launch rates increase, the system will need to be modernized with a greater degree of automation, better coordination, more accurate safety zones, better radar systems, etc. The same can be said for improving coordination between commercial and national security operations, Vandenburg and Cape Canaveral are active military bases after all. This includes having better coordination on things like integrating commercial payload processing schedules into the Space Forces planning, which can help ensure that our both commercial and national security needs are met in an efficient, economical, and timely manner.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d6080c709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cd6080c709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Funding can open a lot of possibilities, but there are still massive hurdles with permitting, particularly with the way we handle NEPA reviews. NEPA is the framework under which environmental reviews occur, which is an important step in permitting. But there are a lot of overlapping authorities and regulations at the federal, state, and local levels, and in most cases the people involved don’t have experience with space technology. This can lead to long, overly burdensome reviews that could be otherwise simplified. The majority of NEPA reviews for launch and re-entry licenses are based on prior assessments, and nearly all find minimal impacts. Providing categorical exclusions for infrastructure and operations that have a proven history of safety would go a long way in speeding up these reviews and freeing up time, money, and energy for regulatory authorities on other matters. Once you have your environmental approvals, the next regulatory hurdle is getting your launch license through the FAA’s Part 450 process. When the FAA introduced Part 450, it was intended to speed up licensing and to provide more flexibility to launch operators. In reality, licencing takes even longer now and is more convoluted than with the old framework. The issues with Part 450 have been talked about by a lot of others, so I won’t go into detail here, and the FAA has an advisory committee that is supposed to be releasing a report soon on some fixes. I’d urge the FAA to implement those suggestions as soon as they can. Lastly, we’re seeing a growing number of close U.S. allies who are developing their own launch industries, who can provide options for U.S. companies that might better fit their missions. However we have extremely restrictive export controls that prevent most of these partnerships. A lot of the export controls are on technology that is now widely available on the international market, which means we are only restricting ourselves from the global market.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cb722489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cb722489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cd6080c7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cd6080c7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500">
                <a:solidFill>
                  <a:schemeClr val="dk1"/>
                </a:solidFill>
                <a:latin typeface="IBM Plex Sans"/>
                <a:ea typeface="IBM Plex Sans"/>
                <a:cs typeface="IBM Plex Sans"/>
                <a:sym typeface="IBM Plex Sans"/>
              </a:rPr>
              <a:t>Speaker: Karina</a:t>
            </a:r>
            <a:endParaRPr sz="1500">
              <a:solidFill>
                <a:schemeClr val="dk1"/>
              </a:solidFill>
              <a:latin typeface="IBM Plex Sans"/>
              <a:ea typeface="IBM Plex Sans"/>
              <a:cs typeface="IBM Plex Sans"/>
              <a:sym typeface="IBM Plex Sans"/>
            </a:endParaRPr>
          </a:p>
          <a:p>
            <a:pPr indent="-323850" lvl="0" marL="457200" rtl="0" algn="l">
              <a:lnSpc>
                <a:spcPct val="115000"/>
              </a:lnSpc>
              <a:spcBef>
                <a:spcPts val="0"/>
              </a:spcBef>
              <a:spcAft>
                <a:spcPts val="0"/>
              </a:spcAft>
              <a:buClr>
                <a:schemeClr val="dk1"/>
              </a:buClr>
              <a:buSzPts val="1500"/>
              <a:buFont typeface="IBM Plex Sans"/>
              <a:buChar char="●"/>
            </a:pPr>
            <a:r>
              <a:rPr lang="ru" sz="1500">
                <a:solidFill>
                  <a:schemeClr val="dk1"/>
                </a:solidFill>
                <a:latin typeface="IBM Plex Sans"/>
                <a:ea typeface="IBM Plex Sans"/>
                <a:cs typeface="IBM Plex Sans"/>
                <a:sym typeface="IBM Plex Sans"/>
              </a:rPr>
              <a:t>While Streamlining space mission authorizations is important, it is also important to do it in a manner that doesn’t over reach or harm 3rd party countries. The best way to support a thriving global space economy is with an efficient, science-backed regulatory framework. We support the creation of a regulatory framework with clear and consistent requirements, based on globally-recognised technical standards and practices, which are implemented in a fair and transparent manner.</a:t>
            </a:r>
            <a:endParaRPr sz="15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500">
              <a:solidFill>
                <a:schemeClr val="dk1"/>
              </a:solidFill>
              <a:latin typeface="IBM Plex Sans"/>
              <a:ea typeface="IBM Plex Sans"/>
              <a:cs typeface="IBM Plex Sans"/>
              <a:sym typeface="IBM Plex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D7D"/>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3" y="2004575"/>
            <a:ext cx="54792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ru" sz="4500">
                <a:solidFill>
                  <a:srgbClr val="253D7D"/>
                </a:solidFill>
                <a:latin typeface="Helvetica Neue"/>
                <a:ea typeface="Helvetica Neue"/>
                <a:cs typeface="Helvetica Neue"/>
                <a:sym typeface="Helvetica Neue"/>
              </a:rPr>
              <a:t>Lorem Ipsum Dolor</a:t>
            </a:r>
            <a:endParaRPr b="1" sz="4500">
              <a:solidFill>
                <a:srgbClr val="253D7D"/>
              </a:solidFill>
              <a:latin typeface="Helvetica Neue"/>
              <a:ea typeface="Helvetica Neue"/>
              <a:cs typeface="Helvetica Neue"/>
              <a:sym typeface="Helvetica Neue"/>
            </a:endParaRPr>
          </a:p>
        </p:txBody>
      </p:sp>
      <p:pic>
        <p:nvPicPr>
          <p:cNvPr id="55" name="Google Shape;55;p13"/>
          <p:cNvPicPr preferRelativeResize="0"/>
          <p:nvPr/>
        </p:nvPicPr>
        <p:blipFill>
          <a:blip r:embed="rId3">
            <a:alphaModFix/>
          </a:blip>
          <a:stretch>
            <a:fillRect/>
          </a:stretch>
        </p:blipFill>
        <p:spPr>
          <a:xfrm>
            <a:off x="201128" y="0"/>
            <a:ext cx="8906495" cy="5143501"/>
          </a:xfrm>
          <a:prstGeom prst="rect">
            <a:avLst/>
          </a:prstGeom>
          <a:noFill/>
          <a:ln>
            <a:noFill/>
          </a:ln>
        </p:spPr>
      </p:pic>
      <p:sp>
        <p:nvSpPr>
          <p:cNvPr id="56" name="Google Shape;56;p13"/>
          <p:cNvSpPr txBox="1"/>
          <p:nvPr>
            <p:ph type="ctrTitle"/>
          </p:nvPr>
        </p:nvSpPr>
        <p:spPr>
          <a:xfrm>
            <a:off x="311700" y="1239325"/>
            <a:ext cx="8326800" cy="177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450">
                <a:solidFill>
                  <a:srgbClr val="FAFAFD"/>
                </a:solidFill>
                <a:latin typeface="Helvetica Neue"/>
                <a:ea typeface="Helvetica Neue"/>
                <a:cs typeface="Helvetica Neue"/>
                <a:sym typeface="Helvetica Neue"/>
              </a:rPr>
              <a:t>Navigating the Orbital Frontier: Infrastructure, Regulation, and Spectrum Modernization</a:t>
            </a:r>
            <a:endParaRPr b="1" sz="3350">
              <a:solidFill>
                <a:srgbClr val="FAFAFD"/>
              </a:solidFill>
              <a:latin typeface="Helvetica Neue"/>
              <a:ea typeface="Helvetica Neue"/>
              <a:cs typeface="Helvetica Neue"/>
              <a:sym typeface="Helvetica Neue"/>
            </a:endParaRPr>
          </a:p>
        </p:txBody>
      </p:sp>
      <p:pic>
        <p:nvPicPr>
          <p:cNvPr id="57" name="Google Shape;57;p13"/>
          <p:cNvPicPr preferRelativeResize="0"/>
          <p:nvPr/>
        </p:nvPicPr>
        <p:blipFill>
          <a:blip r:embed="rId4">
            <a:alphaModFix/>
          </a:blip>
          <a:stretch>
            <a:fillRect/>
          </a:stretch>
        </p:blipFill>
        <p:spPr>
          <a:xfrm>
            <a:off x="5290400" y="193750"/>
            <a:ext cx="3116075" cy="630775"/>
          </a:xfrm>
          <a:prstGeom prst="rect">
            <a:avLst/>
          </a:prstGeom>
          <a:noFill/>
          <a:ln>
            <a:noFill/>
          </a:ln>
        </p:spPr>
      </p:pic>
      <p:sp>
        <p:nvSpPr>
          <p:cNvPr id="58" name="Google Shape;58;p13"/>
          <p:cNvSpPr txBox="1"/>
          <p:nvPr>
            <p:ph type="ctrTitle"/>
          </p:nvPr>
        </p:nvSpPr>
        <p:spPr>
          <a:xfrm>
            <a:off x="311700" y="3279688"/>
            <a:ext cx="8326800" cy="96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1950">
                <a:solidFill>
                  <a:srgbClr val="FAFAFD"/>
                </a:solidFill>
                <a:latin typeface="Helvetica Neue"/>
                <a:ea typeface="Helvetica Neue"/>
                <a:cs typeface="Helvetica Neue"/>
                <a:sym typeface="Helvetica Neue"/>
              </a:rPr>
              <a:t>Karina Perez, Director, Space &amp; Spectrum Policy Center </a:t>
            </a:r>
            <a:endParaRPr b="1" sz="1950">
              <a:solidFill>
                <a:srgbClr val="FAFAFD"/>
              </a:solidFill>
              <a:latin typeface="Helvetica Neue"/>
              <a:ea typeface="Helvetica Neue"/>
              <a:cs typeface="Helvetica Neue"/>
              <a:sym typeface="Helvetica Neue"/>
            </a:endParaRPr>
          </a:p>
          <a:p>
            <a:pPr indent="0" lvl="0" marL="0" rtl="0" algn="l">
              <a:spcBef>
                <a:spcPts val="0"/>
              </a:spcBef>
              <a:spcAft>
                <a:spcPts val="0"/>
              </a:spcAft>
              <a:buSzPts val="990"/>
              <a:buNone/>
            </a:pPr>
            <a:r>
              <a:rPr b="1" lang="ru" sz="1950">
                <a:solidFill>
                  <a:srgbClr val="FAFAFD"/>
                </a:solidFill>
                <a:latin typeface="Helvetica Neue"/>
                <a:ea typeface="Helvetica Neue"/>
                <a:cs typeface="Helvetica Neue"/>
                <a:sym typeface="Helvetica Neue"/>
              </a:rPr>
              <a:t>Yaswant Devarakonda, Manager, Space &amp; Spectrum Policy Center </a:t>
            </a:r>
            <a:endParaRPr b="1" sz="1950">
              <a:solidFill>
                <a:srgbClr val="FAFAFD"/>
              </a:solidFill>
              <a:latin typeface="Helvetica Neue"/>
              <a:ea typeface="Helvetica Neue"/>
              <a:cs typeface="Helvetica Neue"/>
              <a:sym typeface="Helvetica Neue"/>
            </a:endParaRPr>
          </a:p>
          <a:p>
            <a:pPr indent="0" lvl="0" marL="0" rtl="0" algn="l">
              <a:spcBef>
                <a:spcPts val="0"/>
              </a:spcBef>
              <a:spcAft>
                <a:spcPts val="0"/>
              </a:spcAft>
              <a:buSzPts val="990"/>
              <a:buNone/>
            </a:pPr>
            <a:r>
              <a:rPr b="1" lang="ru" sz="1950">
                <a:solidFill>
                  <a:srgbClr val="FAFAFD"/>
                </a:solidFill>
                <a:latin typeface="Helvetica Neue"/>
                <a:ea typeface="Helvetica Neue"/>
                <a:cs typeface="Helvetica Neue"/>
                <a:sym typeface="Helvetica Neue"/>
              </a:rPr>
              <a:t>Trevor Wagener, Director of Research Center and Chief Economist  </a:t>
            </a:r>
            <a:endParaRPr b="1" sz="1950">
              <a:solidFill>
                <a:srgbClr val="FAFAFD"/>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2"/>
          <p:cNvSpPr txBox="1"/>
          <p:nvPr>
            <p:ph type="ctrTitle"/>
          </p:nvPr>
        </p:nvSpPr>
        <p:spPr>
          <a:xfrm>
            <a:off x="163500" y="871588"/>
            <a:ext cx="8582700" cy="6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ru" sz="2150">
                <a:solidFill>
                  <a:srgbClr val="253D7D"/>
                </a:solidFill>
                <a:latin typeface="Helvetica Neue"/>
                <a:ea typeface="Helvetica Neue"/>
                <a:cs typeface="Helvetica Neue"/>
                <a:sym typeface="Helvetica Neue"/>
              </a:rPr>
              <a:t>Direct Cost to Space Operators</a:t>
            </a:r>
            <a:endParaRPr b="1" sz="2150">
              <a:solidFill>
                <a:srgbClr val="253D7D"/>
              </a:solidFill>
              <a:latin typeface="Helvetica Neue"/>
              <a:ea typeface="Helvetica Neue"/>
              <a:cs typeface="Helvetica Neue"/>
              <a:sym typeface="Helvetica Neue"/>
            </a:endParaRPr>
          </a:p>
        </p:txBody>
      </p:sp>
      <p:sp>
        <p:nvSpPr>
          <p:cNvPr id="156" name="Google Shape;156;p22"/>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57" name="Google Shape;157;p22"/>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58" name="Google Shape;158;p22"/>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59" name="Google Shape;159;p22"/>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60" name="Google Shape;160;p22"/>
          <p:cNvCxnSpPr/>
          <p:nvPr/>
        </p:nvCxnSpPr>
        <p:spPr>
          <a:xfrm>
            <a:off x="280638" y="824288"/>
            <a:ext cx="8582700" cy="0"/>
          </a:xfrm>
          <a:prstGeom prst="straightConnector1">
            <a:avLst/>
          </a:prstGeom>
          <a:noFill/>
          <a:ln cap="flat" cmpd="sng" w="19050">
            <a:solidFill>
              <a:srgbClr val="CE5342"/>
            </a:solidFill>
            <a:prstDash val="solid"/>
            <a:round/>
            <a:headEnd len="med" w="med" type="none"/>
            <a:tailEnd len="med" w="med" type="none"/>
          </a:ln>
        </p:spPr>
      </p:cxnSp>
      <p:sp>
        <p:nvSpPr>
          <p:cNvPr id="161" name="Google Shape;161;p22"/>
          <p:cNvSpPr txBox="1"/>
          <p:nvPr/>
        </p:nvSpPr>
        <p:spPr>
          <a:xfrm>
            <a:off x="0" y="1601275"/>
            <a:ext cx="87462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Manufacturing &amp; Design Costs: Requirements for active debris mitigation, shielding, and redundancy could increase costs for micro and small LEO satellites by 10% to 46%.</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Operational &amp; Compliance Burdens: Fixed annual costs for monitoring, reporting, and "dark and quiet skies" compliance are estimated between €145,000 and €800,000 per constellation.</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Revenue Losses: Estimated annual revenue losses for EU-designed satellite systems could range from €381 million to €630 million due to lower demand and reduced global competitiveness.</a:t>
            </a:r>
            <a:endParaRPr sz="1600">
              <a:solidFill>
                <a:schemeClr val="dk1"/>
              </a:solidFill>
              <a:latin typeface="IBM Plex Sans"/>
              <a:ea typeface="IBM Plex Sans"/>
              <a:cs typeface="IBM Plex Sans"/>
              <a:sym typeface="IBM Plex Sans"/>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23"/>
          <p:cNvSpPr txBox="1"/>
          <p:nvPr>
            <p:ph type="ctrTitle"/>
          </p:nvPr>
        </p:nvSpPr>
        <p:spPr>
          <a:xfrm>
            <a:off x="91250" y="674438"/>
            <a:ext cx="8582700" cy="6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150">
                <a:solidFill>
                  <a:srgbClr val="253D7D"/>
                </a:solidFill>
                <a:latin typeface="Helvetica Neue"/>
                <a:ea typeface="Helvetica Neue"/>
                <a:cs typeface="Helvetica Neue"/>
                <a:sym typeface="Helvetica Neue"/>
              </a:rPr>
              <a:t>Cost Breakdown for LEO Satellites</a:t>
            </a:r>
            <a:endParaRPr b="1" sz="2150">
              <a:solidFill>
                <a:srgbClr val="253D7D"/>
              </a:solidFill>
              <a:latin typeface="Helvetica Neue"/>
              <a:ea typeface="Helvetica Neue"/>
              <a:cs typeface="Helvetica Neue"/>
              <a:sym typeface="Helvetica Neue"/>
            </a:endParaRPr>
          </a:p>
        </p:txBody>
      </p:sp>
      <p:sp>
        <p:nvSpPr>
          <p:cNvPr id="167" name="Google Shape;167;p23"/>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68" name="Google Shape;168;p23"/>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69" name="Google Shape;169;p23"/>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70" name="Google Shape;170;p23"/>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71" name="Google Shape;171;p23"/>
          <p:cNvCxnSpPr/>
          <p:nvPr/>
        </p:nvCxnSpPr>
        <p:spPr>
          <a:xfrm>
            <a:off x="280638" y="824288"/>
            <a:ext cx="8582700" cy="0"/>
          </a:xfrm>
          <a:prstGeom prst="straightConnector1">
            <a:avLst/>
          </a:prstGeom>
          <a:noFill/>
          <a:ln cap="flat" cmpd="sng" w="19050">
            <a:solidFill>
              <a:srgbClr val="CE5342"/>
            </a:solidFill>
            <a:prstDash val="solid"/>
            <a:round/>
            <a:headEnd len="med" w="med" type="none"/>
            <a:tailEnd len="med" w="med" type="none"/>
          </a:ln>
        </p:spPr>
      </p:cxnSp>
      <p:sp>
        <p:nvSpPr>
          <p:cNvPr id="172" name="Google Shape;172;p23"/>
          <p:cNvSpPr txBox="1"/>
          <p:nvPr/>
        </p:nvSpPr>
        <p:spPr>
          <a:xfrm>
            <a:off x="0" y="1407100"/>
            <a:ext cx="8939100" cy="2923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Incremental design costs for a single medium-sized bespoke satellite could range between $10.5 million and $20.6 million to meet new safety and resilience mandates.</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Adding propellers and propellant to ensure end-of-life disposal and collision avoidance adds significant expense, ranging from approximately $2,000 for micro satellites to over $172,000 for medium satellites.</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Measures to reduce electrical and propulsion system explosions are estimated to cost between $84,000 for micro satellites and $324,000 for medium satellites.</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 These findings are substantially higher than the 3% to 10% cost increase estimated in the European Commission’s original impact assessment.</a:t>
            </a:r>
            <a:endParaRPr sz="1600">
              <a:solidFill>
                <a:schemeClr val="dk1"/>
              </a:solidFill>
              <a:latin typeface="IBM Plex Sans"/>
              <a:ea typeface="IBM Plex Sans"/>
              <a:cs typeface="IBM Plex Sans"/>
              <a:sym typeface="IBM Plex Sans"/>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4"/>
          <p:cNvSpPr txBox="1"/>
          <p:nvPr>
            <p:ph type="ctrTitle"/>
          </p:nvPr>
        </p:nvSpPr>
        <p:spPr>
          <a:xfrm>
            <a:off x="163500" y="871588"/>
            <a:ext cx="8582700" cy="6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150">
                <a:solidFill>
                  <a:srgbClr val="253D7D"/>
                </a:solidFill>
                <a:latin typeface="Helvetica Neue"/>
                <a:ea typeface="Helvetica Neue"/>
                <a:cs typeface="Helvetica Neue"/>
                <a:sym typeface="Helvetica Neue"/>
              </a:rPr>
              <a:t>The Ripple Effect on the Digital Economy</a:t>
            </a:r>
            <a:endParaRPr b="1" sz="2150">
              <a:solidFill>
                <a:srgbClr val="253D7D"/>
              </a:solidFill>
              <a:latin typeface="Helvetica Neue"/>
              <a:ea typeface="Helvetica Neue"/>
              <a:cs typeface="Helvetica Neue"/>
              <a:sym typeface="Helvetica Neue"/>
            </a:endParaRPr>
          </a:p>
        </p:txBody>
      </p:sp>
      <p:sp>
        <p:nvSpPr>
          <p:cNvPr id="178" name="Google Shape;178;p24"/>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79" name="Google Shape;179;p24"/>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80" name="Google Shape;180;p24"/>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81" name="Google Shape;181;p24"/>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82" name="Google Shape;182;p24"/>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
        <p:nvSpPr>
          <p:cNvPr id="183" name="Google Shape;183;p24"/>
          <p:cNvSpPr txBox="1"/>
          <p:nvPr/>
        </p:nvSpPr>
        <p:spPr>
          <a:xfrm>
            <a:off x="0" y="1601275"/>
            <a:ext cx="8746200" cy="3016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Higher upstream costs will likely be passed through to service providers, reducing demand for space-based services in the EU by </a:t>
            </a:r>
            <a:r>
              <a:rPr lang="ru" sz="1600">
                <a:solidFill>
                  <a:schemeClr val="dk1"/>
                </a:solidFill>
                <a:latin typeface="IBM Plex Sans"/>
                <a:ea typeface="IBM Plex Sans"/>
                <a:cs typeface="IBM Plex Sans"/>
                <a:sym typeface="IBM Plex Sans"/>
              </a:rPr>
              <a:t>3% to 9%.</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Sector-Specific Revenue Hits (2025–2030):</a:t>
            </a:r>
            <a:endParaRPr sz="1600">
              <a:solidFill>
                <a:schemeClr val="dk1"/>
              </a:solidFill>
              <a:latin typeface="IBM Plex Sans"/>
              <a:ea typeface="IBM Plex Sans"/>
              <a:cs typeface="IBM Plex Sans"/>
              <a:sym typeface="IBM Plex Sans"/>
            </a:endParaRPr>
          </a:p>
          <a:p>
            <a:pPr indent="-330200" lvl="1" marL="9144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Satellite Connectivity: Cumulative loss of €1.2–€1.7 billion.</a:t>
            </a:r>
            <a:endParaRPr sz="1600">
              <a:solidFill>
                <a:schemeClr val="dk1"/>
              </a:solidFill>
              <a:latin typeface="IBM Plex Sans"/>
              <a:ea typeface="IBM Plex Sans"/>
              <a:cs typeface="IBM Plex Sans"/>
              <a:sym typeface="IBM Plex Sans"/>
            </a:endParaRPr>
          </a:p>
          <a:p>
            <a:pPr indent="-330200" lvl="1" marL="9144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Earth Observation (EO): Cumulative loss of €107–€229 million.</a:t>
            </a:r>
            <a:endParaRPr sz="1600">
              <a:solidFill>
                <a:schemeClr val="dk1"/>
              </a:solidFill>
              <a:latin typeface="IBM Plex Sans"/>
              <a:ea typeface="IBM Plex Sans"/>
              <a:cs typeface="IBM Plex Sans"/>
              <a:sym typeface="IBM Plex Sans"/>
            </a:endParaRPr>
          </a:p>
          <a:p>
            <a:pPr indent="-330200" lvl="1" marL="9144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GNSS-PNT (Navigation): Cumulative loss of €119–€186 million.</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Strategic Vulnerability: As US firms dominate cloud-based "Ground-Segment-as-a-Service," the EUSA may further hinder EU firms' ability to compete in data-intensive space applications</a:t>
            </a:r>
            <a:endParaRPr sz="1600">
              <a:solidFill>
                <a:schemeClr val="dk1"/>
              </a:solidFill>
              <a:latin typeface="IBM Plex Sans"/>
              <a:ea typeface="IBM Plex Sans"/>
              <a:cs typeface="IBM Plex Sans"/>
              <a:sym typeface="IBM Plex Sans"/>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5"/>
          <p:cNvSpPr txBox="1"/>
          <p:nvPr>
            <p:ph type="ctrTitle"/>
          </p:nvPr>
        </p:nvSpPr>
        <p:spPr>
          <a:xfrm>
            <a:off x="311700" y="1043400"/>
            <a:ext cx="81405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150">
                <a:solidFill>
                  <a:srgbClr val="253D7D"/>
                </a:solidFill>
                <a:latin typeface="Helvetica Neue"/>
                <a:ea typeface="Helvetica Neue"/>
                <a:cs typeface="Helvetica Neue"/>
                <a:sym typeface="Helvetica Neue"/>
              </a:rPr>
              <a:t> Strategic Risks &amp; Policy Recommendations</a:t>
            </a:r>
            <a:endParaRPr b="1" sz="2150">
              <a:solidFill>
                <a:srgbClr val="253D7D"/>
              </a:solidFill>
              <a:latin typeface="Helvetica Neue"/>
              <a:ea typeface="Helvetica Neue"/>
              <a:cs typeface="Helvetica Neue"/>
              <a:sym typeface="Helvetica Neue"/>
            </a:endParaRPr>
          </a:p>
        </p:txBody>
      </p:sp>
      <p:sp>
        <p:nvSpPr>
          <p:cNvPr id="189" name="Google Shape;189;p25"/>
          <p:cNvSpPr txBox="1"/>
          <p:nvPr>
            <p:ph idx="1" type="subTitle"/>
          </p:nvPr>
        </p:nvSpPr>
        <p:spPr>
          <a:xfrm>
            <a:off x="311700" y="1592400"/>
            <a:ext cx="8025900" cy="2511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The “Brussels effect” can lead to the global </a:t>
            </a:r>
            <a:r>
              <a:rPr lang="ru" sz="1600">
                <a:solidFill>
                  <a:schemeClr val="dk1"/>
                </a:solidFill>
                <a:latin typeface="IBM Plex Sans"/>
                <a:ea typeface="IBM Plex Sans"/>
                <a:cs typeface="IBM Plex Sans"/>
                <a:sym typeface="IBM Plex Sans"/>
              </a:rPr>
              <a:t>adoption</a:t>
            </a:r>
            <a:r>
              <a:rPr lang="ru" sz="1600">
                <a:solidFill>
                  <a:schemeClr val="dk1"/>
                </a:solidFill>
                <a:latin typeface="IBM Plex Sans"/>
                <a:ea typeface="IBM Plex Sans"/>
                <a:cs typeface="IBM Plex Sans"/>
                <a:sym typeface="IBM Plex Sans"/>
              </a:rPr>
              <a:t> of the provisions stipulated in the EUSA proposal, adding additional cost of compliance for example: </a:t>
            </a:r>
            <a:endParaRPr sz="1600">
              <a:solidFill>
                <a:schemeClr val="dk1"/>
              </a:solidFill>
              <a:latin typeface="IBM Plex Sans"/>
              <a:ea typeface="IBM Plex Sans"/>
              <a:cs typeface="IBM Plex Sans"/>
              <a:sym typeface="IBM Plex Sans"/>
            </a:endParaRPr>
          </a:p>
          <a:p>
            <a:pPr indent="-330200" lvl="1" marL="9144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Mandating strict design specifications (e.g., for launchers and maneuvering) may lock European firms into inefficient solutions and impede rapid iteration.</a:t>
            </a:r>
            <a:endParaRPr sz="1600">
              <a:solidFill>
                <a:schemeClr val="dk1"/>
              </a:solidFill>
              <a:latin typeface="IBM Plex Sans"/>
              <a:ea typeface="IBM Plex Sans"/>
              <a:cs typeface="IBM Plex Sans"/>
              <a:sym typeface="IBM Plex Sans"/>
            </a:endParaRPr>
          </a:p>
          <a:p>
            <a:pPr indent="-330200" lvl="1" marL="9144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New monitoring and audit requirements (Article 92) increase the cost of switching suppliers, favoring incumbents over innovative new entrants.</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b="1" lang="ru" sz="1600">
                <a:solidFill>
                  <a:schemeClr val="dk1"/>
                </a:solidFill>
                <a:latin typeface="IBM Plex Sans"/>
                <a:ea typeface="IBM Plex Sans"/>
                <a:cs typeface="IBM Plex Sans"/>
                <a:sym typeface="IBM Plex Sans"/>
              </a:rPr>
              <a:t>To align with broader EU competitiveness goals, the regulation should move toward outcome-based risk metrics rather than prescriptive technical mandates to preserve industry adaptability.</a:t>
            </a:r>
            <a:endParaRPr sz="1600">
              <a:solidFill>
                <a:schemeClr val="dk1"/>
              </a:solidFill>
              <a:latin typeface="IBM Plex Sans"/>
              <a:ea typeface="IBM Plex Sans"/>
              <a:cs typeface="IBM Plex Sans"/>
              <a:sym typeface="IBM Plex Sans"/>
            </a:endParaRPr>
          </a:p>
        </p:txBody>
      </p:sp>
      <p:sp>
        <p:nvSpPr>
          <p:cNvPr id="190" name="Google Shape;190;p25"/>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91" name="Google Shape;191;p25"/>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92" name="Google Shape;192;p25"/>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93" name="Google Shape;193;p25"/>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94" name="Google Shape;194;p25"/>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D7D"/>
        </a:solidFill>
      </p:bgPr>
    </p:bg>
    <p:spTree>
      <p:nvGrpSpPr>
        <p:cNvPr id="198" name="Shape 198"/>
        <p:cNvGrpSpPr/>
        <p:nvPr/>
      </p:nvGrpSpPr>
      <p:grpSpPr>
        <a:xfrm>
          <a:off x="0" y="0"/>
          <a:ext cx="0" cy="0"/>
          <a:chOff x="0" y="0"/>
          <a:chExt cx="0" cy="0"/>
        </a:xfrm>
      </p:grpSpPr>
      <p:sp>
        <p:nvSpPr>
          <p:cNvPr id="199" name="Google Shape;199;p26"/>
          <p:cNvSpPr txBox="1"/>
          <p:nvPr>
            <p:ph type="ctrTitle"/>
          </p:nvPr>
        </p:nvSpPr>
        <p:spPr>
          <a:xfrm>
            <a:off x="311703" y="2004575"/>
            <a:ext cx="54792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ru" sz="4500">
                <a:solidFill>
                  <a:srgbClr val="253D7D"/>
                </a:solidFill>
                <a:latin typeface="Helvetica Neue"/>
                <a:ea typeface="Helvetica Neue"/>
                <a:cs typeface="Helvetica Neue"/>
                <a:sym typeface="Helvetica Neue"/>
              </a:rPr>
              <a:t>Lorem Ipsum Dolor</a:t>
            </a:r>
            <a:endParaRPr b="1" sz="4500">
              <a:solidFill>
                <a:srgbClr val="253D7D"/>
              </a:solidFill>
              <a:latin typeface="Helvetica Neue"/>
              <a:ea typeface="Helvetica Neue"/>
              <a:cs typeface="Helvetica Neue"/>
              <a:sym typeface="Helvetica Neue"/>
            </a:endParaRPr>
          </a:p>
        </p:txBody>
      </p:sp>
      <p:pic>
        <p:nvPicPr>
          <p:cNvPr id="200" name="Google Shape;200;p26"/>
          <p:cNvPicPr preferRelativeResize="0"/>
          <p:nvPr/>
        </p:nvPicPr>
        <p:blipFill>
          <a:blip r:embed="rId3">
            <a:alphaModFix/>
          </a:blip>
          <a:stretch>
            <a:fillRect/>
          </a:stretch>
        </p:blipFill>
        <p:spPr>
          <a:xfrm>
            <a:off x="237503" y="0"/>
            <a:ext cx="8906495" cy="5143501"/>
          </a:xfrm>
          <a:prstGeom prst="rect">
            <a:avLst/>
          </a:prstGeom>
          <a:noFill/>
          <a:ln>
            <a:noFill/>
          </a:ln>
        </p:spPr>
      </p:pic>
      <p:sp>
        <p:nvSpPr>
          <p:cNvPr id="201" name="Google Shape;201;p26"/>
          <p:cNvSpPr txBox="1"/>
          <p:nvPr>
            <p:ph type="ctrTitle"/>
          </p:nvPr>
        </p:nvSpPr>
        <p:spPr>
          <a:xfrm>
            <a:off x="501625" y="3225675"/>
            <a:ext cx="3701700" cy="47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t/>
            </a:r>
            <a:endParaRPr sz="2250">
              <a:solidFill>
                <a:srgbClr val="FAFAFD"/>
              </a:solidFill>
              <a:latin typeface="Helvetica Neue"/>
              <a:ea typeface="Helvetica Neue"/>
              <a:cs typeface="Helvetica Neue"/>
              <a:sym typeface="Helvetica Neue"/>
            </a:endParaRPr>
          </a:p>
        </p:txBody>
      </p:sp>
      <p:pic>
        <p:nvPicPr>
          <p:cNvPr id="202" name="Google Shape;202;p26"/>
          <p:cNvPicPr preferRelativeResize="0"/>
          <p:nvPr/>
        </p:nvPicPr>
        <p:blipFill>
          <a:blip r:embed="rId4">
            <a:alphaModFix/>
          </a:blip>
          <a:stretch>
            <a:fillRect/>
          </a:stretch>
        </p:blipFill>
        <p:spPr>
          <a:xfrm>
            <a:off x="4596093" y="0"/>
            <a:ext cx="4547906" cy="5143502"/>
          </a:xfrm>
          <a:prstGeom prst="rect">
            <a:avLst/>
          </a:prstGeom>
          <a:noFill/>
          <a:ln>
            <a:noFill/>
          </a:ln>
        </p:spPr>
      </p:pic>
      <p:pic>
        <p:nvPicPr>
          <p:cNvPr id="203" name="Google Shape;203;p26"/>
          <p:cNvPicPr preferRelativeResize="0"/>
          <p:nvPr/>
        </p:nvPicPr>
        <p:blipFill>
          <a:blip r:embed="rId5">
            <a:alphaModFix/>
          </a:blip>
          <a:stretch>
            <a:fillRect/>
          </a:stretch>
        </p:blipFill>
        <p:spPr>
          <a:xfrm>
            <a:off x="570947" y="1666175"/>
            <a:ext cx="1090603" cy="630775"/>
          </a:xfrm>
          <a:prstGeom prst="rect">
            <a:avLst/>
          </a:prstGeom>
          <a:noFill/>
          <a:ln>
            <a:noFill/>
          </a:ln>
        </p:spPr>
      </p:pic>
      <p:sp>
        <p:nvSpPr>
          <p:cNvPr id="204" name="Google Shape;204;p26"/>
          <p:cNvSpPr txBox="1"/>
          <p:nvPr/>
        </p:nvSpPr>
        <p:spPr>
          <a:xfrm>
            <a:off x="9596875" y="4349150"/>
            <a:ext cx="807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5" name="Google Shape;205;p26"/>
          <p:cNvSpPr txBox="1"/>
          <p:nvPr>
            <p:ph type="ctrTitle"/>
          </p:nvPr>
        </p:nvSpPr>
        <p:spPr>
          <a:xfrm>
            <a:off x="487075" y="2571750"/>
            <a:ext cx="8326800" cy="65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Updating</a:t>
            </a:r>
            <a:r>
              <a:rPr b="1" lang="ru" sz="3450">
                <a:solidFill>
                  <a:srgbClr val="FAFAFD"/>
                </a:solidFill>
                <a:latin typeface="Helvetica Neue"/>
                <a:ea typeface="Helvetica Neue"/>
                <a:cs typeface="Helvetica Neue"/>
                <a:sym typeface="Helvetica Neue"/>
              </a:rPr>
              <a:t> EPFD Limits</a:t>
            </a:r>
            <a:endParaRPr b="1" sz="3350">
              <a:solidFill>
                <a:srgbClr val="FAFAFD"/>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27"/>
          <p:cNvSpPr txBox="1"/>
          <p:nvPr>
            <p:ph type="ctrTitle"/>
          </p:nvPr>
        </p:nvSpPr>
        <p:spPr>
          <a:xfrm>
            <a:off x="311700" y="1043400"/>
            <a:ext cx="72003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What are the EPFD Limits?</a:t>
            </a:r>
            <a:endParaRPr b="1" sz="3250">
              <a:solidFill>
                <a:srgbClr val="253D7D"/>
              </a:solidFill>
              <a:latin typeface="Helvetica Neue"/>
              <a:ea typeface="Helvetica Neue"/>
              <a:cs typeface="Helvetica Neue"/>
              <a:sym typeface="Helvetica Neue"/>
            </a:endParaRPr>
          </a:p>
        </p:txBody>
      </p:sp>
      <p:sp>
        <p:nvSpPr>
          <p:cNvPr id="211" name="Google Shape;211;p27"/>
          <p:cNvSpPr txBox="1"/>
          <p:nvPr>
            <p:ph idx="1" type="subTitle"/>
          </p:nvPr>
        </p:nvSpPr>
        <p:spPr>
          <a:xfrm>
            <a:off x="263925" y="1653775"/>
            <a:ext cx="8025900" cy="27303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IBM Plex Sans"/>
              <a:buChar char="●"/>
            </a:pPr>
            <a:r>
              <a:rPr lang="ru" sz="1600">
                <a:solidFill>
                  <a:srgbClr val="282828"/>
                </a:solidFill>
                <a:highlight>
                  <a:srgbClr val="FFFFFF"/>
                </a:highlight>
                <a:latin typeface="IBM Plex Sans"/>
                <a:ea typeface="IBM Plex Sans"/>
                <a:cs typeface="IBM Plex Sans"/>
                <a:sym typeface="IBM Plex Sans"/>
              </a:rPr>
              <a:t>International Telecommunications Union (ITU) Radio Regulations Article 22 describes the Equivalent Power Flux Density (EPFD) limits, which dictate the power limits and angles Non-Geostationary Satellite Orbit (NGSO) systems must meet to not interfere with Geostationary Orbit (GSO) systems. </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 The ITU developed EPFD limits based on protection criteria that would assess impact for unavailability (a short term protection metric) of an interfering system onto a GSO system respectively.</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The existing restrictions for NGSO severely impact NGSO Fixed Satellite Systems (FSS) in their spectral efficiency, performance deployment timelines, and cost.</a:t>
            </a:r>
            <a:endParaRPr sz="1600">
              <a:solidFill>
                <a:srgbClr val="282828"/>
              </a:solidFill>
              <a:highlight>
                <a:srgbClr val="FFFFFF"/>
              </a:highlight>
              <a:latin typeface="IBM Plex Sans"/>
              <a:ea typeface="IBM Plex Sans"/>
              <a:cs typeface="IBM Plex Sans"/>
              <a:sym typeface="IBM Plex Sans"/>
            </a:endParaRPr>
          </a:p>
        </p:txBody>
      </p:sp>
      <p:sp>
        <p:nvSpPr>
          <p:cNvPr id="212" name="Google Shape;212;p27"/>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213" name="Google Shape;213;p27"/>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214" name="Google Shape;214;p27"/>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15" name="Google Shape;215;p27"/>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216" name="Google Shape;216;p27"/>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28"/>
          <p:cNvSpPr txBox="1"/>
          <p:nvPr>
            <p:ph idx="1" type="subTitle"/>
          </p:nvPr>
        </p:nvSpPr>
        <p:spPr>
          <a:xfrm>
            <a:off x="8514775" y="4675475"/>
            <a:ext cx="4761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12</a:t>
            </a:r>
            <a:endParaRPr sz="1400">
              <a:solidFill>
                <a:srgbClr val="253D7D"/>
              </a:solidFill>
              <a:latin typeface="IBM Plex Sans"/>
              <a:ea typeface="IBM Plex Sans"/>
              <a:cs typeface="IBM Plex Sans"/>
              <a:sym typeface="IBM Plex Sans"/>
            </a:endParaRPr>
          </a:p>
        </p:txBody>
      </p:sp>
      <p:sp>
        <p:nvSpPr>
          <p:cNvPr id="222" name="Google Shape;222;p28"/>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p:txBody>
      </p:sp>
      <p:pic>
        <p:nvPicPr>
          <p:cNvPr id="223" name="Google Shape;223;p28"/>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24" name="Google Shape;224;p28"/>
          <p:cNvPicPr preferRelativeResize="0"/>
          <p:nvPr/>
        </p:nvPicPr>
        <p:blipFill>
          <a:blip r:embed="rId4">
            <a:alphaModFix/>
          </a:blip>
          <a:stretch>
            <a:fillRect/>
          </a:stretch>
        </p:blipFill>
        <p:spPr>
          <a:xfrm>
            <a:off x="263925" y="4617950"/>
            <a:ext cx="8616125" cy="36050"/>
          </a:xfrm>
          <a:prstGeom prst="rect">
            <a:avLst/>
          </a:prstGeom>
          <a:noFill/>
          <a:ln>
            <a:noFill/>
          </a:ln>
        </p:spPr>
      </p:pic>
      <p:sp>
        <p:nvSpPr>
          <p:cNvPr id="225" name="Google Shape;225;p28"/>
          <p:cNvSpPr/>
          <p:nvPr/>
        </p:nvSpPr>
        <p:spPr>
          <a:xfrm>
            <a:off x="1056125" y="2218450"/>
            <a:ext cx="3256125" cy="550925"/>
          </a:xfrm>
          <a:custGeom>
            <a:rect b="b" l="l" r="r" t="t"/>
            <a:pathLst>
              <a:path extrusionOk="0" h="22037" w="130245">
                <a:moveTo>
                  <a:pt x="130245" y="22037"/>
                </a:moveTo>
                <a:lnTo>
                  <a:pt x="112367" y="566"/>
                </a:lnTo>
                <a:lnTo>
                  <a:pt x="0" y="0"/>
                </a:lnTo>
              </a:path>
            </a:pathLst>
          </a:custGeom>
          <a:noFill/>
          <a:ln cap="flat" cmpd="sng" w="9525">
            <a:solidFill>
              <a:srgbClr val="EAD1DC"/>
            </a:solidFill>
            <a:prstDash val="solid"/>
            <a:round/>
            <a:headEnd len="med" w="med" type="oval"/>
            <a:tailEnd len="med" w="med" type="none"/>
          </a:ln>
        </p:spPr>
      </p:sp>
      <p:sp>
        <p:nvSpPr>
          <p:cNvPr id="226" name="Google Shape;226;p28"/>
          <p:cNvSpPr/>
          <p:nvPr/>
        </p:nvSpPr>
        <p:spPr>
          <a:xfrm>
            <a:off x="1029125" y="3635200"/>
            <a:ext cx="2774600" cy="218350"/>
          </a:xfrm>
          <a:custGeom>
            <a:rect b="b" l="l" r="r" t="t"/>
            <a:pathLst>
              <a:path extrusionOk="0" h="8734" w="110984">
                <a:moveTo>
                  <a:pt x="110984" y="8734"/>
                </a:moveTo>
                <a:lnTo>
                  <a:pt x="103017" y="292"/>
                </a:lnTo>
                <a:lnTo>
                  <a:pt x="0" y="0"/>
                </a:lnTo>
              </a:path>
            </a:pathLst>
          </a:custGeom>
          <a:noFill/>
          <a:ln cap="flat" cmpd="sng" w="9525">
            <a:solidFill>
              <a:srgbClr val="EAD1DC"/>
            </a:solidFill>
            <a:prstDash val="solid"/>
            <a:round/>
            <a:headEnd len="med" w="med" type="oval"/>
            <a:tailEnd len="med" w="med" type="none"/>
          </a:ln>
        </p:spPr>
      </p:sp>
      <p:sp>
        <p:nvSpPr>
          <p:cNvPr id="227" name="Google Shape;227;p28"/>
          <p:cNvSpPr/>
          <p:nvPr/>
        </p:nvSpPr>
        <p:spPr>
          <a:xfrm>
            <a:off x="4922575" y="2232600"/>
            <a:ext cx="3351550" cy="1124750"/>
          </a:xfrm>
          <a:custGeom>
            <a:rect b="b" l="l" r="r" t="t"/>
            <a:pathLst>
              <a:path extrusionOk="0" h="44990" w="134062">
                <a:moveTo>
                  <a:pt x="0" y="44990"/>
                </a:moveTo>
                <a:lnTo>
                  <a:pt x="35688" y="0"/>
                </a:lnTo>
                <a:lnTo>
                  <a:pt x="134062" y="4"/>
                </a:lnTo>
              </a:path>
            </a:pathLst>
          </a:custGeom>
          <a:noFill/>
          <a:ln cap="flat" cmpd="sng" w="9525">
            <a:solidFill>
              <a:srgbClr val="EAD1DC"/>
            </a:solidFill>
            <a:prstDash val="solid"/>
            <a:round/>
            <a:headEnd len="med" w="med" type="oval"/>
            <a:tailEnd len="med" w="med" type="none"/>
          </a:ln>
        </p:spPr>
      </p:sp>
      <p:sp>
        <p:nvSpPr>
          <p:cNvPr id="228" name="Google Shape;228;p28"/>
          <p:cNvSpPr/>
          <p:nvPr/>
        </p:nvSpPr>
        <p:spPr>
          <a:xfrm flipH="1">
            <a:off x="5481225" y="3635200"/>
            <a:ext cx="2774600" cy="218350"/>
          </a:xfrm>
          <a:custGeom>
            <a:rect b="b" l="l" r="r" t="t"/>
            <a:pathLst>
              <a:path extrusionOk="0" h="8734" w="110984">
                <a:moveTo>
                  <a:pt x="110984" y="8734"/>
                </a:moveTo>
                <a:lnTo>
                  <a:pt x="103017" y="292"/>
                </a:lnTo>
                <a:lnTo>
                  <a:pt x="0" y="0"/>
                </a:lnTo>
              </a:path>
            </a:pathLst>
          </a:custGeom>
          <a:noFill/>
          <a:ln cap="flat" cmpd="sng" w="9525">
            <a:solidFill>
              <a:srgbClr val="EAD1DC"/>
            </a:solidFill>
            <a:prstDash val="solid"/>
            <a:round/>
            <a:headEnd len="med" w="med" type="oval"/>
            <a:tailEnd len="med" w="med" type="none"/>
          </a:ln>
        </p:spPr>
      </p:sp>
      <p:sp>
        <p:nvSpPr>
          <p:cNvPr id="229" name="Google Shape;229;p28"/>
          <p:cNvSpPr txBox="1"/>
          <p:nvPr>
            <p:ph type="ctrTitle"/>
          </p:nvPr>
        </p:nvSpPr>
        <p:spPr>
          <a:xfrm>
            <a:off x="975475" y="1889700"/>
            <a:ext cx="3256200" cy="34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1950">
                <a:solidFill>
                  <a:srgbClr val="263D7D"/>
                </a:solidFill>
                <a:latin typeface="IBM Plex Sans"/>
                <a:ea typeface="IBM Plex Sans"/>
                <a:cs typeface="IBM Plex Sans"/>
                <a:sym typeface="IBM Plex Sans"/>
              </a:rPr>
              <a:t>L</a:t>
            </a:r>
            <a:r>
              <a:rPr b="1" lang="ru" sz="1950">
                <a:solidFill>
                  <a:srgbClr val="263D7D"/>
                </a:solidFill>
                <a:latin typeface="IBM Plex Sans"/>
                <a:ea typeface="IBM Plex Sans"/>
                <a:cs typeface="IBM Plex Sans"/>
                <a:sym typeface="IBM Plex Sans"/>
              </a:rPr>
              <a:t>imiting their RF power</a:t>
            </a:r>
            <a:endParaRPr sz="2250">
              <a:solidFill>
                <a:srgbClr val="253D7D"/>
              </a:solidFill>
              <a:latin typeface="IBM Plex Sans"/>
              <a:ea typeface="IBM Plex Sans"/>
              <a:cs typeface="IBM Plex Sans"/>
              <a:sym typeface="IBM Plex Sans"/>
            </a:endParaRPr>
          </a:p>
        </p:txBody>
      </p:sp>
      <p:sp>
        <p:nvSpPr>
          <p:cNvPr id="230" name="Google Shape;230;p28"/>
          <p:cNvSpPr txBox="1"/>
          <p:nvPr>
            <p:ph type="ctrTitle"/>
          </p:nvPr>
        </p:nvSpPr>
        <p:spPr>
          <a:xfrm>
            <a:off x="463725" y="3447850"/>
            <a:ext cx="3256200" cy="21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1950">
                <a:solidFill>
                  <a:srgbClr val="263D7D"/>
                </a:solidFill>
                <a:latin typeface="IBM Plex Sans"/>
                <a:ea typeface="IBM Plex Sans"/>
                <a:cs typeface="IBM Plex Sans"/>
                <a:sym typeface="IBM Plex Sans"/>
              </a:rPr>
              <a:t>Updating elevation angles</a:t>
            </a:r>
            <a:endParaRPr b="1" sz="2250">
              <a:solidFill>
                <a:srgbClr val="253D7D"/>
              </a:solidFill>
              <a:latin typeface="IBM Plex Sans"/>
              <a:ea typeface="IBM Plex Sans"/>
              <a:cs typeface="IBM Plex Sans"/>
              <a:sym typeface="IBM Plex Sans"/>
            </a:endParaRPr>
          </a:p>
        </p:txBody>
      </p:sp>
      <p:sp>
        <p:nvSpPr>
          <p:cNvPr id="231" name="Google Shape;231;p28"/>
          <p:cNvSpPr txBox="1"/>
          <p:nvPr>
            <p:ph type="ctrTitle"/>
          </p:nvPr>
        </p:nvSpPr>
        <p:spPr>
          <a:xfrm>
            <a:off x="6013425" y="3183600"/>
            <a:ext cx="3130800" cy="49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1950">
                <a:solidFill>
                  <a:srgbClr val="263D7D"/>
                </a:solidFill>
                <a:latin typeface="IBM Plex Sans"/>
                <a:ea typeface="IBM Plex Sans"/>
                <a:cs typeface="IBM Plex Sans"/>
                <a:sym typeface="IBM Plex Sans"/>
              </a:rPr>
              <a:t>Restricting the number of active satellites providing ground-level coverage.</a:t>
            </a:r>
            <a:endParaRPr b="1" sz="2250">
              <a:solidFill>
                <a:srgbClr val="253D7D"/>
              </a:solidFill>
              <a:latin typeface="IBM Plex Sans"/>
              <a:ea typeface="IBM Plex Sans"/>
              <a:cs typeface="IBM Plex Sans"/>
              <a:sym typeface="IBM Plex Sans"/>
            </a:endParaRPr>
          </a:p>
        </p:txBody>
      </p:sp>
      <p:sp>
        <p:nvSpPr>
          <p:cNvPr id="232" name="Google Shape;232;p28"/>
          <p:cNvSpPr txBox="1"/>
          <p:nvPr>
            <p:ph type="ctrTitle"/>
          </p:nvPr>
        </p:nvSpPr>
        <p:spPr>
          <a:xfrm>
            <a:off x="5213000" y="1889700"/>
            <a:ext cx="4054500" cy="34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1950">
                <a:solidFill>
                  <a:srgbClr val="263D7D"/>
                </a:solidFill>
                <a:latin typeface="IBM Plex Sans"/>
                <a:ea typeface="IBM Plex Sans"/>
                <a:cs typeface="IBM Plex Sans"/>
                <a:sym typeface="IBM Plex Sans"/>
              </a:rPr>
              <a:t>Anglin</a:t>
            </a:r>
            <a:r>
              <a:rPr b="1" lang="ru" sz="1950">
                <a:solidFill>
                  <a:srgbClr val="263D7D"/>
                </a:solidFill>
                <a:latin typeface="IBM Plex Sans"/>
                <a:ea typeface="IBM Plex Sans"/>
                <a:cs typeface="IBM Plex Sans"/>
                <a:sym typeface="IBM Plex Sans"/>
              </a:rPr>
              <a:t>g</a:t>
            </a:r>
            <a:r>
              <a:rPr b="1" lang="ru" sz="1950">
                <a:solidFill>
                  <a:srgbClr val="263D7D"/>
                </a:solidFill>
                <a:latin typeface="IBM Plex Sans"/>
                <a:ea typeface="IBM Plex Sans"/>
                <a:cs typeface="IBM Plex Sans"/>
                <a:sym typeface="IBM Plex Sans"/>
              </a:rPr>
              <a:t> antennas to avoid GSOs</a:t>
            </a:r>
            <a:endParaRPr b="1" sz="2250">
              <a:solidFill>
                <a:srgbClr val="253D7D"/>
              </a:solidFill>
              <a:latin typeface="IBM Plex Sans"/>
              <a:ea typeface="IBM Plex Sans"/>
              <a:cs typeface="IBM Plex Sans"/>
              <a:sym typeface="IBM Plex Sans"/>
            </a:endParaRPr>
          </a:p>
        </p:txBody>
      </p:sp>
      <p:cxnSp>
        <p:nvCxnSpPr>
          <p:cNvPr id="233" name="Google Shape;233;p28"/>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
        <p:nvSpPr>
          <p:cNvPr id="234" name="Google Shape;234;p28"/>
          <p:cNvSpPr txBox="1"/>
          <p:nvPr/>
        </p:nvSpPr>
        <p:spPr>
          <a:xfrm>
            <a:off x="4192625" y="2946600"/>
            <a:ext cx="899700" cy="1124700"/>
          </a:xfrm>
          <a:prstGeom prst="rect">
            <a:avLst/>
          </a:prstGeom>
          <a:solidFill>
            <a:schemeClr val="lt2"/>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rgbClr val="0000FF"/>
                </a:solidFill>
              </a:rPr>
              <a:t>E</a:t>
            </a:r>
            <a:r>
              <a:rPr lang="ru" sz="1800">
                <a:solidFill>
                  <a:srgbClr val="0000FF"/>
                </a:solidFill>
              </a:rPr>
              <a:t>PFD Limits</a:t>
            </a:r>
            <a:r>
              <a:rPr lang="ru" sz="1800">
                <a:solidFill>
                  <a:schemeClr val="dk2"/>
                </a:solidFill>
              </a:rPr>
              <a:t> </a:t>
            </a:r>
            <a:endParaRPr sz="1800">
              <a:solidFill>
                <a:schemeClr val="dk2"/>
              </a:solidFill>
            </a:endParaRPr>
          </a:p>
        </p:txBody>
      </p:sp>
      <p:sp>
        <p:nvSpPr>
          <p:cNvPr id="235" name="Google Shape;235;p28"/>
          <p:cNvSpPr txBox="1"/>
          <p:nvPr/>
        </p:nvSpPr>
        <p:spPr>
          <a:xfrm>
            <a:off x="648725" y="996275"/>
            <a:ext cx="77616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2"/>
                </a:solidFill>
                <a:latin typeface="IBM Plex Sans"/>
                <a:ea typeface="IBM Plex Sans"/>
                <a:cs typeface="IBM Plex Sans"/>
                <a:sym typeface="IBM Plex Sans"/>
              </a:rPr>
              <a:t>To comply with existing EPFD limits, NGSO systems must adjust their operations in four ways:</a:t>
            </a:r>
            <a:endParaRPr sz="1800">
              <a:solidFill>
                <a:schemeClr val="dk2"/>
              </a:solidFill>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29"/>
          <p:cNvSpPr txBox="1"/>
          <p:nvPr>
            <p:ph type="ctrTitle"/>
          </p:nvPr>
        </p:nvSpPr>
        <p:spPr>
          <a:xfrm>
            <a:off x="311700" y="1043400"/>
            <a:ext cx="72003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Why </a:t>
            </a:r>
            <a:r>
              <a:rPr b="1" lang="ru" sz="3250">
                <a:solidFill>
                  <a:srgbClr val="253D7D"/>
                </a:solidFill>
                <a:latin typeface="Helvetica Neue"/>
                <a:ea typeface="Helvetica Neue"/>
                <a:cs typeface="Helvetica Neue"/>
                <a:sym typeface="Helvetica Neue"/>
              </a:rPr>
              <a:t>update</a:t>
            </a:r>
            <a:r>
              <a:rPr b="1" lang="ru" sz="3250">
                <a:solidFill>
                  <a:srgbClr val="253D7D"/>
                </a:solidFill>
                <a:latin typeface="Helvetica Neue"/>
                <a:ea typeface="Helvetica Neue"/>
                <a:cs typeface="Helvetica Neue"/>
                <a:sym typeface="Helvetica Neue"/>
              </a:rPr>
              <a:t> EPFD Limits?</a:t>
            </a:r>
            <a:endParaRPr b="1" sz="3250">
              <a:solidFill>
                <a:srgbClr val="253D7D"/>
              </a:solidFill>
              <a:latin typeface="Helvetica Neue"/>
              <a:ea typeface="Helvetica Neue"/>
              <a:cs typeface="Helvetica Neue"/>
              <a:sym typeface="Helvetica Neue"/>
            </a:endParaRPr>
          </a:p>
        </p:txBody>
      </p:sp>
      <p:sp>
        <p:nvSpPr>
          <p:cNvPr id="241" name="Google Shape;241;p29"/>
          <p:cNvSpPr txBox="1"/>
          <p:nvPr>
            <p:ph idx="1" type="subTitle"/>
          </p:nvPr>
        </p:nvSpPr>
        <p:spPr>
          <a:xfrm>
            <a:off x="311700" y="1732975"/>
            <a:ext cx="8025900" cy="2511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These limits were established decades ago, before the current NGSO technologies were available. </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When stakeholders identified the limits, they only reached consensus on the “short-term” protections, leaving NGSOs with little flexibility and rules that do not reflect the NGSO landscape of 2025. </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FCC is taking on the challenge to update these limits, but the ITU through the World Radiocommunication Conference needs to do the same. </a:t>
            </a:r>
            <a:endParaRPr sz="1500">
              <a:solidFill>
                <a:schemeClr val="dk1"/>
              </a:solidFill>
              <a:latin typeface="IBM Plex Sans"/>
              <a:ea typeface="IBM Plex Sans"/>
              <a:cs typeface="IBM Plex Sans"/>
              <a:sym typeface="IBM Plex Sans"/>
            </a:endParaRPr>
          </a:p>
        </p:txBody>
      </p:sp>
      <p:sp>
        <p:nvSpPr>
          <p:cNvPr id="242" name="Google Shape;242;p29"/>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243" name="Google Shape;243;p29"/>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244" name="Google Shape;244;p29"/>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45" name="Google Shape;245;p29"/>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246" name="Google Shape;246;p29"/>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30"/>
          <p:cNvSpPr txBox="1"/>
          <p:nvPr>
            <p:ph type="ctrTitle"/>
          </p:nvPr>
        </p:nvSpPr>
        <p:spPr>
          <a:xfrm>
            <a:off x="311700" y="1043400"/>
            <a:ext cx="72003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CCIA’s </a:t>
            </a:r>
            <a:r>
              <a:rPr b="1" lang="ru" sz="3250">
                <a:solidFill>
                  <a:srgbClr val="253D7D"/>
                </a:solidFill>
                <a:latin typeface="Helvetica Neue"/>
                <a:ea typeface="Helvetica Neue"/>
                <a:cs typeface="Helvetica Neue"/>
                <a:sym typeface="Helvetica Neue"/>
              </a:rPr>
              <a:t>2026</a:t>
            </a:r>
            <a:r>
              <a:rPr b="1" lang="ru" sz="3250">
                <a:solidFill>
                  <a:srgbClr val="253D7D"/>
                </a:solidFill>
                <a:latin typeface="Helvetica Neue"/>
                <a:ea typeface="Helvetica Neue"/>
                <a:cs typeface="Helvetica Neue"/>
                <a:sym typeface="Helvetica Neue"/>
              </a:rPr>
              <a:t> EPFD Study </a:t>
            </a:r>
            <a:r>
              <a:rPr b="1" lang="ru" sz="3250">
                <a:solidFill>
                  <a:srgbClr val="253D7D"/>
                </a:solidFill>
                <a:latin typeface="Helvetica Neue"/>
                <a:ea typeface="Helvetica Neue"/>
                <a:cs typeface="Helvetica Neue"/>
                <a:sym typeface="Helvetica Neue"/>
              </a:rPr>
              <a:t> </a:t>
            </a:r>
            <a:endParaRPr b="1" sz="3250">
              <a:solidFill>
                <a:srgbClr val="253D7D"/>
              </a:solidFill>
              <a:latin typeface="Helvetica Neue"/>
              <a:ea typeface="Helvetica Neue"/>
              <a:cs typeface="Helvetica Neue"/>
              <a:sym typeface="Helvetica Neue"/>
            </a:endParaRPr>
          </a:p>
        </p:txBody>
      </p:sp>
      <p:sp>
        <p:nvSpPr>
          <p:cNvPr id="252" name="Google Shape;252;p30"/>
          <p:cNvSpPr txBox="1"/>
          <p:nvPr>
            <p:ph idx="1" type="subTitle"/>
          </p:nvPr>
        </p:nvSpPr>
        <p:spPr>
          <a:xfrm>
            <a:off x="311700" y="1732975"/>
            <a:ext cx="8025900" cy="2511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282828"/>
              </a:buClr>
              <a:buSzPts val="1600"/>
              <a:buChar char="●"/>
            </a:pPr>
            <a:r>
              <a:rPr lang="ru" sz="1600">
                <a:solidFill>
                  <a:srgbClr val="282828"/>
                </a:solidFill>
                <a:highlight>
                  <a:srgbClr val="FFFFFF"/>
                </a:highlight>
              </a:rPr>
              <a:t>CCIA’s 2026 EPFD Study will f</a:t>
            </a:r>
            <a:r>
              <a:rPr lang="ru" sz="1600">
                <a:solidFill>
                  <a:srgbClr val="282828"/>
                </a:solidFill>
                <a:highlight>
                  <a:srgbClr val="FFFFFF"/>
                </a:highlight>
              </a:rPr>
              <a:t>ocused on K bands over various U.S. locations</a:t>
            </a:r>
            <a:endParaRPr sz="1600">
              <a:solidFill>
                <a:srgbClr val="282828"/>
              </a:solidFill>
              <a:highlight>
                <a:srgbClr val="FFFFFF"/>
              </a:highlight>
            </a:endParaRPr>
          </a:p>
          <a:p>
            <a:pPr indent="-330200" lvl="0" marL="457200" rtl="0" algn="l">
              <a:lnSpc>
                <a:spcPct val="115000"/>
              </a:lnSpc>
              <a:spcBef>
                <a:spcPts val="0"/>
              </a:spcBef>
              <a:spcAft>
                <a:spcPts val="0"/>
              </a:spcAft>
              <a:buClr>
                <a:srgbClr val="282828"/>
              </a:buClr>
              <a:buSzPts val="1600"/>
              <a:buChar char="●"/>
            </a:pPr>
            <a:r>
              <a:rPr lang="ru" sz="1600">
                <a:solidFill>
                  <a:srgbClr val="282828"/>
                </a:solidFill>
                <a:highlight>
                  <a:srgbClr val="FFFFFF"/>
                </a:highlight>
              </a:rPr>
              <a:t>Deterministic simulation is performed over a continuous 24-hour period, selected to:  </a:t>
            </a:r>
            <a:endParaRPr sz="1600">
              <a:solidFill>
                <a:srgbClr val="282828"/>
              </a:solidFill>
              <a:highlight>
                <a:srgbClr val="FFFFFF"/>
              </a:highlight>
            </a:endParaRPr>
          </a:p>
          <a:p>
            <a:pPr indent="-330200" lvl="1" marL="914400" rtl="0" algn="l">
              <a:lnSpc>
                <a:spcPct val="115000"/>
              </a:lnSpc>
              <a:spcBef>
                <a:spcPts val="0"/>
              </a:spcBef>
              <a:spcAft>
                <a:spcPts val="0"/>
              </a:spcAft>
              <a:buClr>
                <a:srgbClr val="282828"/>
              </a:buClr>
              <a:buSzPts val="1600"/>
              <a:buChar char="○"/>
            </a:pPr>
            <a:r>
              <a:rPr lang="ru" sz="1600">
                <a:solidFill>
                  <a:srgbClr val="282828"/>
                </a:solidFill>
                <a:highlight>
                  <a:srgbClr val="FFFFFF"/>
                </a:highlight>
              </a:rPr>
              <a:t>Capture diurnal variations </a:t>
            </a:r>
            <a:endParaRPr sz="1600">
              <a:solidFill>
                <a:srgbClr val="282828"/>
              </a:solidFill>
              <a:highlight>
                <a:srgbClr val="FFFFFF"/>
              </a:highlight>
            </a:endParaRPr>
          </a:p>
          <a:p>
            <a:pPr indent="-330200" lvl="1" marL="914400" rtl="0" algn="l">
              <a:lnSpc>
                <a:spcPct val="115000"/>
              </a:lnSpc>
              <a:spcBef>
                <a:spcPts val="0"/>
              </a:spcBef>
              <a:spcAft>
                <a:spcPts val="0"/>
              </a:spcAft>
              <a:buClr>
                <a:srgbClr val="282828"/>
              </a:buClr>
              <a:buSzPts val="1600"/>
              <a:buChar char="○"/>
            </a:pPr>
            <a:r>
              <a:rPr lang="ru" sz="1600">
                <a:solidFill>
                  <a:srgbClr val="282828"/>
                </a:solidFill>
                <a:highlight>
                  <a:srgbClr val="FFFFFF"/>
                </a:highlight>
              </a:rPr>
              <a:t>Include multiple LEO passes  </a:t>
            </a:r>
            <a:endParaRPr sz="1600">
              <a:solidFill>
                <a:srgbClr val="282828"/>
              </a:solidFill>
              <a:highlight>
                <a:srgbClr val="FFFFFF"/>
              </a:highlight>
            </a:endParaRPr>
          </a:p>
          <a:p>
            <a:pPr indent="-330200" lvl="1" marL="914400" rtl="0" algn="l">
              <a:lnSpc>
                <a:spcPct val="115000"/>
              </a:lnSpc>
              <a:spcBef>
                <a:spcPts val="0"/>
              </a:spcBef>
              <a:spcAft>
                <a:spcPts val="0"/>
              </a:spcAft>
              <a:buClr>
                <a:srgbClr val="282828"/>
              </a:buClr>
              <a:buSzPts val="1600"/>
              <a:buChar char="○"/>
            </a:pPr>
            <a:r>
              <a:rPr lang="ru" sz="1600">
                <a:solidFill>
                  <a:srgbClr val="282828"/>
                </a:solidFill>
                <a:highlight>
                  <a:srgbClr val="FFFFFF"/>
                </a:highlight>
              </a:rPr>
              <a:t>Observe potential clustering of interference events</a:t>
            </a:r>
            <a:endParaRPr sz="1600">
              <a:solidFill>
                <a:srgbClr val="282828"/>
              </a:solidFill>
              <a:highlight>
                <a:srgbClr val="FFFFFF"/>
              </a:highlight>
            </a:endParaRPr>
          </a:p>
        </p:txBody>
      </p:sp>
      <p:sp>
        <p:nvSpPr>
          <p:cNvPr id="253" name="Google Shape;253;p30"/>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254" name="Google Shape;254;p30"/>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255" name="Google Shape;255;p30"/>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56" name="Google Shape;256;p30"/>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257" name="Google Shape;257;p30"/>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1"/>
          <p:cNvSpPr txBox="1"/>
          <p:nvPr>
            <p:ph type="ctrTitle"/>
          </p:nvPr>
        </p:nvSpPr>
        <p:spPr>
          <a:xfrm>
            <a:off x="280650" y="1375975"/>
            <a:ext cx="88323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ru" sz="2550">
                <a:solidFill>
                  <a:srgbClr val="253D7D"/>
                </a:solidFill>
                <a:latin typeface="Helvetica Neue"/>
                <a:ea typeface="Helvetica Neue"/>
                <a:cs typeface="Helvetica Neue"/>
                <a:sym typeface="Helvetica Neue"/>
              </a:rPr>
              <a:t>GEO Systems Remain Protected Even When EPFD Limits Are Exceeded</a:t>
            </a:r>
            <a:endParaRPr b="1" sz="2550">
              <a:solidFill>
                <a:srgbClr val="253D7D"/>
              </a:solidFill>
              <a:latin typeface="Helvetica Neue"/>
              <a:ea typeface="Helvetica Neue"/>
              <a:cs typeface="Helvetica Neue"/>
              <a:sym typeface="Helvetica Neue"/>
            </a:endParaRPr>
          </a:p>
        </p:txBody>
      </p:sp>
      <p:sp>
        <p:nvSpPr>
          <p:cNvPr id="263" name="Google Shape;263;p31"/>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264" name="Google Shape;264;p31"/>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265" name="Google Shape;265;p31"/>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66" name="Google Shape;266;p31"/>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267" name="Google Shape;267;p31"/>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
        <p:nvSpPr>
          <p:cNvPr id="268" name="Google Shape;268;p31"/>
          <p:cNvSpPr txBox="1"/>
          <p:nvPr>
            <p:ph idx="1" type="subTitle"/>
          </p:nvPr>
        </p:nvSpPr>
        <p:spPr>
          <a:xfrm>
            <a:off x="350975" y="2015975"/>
            <a:ext cx="8627700" cy="25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600"/>
              <a:t>S</a:t>
            </a:r>
            <a:r>
              <a:rPr lang="ru" sz="1600"/>
              <a:t>imulations and </a:t>
            </a:r>
            <a:r>
              <a:rPr lang="ru" sz="1600"/>
              <a:t>real‑world laboratory</a:t>
            </a:r>
            <a:r>
              <a:rPr lang="ru" sz="1600"/>
              <a:t> tests concluded there is:</a:t>
            </a:r>
            <a:endParaRPr sz="1600"/>
          </a:p>
          <a:p>
            <a:pPr indent="-330200" lvl="0" marL="457200" rtl="0" algn="l">
              <a:spcBef>
                <a:spcPts val="0"/>
              </a:spcBef>
              <a:spcAft>
                <a:spcPts val="0"/>
              </a:spcAft>
              <a:buSzPts val="1600"/>
              <a:buChar char="●"/>
            </a:pPr>
            <a:r>
              <a:rPr lang="ru" sz="1600"/>
              <a:t>No harmful interference</a:t>
            </a:r>
            <a:endParaRPr sz="1600"/>
          </a:p>
          <a:p>
            <a:pPr indent="-330200" lvl="0" marL="457200" rtl="0" algn="l">
              <a:spcBef>
                <a:spcPts val="0"/>
              </a:spcBef>
              <a:spcAft>
                <a:spcPts val="0"/>
              </a:spcAft>
              <a:buSzPts val="1600"/>
              <a:buChar char="●"/>
            </a:pPr>
            <a:r>
              <a:rPr lang="ru" sz="1600"/>
              <a:t>No service outages</a:t>
            </a:r>
            <a:endParaRPr sz="1600"/>
          </a:p>
          <a:p>
            <a:pPr indent="-330200" lvl="0" marL="457200" rtl="0" algn="l">
              <a:spcBef>
                <a:spcPts val="0"/>
              </a:spcBef>
              <a:spcAft>
                <a:spcPts val="0"/>
              </a:spcAft>
              <a:buSzPts val="1600"/>
              <a:buChar char="●"/>
            </a:pPr>
            <a:r>
              <a:rPr lang="ru" sz="1600"/>
              <a:t>Minimal spectral efficiency impact</a:t>
            </a:r>
            <a:endParaRPr sz="1600"/>
          </a:p>
          <a:p>
            <a:pPr indent="-330200" lvl="0" marL="457200" rtl="0" algn="l">
              <a:spcBef>
                <a:spcPts val="0"/>
              </a:spcBef>
              <a:spcAft>
                <a:spcPts val="0"/>
              </a:spcAft>
              <a:buSzPts val="1600"/>
              <a:buChar char="●"/>
            </a:pPr>
            <a:r>
              <a:rPr lang="ru" sz="1600"/>
              <a:t>Short, predictable interference windows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4"/>
          <p:cNvSpPr txBox="1"/>
          <p:nvPr>
            <p:ph type="ctrTitle"/>
          </p:nvPr>
        </p:nvSpPr>
        <p:spPr>
          <a:xfrm>
            <a:off x="311700" y="1412325"/>
            <a:ext cx="54792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About CCIA:  </a:t>
            </a:r>
            <a:endParaRPr b="1" sz="3250">
              <a:solidFill>
                <a:srgbClr val="253D7D"/>
              </a:solidFill>
              <a:latin typeface="Helvetica Neue"/>
              <a:ea typeface="Helvetica Neue"/>
              <a:cs typeface="Helvetica Neue"/>
              <a:sym typeface="Helvetica Neue"/>
            </a:endParaRPr>
          </a:p>
        </p:txBody>
      </p:sp>
      <p:sp>
        <p:nvSpPr>
          <p:cNvPr id="64" name="Google Shape;64;p14"/>
          <p:cNvSpPr txBox="1"/>
          <p:nvPr>
            <p:ph idx="1" type="subTitle"/>
          </p:nvPr>
        </p:nvSpPr>
        <p:spPr>
          <a:xfrm>
            <a:off x="311700" y="1961325"/>
            <a:ext cx="8025900" cy="25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500">
                <a:solidFill>
                  <a:srgbClr val="32333E"/>
                </a:solidFill>
                <a:highlight>
                  <a:srgbClr val="FFFFFF"/>
                </a:highlight>
                <a:latin typeface="IBM Plex Sans"/>
                <a:ea typeface="IBM Plex Sans"/>
                <a:cs typeface="IBM Plex Sans"/>
                <a:sym typeface="IBM Plex Sans"/>
              </a:rPr>
              <a:t>CCIA is an international, not-for-profit trade association representing a broad cross section of communications and technology firms. For more than 50 years, CCIA has promoted open markets, open systems, and open networks.</a:t>
            </a:r>
            <a:endParaRPr sz="1500">
              <a:solidFill>
                <a:srgbClr val="32333E"/>
              </a:solidFill>
              <a:highlight>
                <a:srgbClr val="FFFFFF"/>
              </a:highlight>
              <a:latin typeface="IBM Plex Sans"/>
              <a:ea typeface="IBM Plex Sans"/>
              <a:cs typeface="IBM Plex Sans"/>
              <a:sym typeface="IBM Plex Sans"/>
            </a:endParaRPr>
          </a:p>
          <a:p>
            <a:pPr indent="0" lvl="0" marL="0" rtl="0" algn="l">
              <a:spcBef>
                <a:spcPts val="0"/>
              </a:spcBef>
              <a:spcAft>
                <a:spcPts val="0"/>
              </a:spcAft>
              <a:buNone/>
            </a:pPr>
            <a:r>
              <a:t/>
            </a:r>
            <a:endParaRPr sz="1500">
              <a:solidFill>
                <a:srgbClr val="32333E"/>
              </a:solidFill>
              <a:highlight>
                <a:srgbClr val="FFFFFF"/>
              </a:highlight>
              <a:latin typeface="IBM Plex Sans"/>
              <a:ea typeface="IBM Plex Sans"/>
              <a:cs typeface="IBM Plex Sans"/>
              <a:sym typeface="IBM Plex Sans"/>
            </a:endParaRPr>
          </a:p>
          <a:p>
            <a:pPr indent="0" lvl="0" marL="0" rtl="0" algn="l">
              <a:spcBef>
                <a:spcPts val="0"/>
              </a:spcBef>
              <a:spcAft>
                <a:spcPts val="0"/>
              </a:spcAft>
              <a:buNone/>
            </a:pPr>
            <a:r>
              <a:rPr lang="ru" sz="1500">
                <a:solidFill>
                  <a:srgbClr val="32333E"/>
                </a:solidFill>
                <a:highlight>
                  <a:srgbClr val="FFFFFF"/>
                </a:highlight>
                <a:latin typeface="IBM Plex Sans"/>
                <a:ea typeface="IBM Plex Sans"/>
                <a:cs typeface="IBM Plex Sans"/>
                <a:sym typeface="IBM Plex Sans"/>
              </a:rPr>
              <a:t>CCIA’s Space &amp; Spectrum Policy Center was created to promote sensible policies to encourage new deployment and competition in satellite broadband. </a:t>
            </a:r>
            <a:r>
              <a:rPr lang="ru" sz="1500">
                <a:solidFill>
                  <a:srgbClr val="32333E"/>
                </a:solidFill>
                <a:latin typeface="IBM Plex Sans"/>
                <a:ea typeface="IBM Plex Sans"/>
                <a:cs typeface="IBM Plex Sans"/>
                <a:sym typeface="IBM Plex Sans"/>
              </a:rPr>
              <a:t>While satellite broadband holds great promise, a supportive regulatory environment is essential to foster competition in this sector. Spectrum, a finite resource, requires careful management to meet current and future communication needs for both public and private sectors.</a:t>
            </a:r>
            <a:endParaRPr sz="1500">
              <a:solidFill>
                <a:srgbClr val="32333E"/>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500">
              <a:solidFill>
                <a:srgbClr val="32333E"/>
              </a:solidFill>
              <a:highlight>
                <a:srgbClr val="FFFFFF"/>
              </a:highlight>
              <a:latin typeface="IBM Plex Sans"/>
              <a:ea typeface="IBM Plex Sans"/>
              <a:cs typeface="IBM Plex Sans"/>
              <a:sym typeface="IBM Plex Sans"/>
            </a:endParaRPr>
          </a:p>
        </p:txBody>
      </p:sp>
      <p:sp>
        <p:nvSpPr>
          <p:cNvPr id="65" name="Google Shape;65;p14"/>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66" name="Google Shape;66;p14"/>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67" name="Google Shape;67;p14"/>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68" name="Google Shape;68;p14"/>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69" name="Google Shape;69;p14"/>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2"/>
          <p:cNvSpPr txBox="1"/>
          <p:nvPr>
            <p:ph type="ctrTitle"/>
          </p:nvPr>
        </p:nvSpPr>
        <p:spPr>
          <a:xfrm>
            <a:off x="311700" y="1043400"/>
            <a:ext cx="88323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Updating EPFD Limits Has Public Benefits </a:t>
            </a:r>
            <a:endParaRPr b="1" sz="3250">
              <a:solidFill>
                <a:srgbClr val="253D7D"/>
              </a:solidFill>
              <a:latin typeface="Helvetica Neue"/>
              <a:ea typeface="Helvetica Neue"/>
              <a:cs typeface="Helvetica Neue"/>
              <a:sym typeface="Helvetica Neue"/>
            </a:endParaRPr>
          </a:p>
        </p:txBody>
      </p:sp>
      <p:sp>
        <p:nvSpPr>
          <p:cNvPr id="274" name="Google Shape;274;p32"/>
          <p:cNvSpPr txBox="1"/>
          <p:nvPr>
            <p:ph idx="1" type="subTitle"/>
          </p:nvPr>
        </p:nvSpPr>
        <p:spPr>
          <a:xfrm>
            <a:off x="311700" y="1732975"/>
            <a:ext cx="8025900" cy="251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600">
                <a:solidFill>
                  <a:srgbClr val="282828"/>
                </a:solidFill>
                <a:highlight>
                  <a:schemeClr val="lt1"/>
                </a:highlight>
                <a:latin typeface="IBM Plex Sans"/>
                <a:ea typeface="IBM Plex Sans"/>
                <a:cs typeface="IBM Plex Sans"/>
                <a:sym typeface="IBM Plex Sans"/>
              </a:rPr>
              <a:t>Updating EPFD limits enables: </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Lower broadband costs</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Higher NGSO capacity</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Improved rural and remote connectivity</a:t>
            </a:r>
            <a:endParaRPr sz="1600">
              <a:solidFill>
                <a:srgbClr val="282828"/>
              </a:solidFill>
              <a:highlight>
                <a:srgbClr val="FFFFFF"/>
              </a:highlight>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282828"/>
              </a:buClr>
              <a:buSzPts val="1600"/>
              <a:buFont typeface="IBM Plex Sans"/>
              <a:buChar char="●"/>
            </a:pPr>
            <a:r>
              <a:rPr lang="ru" sz="1600">
                <a:solidFill>
                  <a:srgbClr val="282828"/>
                </a:solidFill>
                <a:highlight>
                  <a:srgbClr val="FFFFFF"/>
                </a:highlight>
                <a:latin typeface="IBM Plex Sans"/>
                <a:ea typeface="IBM Plex Sans"/>
                <a:cs typeface="IBM Plex Sans"/>
                <a:sym typeface="IBM Plex Sans"/>
              </a:rPr>
              <a:t>More efficient spectrum use</a:t>
            </a:r>
            <a:endParaRPr sz="1600">
              <a:solidFill>
                <a:srgbClr val="282828"/>
              </a:solidFill>
              <a:highlight>
                <a:srgbClr val="FFFFFF"/>
              </a:highlight>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600">
              <a:solidFill>
                <a:srgbClr val="282828"/>
              </a:solidFill>
              <a:highlight>
                <a:srgbClr val="FFFFFF"/>
              </a:highlight>
              <a:latin typeface="IBM Plex Sans"/>
              <a:ea typeface="IBM Plex Sans"/>
              <a:cs typeface="IBM Plex Sans"/>
              <a:sym typeface="IBM Plex Sans"/>
            </a:endParaRPr>
          </a:p>
        </p:txBody>
      </p:sp>
      <p:sp>
        <p:nvSpPr>
          <p:cNvPr id="275" name="Google Shape;275;p32"/>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276" name="Google Shape;276;p32"/>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277" name="Google Shape;277;p32"/>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278" name="Google Shape;278;p32"/>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279" name="Google Shape;279;p32"/>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D7D"/>
        </a:solidFill>
      </p:bgPr>
    </p:bg>
    <p:spTree>
      <p:nvGrpSpPr>
        <p:cNvPr id="283" name="Shape 283"/>
        <p:cNvGrpSpPr/>
        <p:nvPr/>
      </p:nvGrpSpPr>
      <p:grpSpPr>
        <a:xfrm>
          <a:off x="0" y="0"/>
          <a:ext cx="0" cy="0"/>
          <a:chOff x="0" y="0"/>
          <a:chExt cx="0" cy="0"/>
        </a:xfrm>
      </p:grpSpPr>
      <p:sp>
        <p:nvSpPr>
          <p:cNvPr id="284" name="Google Shape;284;p33"/>
          <p:cNvSpPr txBox="1"/>
          <p:nvPr>
            <p:ph type="ctrTitle"/>
          </p:nvPr>
        </p:nvSpPr>
        <p:spPr>
          <a:xfrm>
            <a:off x="311703" y="2004575"/>
            <a:ext cx="54792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ru" sz="4500">
                <a:solidFill>
                  <a:srgbClr val="253D7D"/>
                </a:solidFill>
                <a:latin typeface="Helvetica Neue"/>
                <a:ea typeface="Helvetica Neue"/>
                <a:cs typeface="Helvetica Neue"/>
                <a:sym typeface="Helvetica Neue"/>
              </a:rPr>
              <a:t>Lorem Ipsum Dolor</a:t>
            </a:r>
            <a:endParaRPr b="1" sz="4500">
              <a:solidFill>
                <a:srgbClr val="253D7D"/>
              </a:solidFill>
              <a:latin typeface="Helvetica Neue"/>
              <a:ea typeface="Helvetica Neue"/>
              <a:cs typeface="Helvetica Neue"/>
              <a:sym typeface="Helvetica Neue"/>
            </a:endParaRPr>
          </a:p>
        </p:txBody>
      </p:sp>
      <p:pic>
        <p:nvPicPr>
          <p:cNvPr id="285" name="Google Shape;285;p33"/>
          <p:cNvPicPr preferRelativeResize="0"/>
          <p:nvPr/>
        </p:nvPicPr>
        <p:blipFill>
          <a:blip r:embed="rId3">
            <a:alphaModFix/>
          </a:blip>
          <a:stretch>
            <a:fillRect/>
          </a:stretch>
        </p:blipFill>
        <p:spPr>
          <a:xfrm>
            <a:off x="201128" y="0"/>
            <a:ext cx="8906495" cy="5143501"/>
          </a:xfrm>
          <a:prstGeom prst="rect">
            <a:avLst/>
          </a:prstGeom>
          <a:noFill/>
          <a:ln>
            <a:noFill/>
          </a:ln>
        </p:spPr>
      </p:pic>
      <p:sp>
        <p:nvSpPr>
          <p:cNvPr id="286" name="Google Shape;286;p33"/>
          <p:cNvSpPr txBox="1"/>
          <p:nvPr>
            <p:ph type="ctrTitle"/>
          </p:nvPr>
        </p:nvSpPr>
        <p:spPr>
          <a:xfrm>
            <a:off x="487075" y="2343150"/>
            <a:ext cx="45162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950">
                <a:solidFill>
                  <a:srgbClr val="FAFAFD"/>
                </a:solidFill>
                <a:latin typeface="Helvetica Neue"/>
                <a:ea typeface="Helvetica Neue"/>
                <a:cs typeface="Helvetica Neue"/>
                <a:sym typeface="Helvetica Neue"/>
              </a:rPr>
              <a:t>To learn more: </a:t>
            </a:r>
            <a:endParaRPr b="1" sz="3350">
              <a:solidFill>
                <a:srgbClr val="FAFAFD"/>
              </a:solidFill>
              <a:latin typeface="Helvetica Neue"/>
              <a:ea typeface="Helvetica Neue"/>
              <a:cs typeface="Helvetica Neue"/>
              <a:sym typeface="Helvetica Neue"/>
            </a:endParaRPr>
          </a:p>
        </p:txBody>
      </p:sp>
      <p:pic>
        <p:nvPicPr>
          <p:cNvPr id="287" name="Google Shape;287;p33"/>
          <p:cNvPicPr preferRelativeResize="0"/>
          <p:nvPr/>
        </p:nvPicPr>
        <p:blipFill>
          <a:blip r:embed="rId4">
            <a:alphaModFix/>
          </a:blip>
          <a:stretch>
            <a:fillRect/>
          </a:stretch>
        </p:blipFill>
        <p:spPr>
          <a:xfrm>
            <a:off x="548750" y="621425"/>
            <a:ext cx="4516126" cy="914175"/>
          </a:xfrm>
          <a:prstGeom prst="rect">
            <a:avLst/>
          </a:prstGeom>
          <a:noFill/>
          <a:ln>
            <a:noFill/>
          </a:ln>
        </p:spPr>
      </p:pic>
      <p:pic>
        <p:nvPicPr>
          <p:cNvPr id="288" name="Google Shape;288;p33"/>
          <p:cNvPicPr preferRelativeResize="0"/>
          <p:nvPr/>
        </p:nvPicPr>
        <p:blipFill>
          <a:blip r:embed="rId5">
            <a:alphaModFix/>
          </a:blip>
          <a:stretch>
            <a:fillRect/>
          </a:stretch>
        </p:blipFill>
        <p:spPr>
          <a:xfrm>
            <a:off x="5575175" y="2694075"/>
            <a:ext cx="1982400" cy="1982400"/>
          </a:xfrm>
          <a:prstGeom prst="rect">
            <a:avLst/>
          </a:prstGeom>
          <a:noFill/>
          <a:ln>
            <a:noFill/>
          </a:ln>
        </p:spPr>
      </p:pic>
      <p:pic>
        <p:nvPicPr>
          <p:cNvPr id="289" name="Google Shape;289;p33"/>
          <p:cNvPicPr preferRelativeResize="0"/>
          <p:nvPr/>
        </p:nvPicPr>
        <p:blipFill>
          <a:blip r:embed="rId6">
            <a:alphaModFix/>
          </a:blip>
          <a:stretch>
            <a:fillRect/>
          </a:stretch>
        </p:blipFill>
        <p:spPr>
          <a:xfrm>
            <a:off x="5518100" y="217650"/>
            <a:ext cx="2104725" cy="2104725"/>
          </a:xfrm>
          <a:prstGeom prst="rect">
            <a:avLst/>
          </a:prstGeom>
          <a:noFill/>
          <a:ln>
            <a:noFill/>
          </a:ln>
        </p:spPr>
      </p:pic>
      <p:sp>
        <p:nvSpPr>
          <p:cNvPr id="290" name="Google Shape;290;p33"/>
          <p:cNvSpPr txBox="1"/>
          <p:nvPr>
            <p:ph type="ctrTitle"/>
          </p:nvPr>
        </p:nvSpPr>
        <p:spPr>
          <a:xfrm>
            <a:off x="487063" y="4061425"/>
            <a:ext cx="45162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350">
                <a:solidFill>
                  <a:srgbClr val="FAFAFD"/>
                </a:solidFill>
                <a:latin typeface="Helvetica Neue"/>
                <a:ea typeface="Helvetica Neue"/>
                <a:cs typeface="Helvetica Neue"/>
                <a:sym typeface="Helvetica Neue"/>
              </a:rPr>
              <a:t>Kperez@ccianet.org </a:t>
            </a:r>
            <a:endParaRPr b="1" sz="2350">
              <a:solidFill>
                <a:srgbClr val="FAFAFD"/>
              </a:solidFill>
              <a:latin typeface="Helvetica Neue"/>
              <a:ea typeface="Helvetica Neue"/>
              <a:cs typeface="Helvetica Neue"/>
              <a:sym typeface="Helvetica Neue"/>
            </a:endParaRPr>
          </a:p>
          <a:p>
            <a:pPr indent="0" lvl="0" marL="0" rtl="0" algn="l">
              <a:spcBef>
                <a:spcPts val="0"/>
              </a:spcBef>
              <a:spcAft>
                <a:spcPts val="0"/>
              </a:spcAft>
              <a:buSzPts val="990"/>
              <a:buNone/>
            </a:pPr>
            <a:r>
              <a:rPr b="1" lang="ru" sz="2350">
                <a:solidFill>
                  <a:srgbClr val="FAFAFD"/>
                </a:solidFill>
                <a:latin typeface="Helvetica Neue"/>
                <a:ea typeface="Helvetica Neue"/>
                <a:cs typeface="Helvetica Neue"/>
                <a:sym typeface="Helvetica Neue"/>
              </a:rPr>
              <a:t>Twagener@ccainet.org </a:t>
            </a:r>
            <a:endParaRPr b="1" sz="2350">
              <a:solidFill>
                <a:srgbClr val="FAFAFD"/>
              </a:solidFill>
              <a:latin typeface="Helvetica Neue"/>
              <a:ea typeface="Helvetica Neue"/>
              <a:cs typeface="Helvetica Neue"/>
              <a:sym typeface="Helvetica Neue"/>
            </a:endParaRPr>
          </a:p>
          <a:p>
            <a:pPr indent="0" lvl="0" marL="0" rtl="0" algn="l">
              <a:spcBef>
                <a:spcPts val="0"/>
              </a:spcBef>
              <a:spcAft>
                <a:spcPts val="0"/>
              </a:spcAft>
              <a:buSzPts val="990"/>
              <a:buNone/>
            </a:pPr>
            <a:r>
              <a:rPr b="1" lang="ru" sz="2350">
                <a:solidFill>
                  <a:srgbClr val="FAFAFD"/>
                </a:solidFill>
                <a:latin typeface="Helvetica Neue"/>
                <a:ea typeface="Helvetica Neue"/>
                <a:cs typeface="Helvetica Neue"/>
                <a:sym typeface="Helvetica Neue"/>
              </a:rPr>
              <a:t>Ydevarakonda@ccianet.org</a:t>
            </a:r>
            <a:endParaRPr b="1" sz="2750">
              <a:solidFill>
                <a:srgbClr val="FAFAFD"/>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D7D"/>
        </a:solidFill>
      </p:bgPr>
    </p:bg>
    <p:spTree>
      <p:nvGrpSpPr>
        <p:cNvPr id="73" name="Shape 73"/>
        <p:cNvGrpSpPr/>
        <p:nvPr/>
      </p:nvGrpSpPr>
      <p:grpSpPr>
        <a:xfrm>
          <a:off x="0" y="0"/>
          <a:ext cx="0" cy="0"/>
          <a:chOff x="0" y="0"/>
          <a:chExt cx="0" cy="0"/>
        </a:xfrm>
      </p:grpSpPr>
      <p:sp>
        <p:nvSpPr>
          <p:cNvPr id="74" name="Google Shape;74;p15"/>
          <p:cNvSpPr txBox="1"/>
          <p:nvPr>
            <p:ph type="ctrTitle"/>
          </p:nvPr>
        </p:nvSpPr>
        <p:spPr>
          <a:xfrm>
            <a:off x="311703" y="2004575"/>
            <a:ext cx="54792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ru" sz="4500">
                <a:solidFill>
                  <a:srgbClr val="253D7D"/>
                </a:solidFill>
                <a:latin typeface="Helvetica Neue"/>
                <a:ea typeface="Helvetica Neue"/>
                <a:cs typeface="Helvetica Neue"/>
                <a:sym typeface="Helvetica Neue"/>
              </a:rPr>
              <a:t>Lorem Ipsum Dolor</a:t>
            </a:r>
            <a:endParaRPr b="1" sz="4500">
              <a:solidFill>
                <a:srgbClr val="253D7D"/>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237503" y="0"/>
            <a:ext cx="8906495" cy="5143501"/>
          </a:xfrm>
          <a:prstGeom prst="rect">
            <a:avLst/>
          </a:prstGeom>
          <a:noFill/>
          <a:ln>
            <a:noFill/>
          </a:ln>
        </p:spPr>
      </p:pic>
      <p:pic>
        <p:nvPicPr>
          <p:cNvPr id="76" name="Google Shape;76;p15"/>
          <p:cNvPicPr preferRelativeResize="0"/>
          <p:nvPr/>
        </p:nvPicPr>
        <p:blipFill>
          <a:blip r:embed="rId4">
            <a:alphaModFix/>
          </a:blip>
          <a:stretch>
            <a:fillRect/>
          </a:stretch>
        </p:blipFill>
        <p:spPr>
          <a:xfrm>
            <a:off x="4596093" y="0"/>
            <a:ext cx="4547906" cy="5143502"/>
          </a:xfrm>
          <a:prstGeom prst="rect">
            <a:avLst/>
          </a:prstGeom>
          <a:noFill/>
          <a:ln>
            <a:noFill/>
          </a:ln>
        </p:spPr>
      </p:pic>
      <p:pic>
        <p:nvPicPr>
          <p:cNvPr id="77" name="Google Shape;77;p15"/>
          <p:cNvPicPr preferRelativeResize="0"/>
          <p:nvPr/>
        </p:nvPicPr>
        <p:blipFill>
          <a:blip r:embed="rId5">
            <a:alphaModFix/>
          </a:blip>
          <a:stretch>
            <a:fillRect/>
          </a:stretch>
        </p:blipFill>
        <p:spPr>
          <a:xfrm>
            <a:off x="570947" y="1666175"/>
            <a:ext cx="1090603" cy="630775"/>
          </a:xfrm>
          <a:prstGeom prst="rect">
            <a:avLst/>
          </a:prstGeom>
          <a:noFill/>
          <a:ln>
            <a:noFill/>
          </a:ln>
        </p:spPr>
      </p:pic>
      <p:sp>
        <p:nvSpPr>
          <p:cNvPr id="78" name="Google Shape;78;p15"/>
          <p:cNvSpPr txBox="1"/>
          <p:nvPr/>
        </p:nvSpPr>
        <p:spPr>
          <a:xfrm>
            <a:off x="9596875" y="4349150"/>
            <a:ext cx="807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9" name="Google Shape;79;p15"/>
          <p:cNvSpPr txBox="1"/>
          <p:nvPr>
            <p:ph type="ctrTitle"/>
          </p:nvPr>
        </p:nvSpPr>
        <p:spPr>
          <a:xfrm>
            <a:off x="487075" y="2571750"/>
            <a:ext cx="8326800" cy="65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Cleared to Launch</a:t>
            </a:r>
            <a:endParaRPr b="1" sz="3350">
              <a:solidFill>
                <a:srgbClr val="FAFAFD"/>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3F7"/>
        </a:solidFill>
      </p:bgPr>
    </p:bg>
    <p:spTree>
      <p:nvGrpSpPr>
        <p:cNvPr id="83" name="Shape 83"/>
        <p:cNvGrpSpPr/>
        <p:nvPr/>
      </p:nvGrpSpPr>
      <p:grpSpPr>
        <a:xfrm>
          <a:off x="0" y="0"/>
          <a:ext cx="0" cy="0"/>
          <a:chOff x="0" y="0"/>
          <a:chExt cx="0" cy="0"/>
        </a:xfrm>
      </p:grpSpPr>
      <p:sp>
        <p:nvSpPr>
          <p:cNvPr id="84" name="Google Shape;84;p16"/>
          <p:cNvSpPr txBox="1"/>
          <p:nvPr>
            <p:ph idx="1" type="subTitle"/>
          </p:nvPr>
        </p:nvSpPr>
        <p:spPr>
          <a:xfrm>
            <a:off x="8514775" y="4675475"/>
            <a:ext cx="4761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6</a:t>
            </a:r>
            <a:endParaRPr sz="1400">
              <a:solidFill>
                <a:srgbClr val="253D7D"/>
              </a:solidFill>
              <a:latin typeface="IBM Plex Sans"/>
              <a:ea typeface="IBM Plex Sans"/>
              <a:cs typeface="IBM Plex Sans"/>
              <a:sym typeface="IBM Plex Sans"/>
            </a:endParaRPr>
          </a:p>
        </p:txBody>
      </p:sp>
      <p:sp>
        <p:nvSpPr>
          <p:cNvPr id="85" name="Google Shape;85;p16"/>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sp>
        <p:nvSpPr>
          <p:cNvPr id="86" name="Google Shape;86;p16"/>
          <p:cNvSpPr txBox="1"/>
          <p:nvPr>
            <p:ph type="ctrTitle"/>
          </p:nvPr>
        </p:nvSpPr>
        <p:spPr>
          <a:xfrm>
            <a:off x="311700" y="1412325"/>
            <a:ext cx="55056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Rapid Growth of Launches</a:t>
            </a:r>
            <a:endParaRPr b="1" sz="3250">
              <a:solidFill>
                <a:srgbClr val="253D7D"/>
              </a:solidFill>
              <a:latin typeface="Helvetica Neue"/>
              <a:ea typeface="Helvetica Neue"/>
              <a:cs typeface="Helvetica Neue"/>
              <a:sym typeface="Helvetica Neue"/>
            </a:endParaRPr>
          </a:p>
        </p:txBody>
      </p:sp>
      <p:sp>
        <p:nvSpPr>
          <p:cNvPr id="87" name="Google Shape;87;p16"/>
          <p:cNvSpPr txBox="1"/>
          <p:nvPr>
            <p:ph idx="1" type="subTitle"/>
          </p:nvPr>
        </p:nvSpPr>
        <p:spPr>
          <a:xfrm>
            <a:off x="311700" y="1961325"/>
            <a:ext cx="4260300" cy="2511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175 of 176 orbital launches in the U.S. came from just 3 spaceports in 2025</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Infrastructure at federal ranges was not designed for high-cadence, high-mass launches</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Need a 5x increase in mass-to-orbit by 2030 to meet industry demand*</a:t>
            </a:r>
            <a:endParaRPr sz="1600">
              <a:solidFill>
                <a:srgbClr val="29344B"/>
              </a:solidFill>
              <a:latin typeface="IBM Plex Sans"/>
              <a:ea typeface="IBM Plex Sans"/>
              <a:cs typeface="IBM Plex Sans"/>
              <a:sym typeface="IBM Plex Sans"/>
            </a:endParaRPr>
          </a:p>
        </p:txBody>
      </p:sp>
      <p:pic>
        <p:nvPicPr>
          <p:cNvPr id="88" name="Google Shape;88;p16"/>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89" name="Google Shape;89;p16"/>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90" name="Google Shape;90;p16"/>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pic>
        <p:nvPicPr>
          <p:cNvPr id="91" name="Google Shape;91;p16" title="GAO_2024Launches.jpg"/>
          <p:cNvPicPr preferRelativeResize="0"/>
          <p:nvPr/>
        </p:nvPicPr>
        <p:blipFill>
          <a:blip r:embed="rId5">
            <a:alphaModFix/>
          </a:blip>
          <a:stretch>
            <a:fillRect/>
          </a:stretch>
        </p:blipFill>
        <p:spPr>
          <a:xfrm>
            <a:off x="4671750" y="2282788"/>
            <a:ext cx="4267199" cy="18680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7"/>
          <p:cNvSpPr txBox="1"/>
          <p:nvPr>
            <p:ph idx="1" type="subTitle"/>
          </p:nvPr>
        </p:nvSpPr>
        <p:spPr>
          <a:xfrm>
            <a:off x="8514775" y="4675475"/>
            <a:ext cx="4761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7</a:t>
            </a:r>
            <a:endParaRPr sz="1400">
              <a:solidFill>
                <a:srgbClr val="253D7D"/>
              </a:solidFill>
              <a:latin typeface="IBM Plex Sans"/>
              <a:ea typeface="IBM Plex Sans"/>
              <a:cs typeface="IBM Plex Sans"/>
              <a:sym typeface="IBM Plex Sans"/>
            </a:endParaRPr>
          </a:p>
        </p:txBody>
      </p:sp>
      <p:sp>
        <p:nvSpPr>
          <p:cNvPr id="97" name="Google Shape;97;p17"/>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sp>
        <p:nvSpPr>
          <p:cNvPr id="98" name="Google Shape;98;p17"/>
          <p:cNvSpPr txBox="1"/>
          <p:nvPr>
            <p:ph type="ctrTitle"/>
          </p:nvPr>
        </p:nvSpPr>
        <p:spPr>
          <a:xfrm>
            <a:off x="311700" y="1412325"/>
            <a:ext cx="54792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Launch Infrastructure Funding</a:t>
            </a:r>
            <a:endParaRPr b="1" sz="3250">
              <a:solidFill>
                <a:srgbClr val="253D7D"/>
              </a:solidFill>
              <a:latin typeface="Helvetica Neue"/>
              <a:ea typeface="Helvetica Neue"/>
              <a:cs typeface="Helvetica Neue"/>
              <a:sym typeface="Helvetica Neue"/>
            </a:endParaRPr>
          </a:p>
        </p:txBody>
      </p:sp>
      <p:sp>
        <p:nvSpPr>
          <p:cNvPr id="99" name="Google Shape;99;p17"/>
          <p:cNvSpPr txBox="1"/>
          <p:nvPr>
            <p:ph idx="1" type="subTitle"/>
          </p:nvPr>
        </p:nvSpPr>
        <p:spPr>
          <a:xfrm>
            <a:off x="311700" y="1961325"/>
            <a:ext cx="4260300" cy="2511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Only $1.5M in federal grant funds given to spaceports since 1994, no funds since 2012</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Almost $400M backlog in launch infrastructure projects</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It’s time to treat spaceports as critical transportation infrastructure</a:t>
            </a:r>
            <a:endParaRPr sz="1600">
              <a:solidFill>
                <a:srgbClr val="29344B"/>
              </a:solidFill>
              <a:latin typeface="IBM Plex Sans"/>
              <a:ea typeface="IBM Plex Sans"/>
              <a:cs typeface="IBM Plex Sans"/>
              <a:sym typeface="IBM Plex Sans"/>
            </a:endParaRPr>
          </a:p>
        </p:txBody>
      </p:sp>
      <p:pic>
        <p:nvPicPr>
          <p:cNvPr id="100" name="Google Shape;100;p17"/>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01" name="Google Shape;101;p17"/>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02" name="Google Shape;102;p17"/>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pic>
        <p:nvPicPr>
          <p:cNvPr id="103" name="Google Shape;103;p17" title="graph 1.png"/>
          <p:cNvPicPr preferRelativeResize="0"/>
          <p:nvPr/>
        </p:nvPicPr>
        <p:blipFill>
          <a:blip r:embed="rId5">
            <a:alphaModFix/>
          </a:blip>
          <a:stretch>
            <a:fillRect/>
          </a:stretch>
        </p:blipFill>
        <p:spPr>
          <a:xfrm>
            <a:off x="5365225" y="1009800"/>
            <a:ext cx="3060975" cy="1650862"/>
          </a:xfrm>
          <a:prstGeom prst="rect">
            <a:avLst/>
          </a:prstGeom>
          <a:noFill/>
          <a:ln>
            <a:noFill/>
          </a:ln>
        </p:spPr>
      </p:pic>
      <p:pic>
        <p:nvPicPr>
          <p:cNvPr id="104" name="Google Shape;104;p17" title="graph 2.png"/>
          <p:cNvPicPr preferRelativeResize="0"/>
          <p:nvPr/>
        </p:nvPicPr>
        <p:blipFill>
          <a:blip r:embed="rId6">
            <a:alphaModFix/>
          </a:blip>
          <a:stretch>
            <a:fillRect/>
          </a:stretch>
        </p:blipFill>
        <p:spPr>
          <a:xfrm>
            <a:off x="5365225" y="2821475"/>
            <a:ext cx="3060976" cy="165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3F7"/>
        </a:solidFill>
      </p:bgPr>
    </p:bg>
    <p:spTree>
      <p:nvGrpSpPr>
        <p:cNvPr id="108"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4272165" y="0"/>
            <a:ext cx="4871834" cy="5143501"/>
          </a:xfrm>
          <a:prstGeom prst="rect">
            <a:avLst/>
          </a:prstGeom>
          <a:noFill/>
          <a:ln>
            <a:noFill/>
          </a:ln>
        </p:spPr>
      </p:pic>
      <p:pic>
        <p:nvPicPr>
          <p:cNvPr id="110" name="Google Shape;110;p18"/>
          <p:cNvPicPr preferRelativeResize="0"/>
          <p:nvPr/>
        </p:nvPicPr>
        <p:blipFill>
          <a:blip r:embed="rId4">
            <a:alphaModFix/>
          </a:blip>
          <a:stretch>
            <a:fillRect/>
          </a:stretch>
        </p:blipFill>
        <p:spPr>
          <a:xfrm>
            <a:off x="5548376" y="1241690"/>
            <a:ext cx="2929027" cy="2930422"/>
          </a:xfrm>
          <a:prstGeom prst="rect">
            <a:avLst/>
          </a:prstGeom>
          <a:noFill/>
          <a:ln>
            <a:noFill/>
          </a:ln>
        </p:spPr>
      </p:pic>
      <p:sp>
        <p:nvSpPr>
          <p:cNvPr id="111" name="Google Shape;111;p18"/>
          <p:cNvSpPr txBox="1"/>
          <p:nvPr>
            <p:ph idx="1" type="subTitle"/>
          </p:nvPr>
        </p:nvSpPr>
        <p:spPr>
          <a:xfrm>
            <a:off x="191925" y="1961325"/>
            <a:ext cx="4609800" cy="2511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Additional funding for improvements to federal ranges</a:t>
            </a:r>
            <a:endParaRPr sz="1600">
              <a:solidFill>
                <a:srgbClr val="29344B"/>
              </a:solidFill>
              <a:latin typeface="IBM Plex Sans"/>
              <a:ea typeface="IBM Plex Sans"/>
              <a:cs typeface="IBM Plex Sans"/>
              <a:sym typeface="IBM Plex Sans"/>
            </a:endParaRPr>
          </a:p>
          <a:p>
            <a:pPr indent="0" lvl="0" marL="457200" rtl="0" algn="l">
              <a:spcBef>
                <a:spcPts val="0"/>
              </a:spcBef>
              <a:spcAft>
                <a:spcPts val="0"/>
              </a:spcAft>
              <a:buNone/>
            </a:pPr>
            <a:r>
              <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Modernizing air, sea, and space traffic coordination</a:t>
            </a:r>
            <a:endParaRPr sz="1600">
              <a:solidFill>
                <a:srgbClr val="29344B"/>
              </a:solidFill>
              <a:latin typeface="IBM Plex Sans"/>
              <a:ea typeface="IBM Plex Sans"/>
              <a:cs typeface="IBM Plex Sans"/>
              <a:sym typeface="IBM Plex Sans"/>
            </a:endParaRPr>
          </a:p>
          <a:p>
            <a:pPr indent="0" lvl="0" marL="0" rtl="0" algn="l">
              <a:spcBef>
                <a:spcPts val="0"/>
              </a:spcBef>
              <a:spcAft>
                <a:spcPts val="0"/>
              </a:spcAft>
              <a:buNone/>
            </a:pPr>
            <a:r>
              <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DA554B"/>
              </a:buClr>
              <a:buSzPts val="1600"/>
              <a:buFont typeface="IBM Plex Sans"/>
              <a:buChar char="●"/>
            </a:pPr>
            <a:r>
              <a:rPr lang="ru" sz="1600">
                <a:solidFill>
                  <a:srgbClr val="29344B"/>
                </a:solidFill>
                <a:latin typeface="IBM Plex Sans"/>
                <a:ea typeface="IBM Plex Sans"/>
                <a:cs typeface="IBM Plex Sans"/>
                <a:sym typeface="IBM Plex Sans"/>
              </a:rPr>
              <a:t>Improving coordination between commercial and national security activities at federal ranges </a:t>
            </a:r>
            <a:endParaRPr sz="1600">
              <a:solidFill>
                <a:srgbClr val="29344B"/>
              </a:solidFill>
              <a:latin typeface="IBM Plex Sans"/>
              <a:ea typeface="IBM Plex Sans"/>
              <a:cs typeface="IBM Plex Sans"/>
              <a:sym typeface="IBM Plex Sans"/>
            </a:endParaRPr>
          </a:p>
        </p:txBody>
      </p:sp>
      <p:sp>
        <p:nvSpPr>
          <p:cNvPr id="112" name="Google Shape;112;p18"/>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5</a:t>
            </a:r>
            <a:endParaRPr sz="1400">
              <a:solidFill>
                <a:srgbClr val="253D7D"/>
              </a:solidFill>
              <a:latin typeface="IBM Plex Sans"/>
              <a:ea typeface="IBM Plex Sans"/>
              <a:cs typeface="IBM Plex Sans"/>
              <a:sym typeface="IBM Plex Sans"/>
            </a:endParaRPr>
          </a:p>
        </p:txBody>
      </p:sp>
      <p:sp>
        <p:nvSpPr>
          <p:cNvPr id="113" name="Google Shape;113;p18"/>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14" name="Google Shape;114;p18"/>
          <p:cNvPicPr preferRelativeResize="0"/>
          <p:nvPr/>
        </p:nvPicPr>
        <p:blipFill>
          <a:blip r:embed="rId5">
            <a:alphaModFix/>
          </a:blip>
          <a:stretch>
            <a:fillRect/>
          </a:stretch>
        </p:blipFill>
        <p:spPr>
          <a:xfrm>
            <a:off x="263925" y="177649"/>
            <a:ext cx="2458350" cy="496800"/>
          </a:xfrm>
          <a:prstGeom prst="rect">
            <a:avLst/>
          </a:prstGeom>
          <a:noFill/>
          <a:ln>
            <a:noFill/>
          </a:ln>
        </p:spPr>
      </p:pic>
      <p:pic>
        <p:nvPicPr>
          <p:cNvPr id="115" name="Google Shape;115;p18"/>
          <p:cNvPicPr preferRelativeResize="0"/>
          <p:nvPr/>
        </p:nvPicPr>
        <p:blipFill>
          <a:blip r:embed="rId6">
            <a:alphaModFix/>
          </a:blip>
          <a:stretch>
            <a:fillRect/>
          </a:stretch>
        </p:blipFill>
        <p:spPr>
          <a:xfrm>
            <a:off x="263925" y="4617950"/>
            <a:ext cx="8616125" cy="36050"/>
          </a:xfrm>
          <a:prstGeom prst="rect">
            <a:avLst/>
          </a:prstGeom>
          <a:noFill/>
          <a:ln>
            <a:noFill/>
          </a:ln>
        </p:spPr>
      </p:pic>
      <p:sp>
        <p:nvSpPr>
          <p:cNvPr id="116" name="Google Shape;116;p18"/>
          <p:cNvSpPr txBox="1"/>
          <p:nvPr>
            <p:ph type="ctrTitle"/>
          </p:nvPr>
        </p:nvSpPr>
        <p:spPr>
          <a:xfrm>
            <a:off x="311700" y="1412325"/>
            <a:ext cx="54792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Further Spaceport Improvements</a:t>
            </a:r>
            <a:endParaRPr b="1" sz="3250">
              <a:solidFill>
                <a:srgbClr val="253D7D"/>
              </a:solidFill>
              <a:latin typeface="Helvetica Neue"/>
              <a:ea typeface="Helvetica Neue"/>
              <a:cs typeface="Helvetica Neue"/>
              <a:sym typeface="Helvetica Neue"/>
            </a:endParaRPr>
          </a:p>
        </p:txBody>
      </p:sp>
      <p:cxnSp>
        <p:nvCxnSpPr>
          <p:cNvPr id="117" name="Google Shape;117;p18"/>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9"/>
          <p:cNvSpPr txBox="1"/>
          <p:nvPr>
            <p:ph type="ctrTitle"/>
          </p:nvPr>
        </p:nvSpPr>
        <p:spPr>
          <a:xfrm>
            <a:off x="311700" y="1412325"/>
            <a:ext cx="5479200" cy="54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3250">
                <a:solidFill>
                  <a:srgbClr val="253D7D"/>
                </a:solidFill>
                <a:latin typeface="Helvetica Neue"/>
                <a:ea typeface="Helvetica Neue"/>
                <a:cs typeface="Helvetica Neue"/>
                <a:sym typeface="Helvetica Neue"/>
              </a:rPr>
              <a:t>Modern Regulations</a:t>
            </a:r>
            <a:endParaRPr b="1" sz="3250">
              <a:solidFill>
                <a:srgbClr val="253D7D"/>
              </a:solidFill>
              <a:latin typeface="Helvetica Neue"/>
              <a:ea typeface="Helvetica Neue"/>
              <a:cs typeface="Helvetica Neue"/>
              <a:sym typeface="Helvetica Neue"/>
            </a:endParaRPr>
          </a:p>
        </p:txBody>
      </p:sp>
      <p:sp>
        <p:nvSpPr>
          <p:cNvPr id="123" name="Google Shape;123;p19"/>
          <p:cNvSpPr txBox="1"/>
          <p:nvPr>
            <p:ph idx="1" type="subTitle"/>
          </p:nvPr>
        </p:nvSpPr>
        <p:spPr>
          <a:xfrm>
            <a:off x="311700" y="1961325"/>
            <a:ext cx="4489800" cy="2511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Reform environmental reviews for critical infrastructure</a:t>
            </a:r>
            <a:endParaRPr sz="1600">
              <a:solidFill>
                <a:srgbClr val="29344B"/>
              </a:solidFill>
              <a:latin typeface="IBM Plex Sans"/>
              <a:ea typeface="IBM Plex Sans"/>
              <a:cs typeface="IBM Plex Sans"/>
              <a:sym typeface="IBM Plex Sans"/>
            </a:endParaRPr>
          </a:p>
          <a:p>
            <a:pPr indent="0" lvl="0" marL="457200" rtl="0" algn="l">
              <a:spcBef>
                <a:spcPts val="0"/>
              </a:spcBef>
              <a:spcAft>
                <a:spcPts val="0"/>
              </a:spcAft>
              <a:buNone/>
            </a:pPr>
            <a:r>
              <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Streamline Part 450</a:t>
            </a:r>
            <a:endParaRPr sz="1600">
              <a:solidFill>
                <a:srgbClr val="29344B"/>
              </a:solidFill>
              <a:latin typeface="IBM Plex Sans"/>
              <a:ea typeface="IBM Plex Sans"/>
              <a:cs typeface="IBM Plex Sans"/>
              <a:sym typeface="IBM Plex Sans"/>
            </a:endParaRPr>
          </a:p>
          <a:p>
            <a:pPr indent="0" lvl="0" marL="457200" rtl="0" algn="l">
              <a:spcBef>
                <a:spcPts val="0"/>
              </a:spcBef>
              <a:spcAft>
                <a:spcPts val="0"/>
              </a:spcAft>
              <a:buNone/>
            </a:pPr>
            <a:r>
              <a:t/>
            </a:r>
            <a:endParaRPr sz="1600">
              <a:solidFill>
                <a:srgbClr val="29344B"/>
              </a:solidFill>
              <a:latin typeface="IBM Plex Sans"/>
              <a:ea typeface="IBM Plex Sans"/>
              <a:cs typeface="IBM Plex Sans"/>
              <a:sym typeface="IBM Plex Sans"/>
            </a:endParaRPr>
          </a:p>
          <a:p>
            <a:pPr indent="-330200" lvl="0" marL="457200" rtl="0" algn="l">
              <a:spcBef>
                <a:spcPts val="0"/>
              </a:spcBef>
              <a:spcAft>
                <a:spcPts val="0"/>
              </a:spcAft>
              <a:buClr>
                <a:srgbClr val="29344B"/>
              </a:buClr>
              <a:buSzPts val="1600"/>
              <a:buFont typeface="IBM Plex Sans"/>
              <a:buChar char="●"/>
            </a:pPr>
            <a:r>
              <a:rPr lang="ru" sz="1600">
                <a:solidFill>
                  <a:srgbClr val="29344B"/>
                </a:solidFill>
                <a:latin typeface="IBM Plex Sans"/>
                <a:ea typeface="IBM Plex Sans"/>
                <a:cs typeface="IBM Plex Sans"/>
                <a:sym typeface="IBM Plex Sans"/>
              </a:rPr>
              <a:t>Support International Partnerships</a:t>
            </a:r>
            <a:endParaRPr sz="1600">
              <a:solidFill>
                <a:srgbClr val="29344B"/>
              </a:solidFill>
              <a:latin typeface="IBM Plex Sans"/>
              <a:ea typeface="IBM Plex Sans"/>
              <a:cs typeface="IBM Plex Sans"/>
              <a:sym typeface="IBM Plex Sans"/>
            </a:endParaRPr>
          </a:p>
        </p:txBody>
      </p:sp>
      <p:pic>
        <p:nvPicPr>
          <p:cNvPr id="124" name="Google Shape;124;p19"/>
          <p:cNvPicPr preferRelativeResize="0"/>
          <p:nvPr/>
        </p:nvPicPr>
        <p:blipFill>
          <a:blip r:embed="rId3">
            <a:alphaModFix/>
          </a:blip>
          <a:stretch>
            <a:fillRect/>
          </a:stretch>
        </p:blipFill>
        <p:spPr>
          <a:xfrm>
            <a:off x="5501696" y="1961325"/>
            <a:ext cx="3225204" cy="1828849"/>
          </a:xfrm>
          <a:prstGeom prst="rect">
            <a:avLst/>
          </a:prstGeom>
          <a:noFill/>
          <a:ln>
            <a:noFill/>
          </a:ln>
        </p:spPr>
      </p:pic>
      <p:sp>
        <p:nvSpPr>
          <p:cNvPr id="125" name="Google Shape;125;p19"/>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26" name="Google Shape;126;p19"/>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27" name="Google Shape;127;p19"/>
          <p:cNvPicPr preferRelativeResize="0"/>
          <p:nvPr/>
        </p:nvPicPr>
        <p:blipFill>
          <a:blip r:embed="rId4">
            <a:alphaModFix/>
          </a:blip>
          <a:stretch>
            <a:fillRect/>
          </a:stretch>
        </p:blipFill>
        <p:spPr>
          <a:xfrm>
            <a:off x="263925" y="177649"/>
            <a:ext cx="2458350" cy="496800"/>
          </a:xfrm>
          <a:prstGeom prst="rect">
            <a:avLst/>
          </a:prstGeom>
          <a:noFill/>
          <a:ln>
            <a:noFill/>
          </a:ln>
        </p:spPr>
      </p:pic>
      <p:pic>
        <p:nvPicPr>
          <p:cNvPr id="128" name="Google Shape;128;p19"/>
          <p:cNvPicPr preferRelativeResize="0"/>
          <p:nvPr/>
        </p:nvPicPr>
        <p:blipFill>
          <a:blip r:embed="rId5">
            <a:alphaModFix/>
          </a:blip>
          <a:stretch>
            <a:fillRect/>
          </a:stretch>
        </p:blipFill>
        <p:spPr>
          <a:xfrm>
            <a:off x="263925" y="4617950"/>
            <a:ext cx="8616125" cy="36050"/>
          </a:xfrm>
          <a:prstGeom prst="rect">
            <a:avLst/>
          </a:prstGeom>
          <a:noFill/>
          <a:ln>
            <a:noFill/>
          </a:ln>
        </p:spPr>
      </p:pic>
      <p:cxnSp>
        <p:nvCxnSpPr>
          <p:cNvPr id="129" name="Google Shape;129;p19"/>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3D7D"/>
        </a:solidFill>
      </p:bgPr>
    </p:bg>
    <p:spTree>
      <p:nvGrpSpPr>
        <p:cNvPr id="133" name="Shape 133"/>
        <p:cNvGrpSpPr/>
        <p:nvPr/>
      </p:nvGrpSpPr>
      <p:grpSpPr>
        <a:xfrm>
          <a:off x="0" y="0"/>
          <a:ext cx="0" cy="0"/>
          <a:chOff x="0" y="0"/>
          <a:chExt cx="0" cy="0"/>
        </a:xfrm>
      </p:grpSpPr>
      <p:sp>
        <p:nvSpPr>
          <p:cNvPr id="134" name="Google Shape;134;p20"/>
          <p:cNvSpPr txBox="1"/>
          <p:nvPr>
            <p:ph type="ctrTitle"/>
          </p:nvPr>
        </p:nvSpPr>
        <p:spPr>
          <a:xfrm>
            <a:off x="311703" y="2004575"/>
            <a:ext cx="54792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ru" sz="4500">
                <a:solidFill>
                  <a:srgbClr val="253D7D"/>
                </a:solidFill>
                <a:latin typeface="Helvetica Neue"/>
                <a:ea typeface="Helvetica Neue"/>
                <a:cs typeface="Helvetica Neue"/>
                <a:sym typeface="Helvetica Neue"/>
              </a:rPr>
              <a:t>Lorem Ipsum Dolor</a:t>
            </a:r>
            <a:endParaRPr b="1" sz="4500">
              <a:solidFill>
                <a:srgbClr val="253D7D"/>
              </a:solidFill>
              <a:latin typeface="Helvetica Neue"/>
              <a:ea typeface="Helvetica Neue"/>
              <a:cs typeface="Helvetica Neue"/>
              <a:sym typeface="Helvetica Neue"/>
            </a:endParaRPr>
          </a:p>
        </p:txBody>
      </p:sp>
      <p:pic>
        <p:nvPicPr>
          <p:cNvPr id="135" name="Google Shape;135;p20"/>
          <p:cNvPicPr preferRelativeResize="0"/>
          <p:nvPr/>
        </p:nvPicPr>
        <p:blipFill>
          <a:blip r:embed="rId3">
            <a:alphaModFix/>
          </a:blip>
          <a:stretch>
            <a:fillRect/>
          </a:stretch>
        </p:blipFill>
        <p:spPr>
          <a:xfrm>
            <a:off x="237503" y="0"/>
            <a:ext cx="8906495" cy="5143501"/>
          </a:xfrm>
          <a:prstGeom prst="rect">
            <a:avLst/>
          </a:prstGeom>
          <a:noFill/>
          <a:ln>
            <a:noFill/>
          </a:ln>
        </p:spPr>
      </p:pic>
      <p:pic>
        <p:nvPicPr>
          <p:cNvPr id="136" name="Google Shape;136;p20"/>
          <p:cNvPicPr preferRelativeResize="0"/>
          <p:nvPr/>
        </p:nvPicPr>
        <p:blipFill>
          <a:blip r:embed="rId4">
            <a:alphaModFix/>
          </a:blip>
          <a:stretch>
            <a:fillRect/>
          </a:stretch>
        </p:blipFill>
        <p:spPr>
          <a:xfrm>
            <a:off x="4596093" y="0"/>
            <a:ext cx="4547906" cy="5143502"/>
          </a:xfrm>
          <a:prstGeom prst="rect">
            <a:avLst/>
          </a:prstGeom>
          <a:noFill/>
          <a:ln>
            <a:noFill/>
          </a:ln>
        </p:spPr>
      </p:pic>
      <p:pic>
        <p:nvPicPr>
          <p:cNvPr id="137" name="Google Shape;137;p20"/>
          <p:cNvPicPr preferRelativeResize="0"/>
          <p:nvPr/>
        </p:nvPicPr>
        <p:blipFill>
          <a:blip r:embed="rId5">
            <a:alphaModFix/>
          </a:blip>
          <a:stretch>
            <a:fillRect/>
          </a:stretch>
        </p:blipFill>
        <p:spPr>
          <a:xfrm>
            <a:off x="712297" y="945300"/>
            <a:ext cx="1090603" cy="630775"/>
          </a:xfrm>
          <a:prstGeom prst="rect">
            <a:avLst/>
          </a:prstGeom>
          <a:noFill/>
          <a:ln>
            <a:noFill/>
          </a:ln>
        </p:spPr>
      </p:pic>
      <p:sp>
        <p:nvSpPr>
          <p:cNvPr id="138" name="Google Shape;138;p20"/>
          <p:cNvSpPr txBox="1"/>
          <p:nvPr/>
        </p:nvSpPr>
        <p:spPr>
          <a:xfrm>
            <a:off x="9596875" y="4349150"/>
            <a:ext cx="807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9" name="Google Shape;139;p20"/>
          <p:cNvSpPr txBox="1"/>
          <p:nvPr>
            <p:ph type="ctrTitle"/>
          </p:nvPr>
        </p:nvSpPr>
        <p:spPr>
          <a:xfrm>
            <a:off x="409950" y="2223775"/>
            <a:ext cx="8324100" cy="177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Economic</a:t>
            </a:r>
            <a:endParaRPr b="1" sz="3450">
              <a:solidFill>
                <a:srgbClr val="FAFAFD"/>
              </a:solidFill>
              <a:latin typeface="Helvetica Neue"/>
              <a:ea typeface="Helvetica Neue"/>
              <a:cs typeface="Helvetica Neue"/>
              <a:sym typeface="Helvetica Neue"/>
            </a:endParaRPr>
          </a:p>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Implications of the</a:t>
            </a:r>
            <a:endParaRPr b="1" sz="3450">
              <a:solidFill>
                <a:srgbClr val="FAFAFD"/>
              </a:solidFill>
              <a:latin typeface="Helvetica Neue"/>
              <a:ea typeface="Helvetica Neue"/>
              <a:cs typeface="Helvetica Neue"/>
              <a:sym typeface="Helvetica Neue"/>
            </a:endParaRPr>
          </a:p>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European Union’s</a:t>
            </a:r>
            <a:endParaRPr b="1" sz="3450">
              <a:solidFill>
                <a:srgbClr val="FAFAFD"/>
              </a:solidFill>
              <a:latin typeface="Helvetica Neue"/>
              <a:ea typeface="Helvetica Neue"/>
              <a:cs typeface="Helvetica Neue"/>
              <a:sym typeface="Helvetica Neue"/>
            </a:endParaRPr>
          </a:p>
          <a:p>
            <a:pPr indent="0" lvl="0" marL="0" rtl="0" algn="l">
              <a:spcBef>
                <a:spcPts val="0"/>
              </a:spcBef>
              <a:spcAft>
                <a:spcPts val="0"/>
              </a:spcAft>
              <a:buClr>
                <a:schemeClr val="dk1"/>
              </a:buClr>
              <a:buSzPts val="990"/>
              <a:buFont typeface="Arial"/>
              <a:buNone/>
            </a:pPr>
            <a:r>
              <a:rPr b="1" lang="ru" sz="3450">
                <a:solidFill>
                  <a:srgbClr val="FAFAFD"/>
                </a:solidFill>
                <a:latin typeface="Helvetica Neue"/>
                <a:ea typeface="Helvetica Neue"/>
                <a:cs typeface="Helvetica Neue"/>
                <a:sym typeface="Helvetica Neue"/>
              </a:rPr>
              <a:t>Space Act</a:t>
            </a:r>
            <a:endParaRPr b="1" sz="3450">
              <a:solidFill>
                <a:srgbClr val="FAFAFD"/>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1"/>
          <p:cNvSpPr txBox="1"/>
          <p:nvPr>
            <p:ph type="ctrTitle"/>
          </p:nvPr>
        </p:nvSpPr>
        <p:spPr>
          <a:xfrm>
            <a:off x="163500" y="927400"/>
            <a:ext cx="8582700" cy="6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ru" sz="2150">
                <a:solidFill>
                  <a:srgbClr val="253D7D"/>
                </a:solidFill>
                <a:latin typeface="Helvetica Neue"/>
                <a:ea typeface="Helvetica Neue"/>
                <a:cs typeface="Helvetica Neue"/>
                <a:sym typeface="Helvetica Neue"/>
              </a:rPr>
              <a:t>Opportunity vs Regulatory Risk </a:t>
            </a:r>
            <a:endParaRPr b="1" sz="2150">
              <a:solidFill>
                <a:srgbClr val="253D7D"/>
              </a:solidFill>
              <a:latin typeface="Helvetica Neue"/>
              <a:ea typeface="Helvetica Neue"/>
              <a:cs typeface="Helvetica Neue"/>
              <a:sym typeface="Helvetica Neue"/>
            </a:endParaRPr>
          </a:p>
        </p:txBody>
      </p:sp>
      <p:sp>
        <p:nvSpPr>
          <p:cNvPr id="145" name="Google Shape;145;p21"/>
          <p:cNvSpPr txBox="1"/>
          <p:nvPr>
            <p:ph idx="1" type="subTitle"/>
          </p:nvPr>
        </p:nvSpPr>
        <p:spPr>
          <a:xfrm>
            <a:off x="8514775" y="4675475"/>
            <a:ext cx="463800" cy="468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sz="1400">
                <a:solidFill>
                  <a:srgbClr val="253D7D"/>
                </a:solidFill>
                <a:latin typeface="IBM Plex Sans"/>
                <a:ea typeface="IBM Plex Sans"/>
                <a:cs typeface="IBM Plex Sans"/>
                <a:sym typeface="IBM Plex Sans"/>
              </a:rPr>
              <a:t>4</a:t>
            </a:r>
            <a:endParaRPr sz="1400">
              <a:solidFill>
                <a:srgbClr val="253D7D"/>
              </a:solidFill>
              <a:latin typeface="IBM Plex Sans"/>
              <a:ea typeface="IBM Plex Sans"/>
              <a:cs typeface="IBM Plex Sans"/>
              <a:sym typeface="IBM Plex Sans"/>
            </a:endParaRPr>
          </a:p>
        </p:txBody>
      </p:sp>
      <p:sp>
        <p:nvSpPr>
          <p:cNvPr id="146" name="Google Shape;146;p21"/>
          <p:cNvSpPr txBox="1"/>
          <p:nvPr>
            <p:ph type="ctrTitle"/>
          </p:nvPr>
        </p:nvSpPr>
        <p:spPr>
          <a:xfrm>
            <a:off x="7022250" y="266700"/>
            <a:ext cx="1916700" cy="342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ru" sz="950">
                <a:solidFill>
                  <a:srgbClr val="253D7D"/>
                </a:solidFill>
                <a:latin typeface="Helvetica Neue"/>
                <a:ea typeface="Helvetica Neue"/>
                <a:cs typeface="Helvetica Neue"/>
                <a:sym typeface="Helvetica Neue"/>
              </a:rPr>
              <a:t>ccianet.org </a:t>
            </a:r>
            <a:r>
              <a:rPr lang="ru" sz="900">
                <a:solidFill>
                  <a:srgbClr val="CF5342"/>
                </a:solidFill>
              </a:rPr>
              <a:t>• </a:t>
            </a:r>
            <a:r>
              <a:rPr b="1" lang="ru" sz="950">
                <a:solidFill>
                  <a:srgbClr val="253D7D"/>
                </a:solidFill>
                <a:latin typeface="Helvetica Neue"/>
                <a:ea typeface="Helvetica Neue"/>
                <a:cs typeface="Helvetica Neue"/>
                <a:sym typeface="Helvetica Neue"/>
              </a:rPr>
              <a:t>@ccianet</a:t>
            </a:r>
            <a:endParaRPr b="1" sz="950">
              <a:solidFill>
                <a:srgbClr val="253D7D"/>
              </a:solidFill>
              <a:latin typeface="Helvetica Neue"/>
              <a:ea typeface="Helvetica Neue"/>
              <a:cs typeface="Helvetica Neue"/>
              <a:sym typeface="Helvetica Neue"/>
            </a:endParaRPr>
          </a:p>
          <a:p>
            <a:pPr indent="0" lvl="0" marL="0" rtl="0" algn="r">
              <a:spcBef>
                <a:spcPts val="0"/>
              </a:spcBef>
              <a:spcAft>
                <a:spcPts val="0"/>
              </a:spcAft>
              <a:buSzPts val="990"/>
              <a:buNone/>
            </a:pPr>
            <a:r>
              <a:t/>
            </a:r>
            <a:endParaRPr b="1" sz="100">
              <a:solidFill>
                <a:srgbClr val="253D7D"/>
              </a:solidFill>
              <a:latin typeface="Helvetica Neue"/>
              <a:ea typeface="Helvetica Neue"/>
              <a:cs typeface="Helvetica Neue"/>
              <a:sym typeface="Helvetica Neue"/>
            </a:endParaRPr>
          </a:p>
        </p:txBody>
      </p:sp>
      <p:pic>
        <p:nvPicPr>
          <p:cNvPr id="147" name="Google Shape;147;p21"/>
          <p:cNvPicPr preferRelativeResize="0"/>
          <p:nvPr/>
        </p:nvPicPr>
        <p:blipFill>
          <a:blip r:embed="rId3">
            <a:alphaModFix/>
          </a:blip>
          <a:stretch>
            <a:fillRect/>
          </a:stretch>
        </p:blipFill>
        <p:spPr>
          <a:xfrm>
            <a:off x="263925" y="177649"/>
            <a:ext cx="2458350" cy="496800"/>
          </a:xfrm>
          <a:prstGeom prst="rect">
            <a:avLst/>
          </a:prstGeom>
          <a:noFill/>
          <a:ln>
            <a:noFill/>
          </a:ln>
        </p:spPr>
      </p:pic>
      <p:pic>
        <p:nvPicPr>
          <p:cNvPr id="148" name="Google Shape;148;p21"/>
          <p:cNvPicPr preferRelativeResize="0"/>
          <p:nvPr/>
        </p:nvPicPr>
        <p:blipFill>
          <a:blip r:embed="rId4">
            <a:alphaModFix/>
          </a:blip>
          <a:stretch>
            <a:fillRect/>
          </a:stretch>
        </p:blipFill>
        <p:spPr>
          <a:xfrm>
            <a:off x="263925" y="4617950"/>
            <a:ext cx="8616125" cy="36050"/>
          </a:xfrm>
          <a:prstGeom prst="rect">
            <a:avLst/>
          </a:prstGeom>
          <a:noFill/>
          <a:ln>
            <a:noFill/>
          </a:ln>
        </p:spPr>
      </p:pic>
      <p:cxnSp>
        <p:nvCxnSpPr>
          <p:cNvPr id="149" name="Google Shape;149;p21"/>
          <p:cNvCxnSpPr/>
          <p:nvPr/>
        </p:nvCxnSpPr>
        <p:spPr>
          <a:xfrm>
            <a:off x="280638" y="809700"/>
            <a:ext cx="8582700" cy="0"/>
          </a:xfrm>
          <a:prstGeom prst="straightConnector1">
            <a:avLst/>
          </a:prstGeom>
          <a:noFill/>
          <a:ln cap="flat" cmpd="sng" w="19050">
            <a:solidFill>
              <a:srgbClr val="CE5342"/>
            </a:solidFill>
            <a:prstDash val="solid"/>
            <a:round/>
            <a:headEnd len="med" w="med" type="none"/>
            <a:tailEnd len="med" w="med" type="none"/>
          </a:ln>
        </p:spPr>
      </p:cxnSp>
      <p:sp>
        <p:nvSpPr>
          <p:cNvPr id="150" name="Google Shape;150;p21"/>
          <p:cNvSpPr txBox="1"/>
          <p:nvPr/>
        </p:nvSpPr>
        <p:spPr>
          <a:xfrm>
            <a:off x="0" y="1601275"/>
            <a:ext cx="8746200" cy="2834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The EU Space Act (EUSA) was proposed in June 2025 with the goal of harmonizing safety, resilience, and sustainability requirements across the EU.</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Char char="●"/>
            </a:pPr>
            <a:r>
              <a:rPr lang="ru" sz="1600">
                <a:solidFill>
                  <a:schemeClr val="dk1"/>
                </a:solidFill>
                <a:latin typeface="IBM Plex Sans"/>
                <a:ea typeface="IBM Plex Sans"/>
                <a:cs typeface="IBM Plex Sans"/>
                <a:sym typeface="IBM Plex Sans"/>
              </a:rPr>
              <a:t>While the goals are shared, the EUSA’s prescriptive approach risks imposing significant costs on the most innovative segments of the sector.</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Font typeface="IBM Plex Sans"/>
              <a:buChar char="●"/>
            </a:pPr>
            <a:r>
              <a:rPr lang="ru" sz="1600">
                <a:solidFill>
                  <a:schemeClr val="dk1"/>
                </a:solidFill>
                <a:latin typeface="IBM Plex Sans"/>
                <a:ea typeface="IBM Plex Sans"/>
                <a:cs typeface="IBM Plex Sans"/>
                <a:sym typeface="IBM Plex Sans"/>
              </a:rPr>
              <a:t>The global space economy was valued  €471 billion in 2024, driven by a shift from traditional large satellites to low-Earth orbit (LEO) constellations.</a:t>
            </a:r>
            <a:endParaRPr sz="1600">
              <a:solidFill>
                <a:schemeClr val="dk1"/>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chemeClr val="dk1"/>
              </a:buClr>
              <a:buSzPts val="1600"/>
              <a:buChar char="●"/>
            </a:pPr>
            <a:r>
              <a:rPr b="1" lang="ru" sz="1600">
                <a:solidFill>
                  <a:schemeClr val="dk1"/>
                </a:solidFill>
                <a:latin typeface="IBM Plex Sans"/>
                <a:ea typeface="IBM Plex Sans"/>
                <a:cs typeface="IBM Plex Sans"/>
                <a:sym typeface="IBM Plex Sans"/>
              </a:rPr>
              <a:t>However, the EUSA could decrease the adoption of space-based services by up to 9%, leading to an annual EU GDP loss of €12 billion to €52 billion.</a:t>
            </a:r>
            <a:endParaRPr b="1" sz="1600">
              <a:solidFill>
                <a:schemeClr val="dk1"/>
              </a:solidFill>
              <a:latin typeface="IBM Plex Sans"/>
              <a:ea typeface="IBM Plex Sans"/>
              <a:cs typeface="IBM Plex Sans"/>
              <a:sym typeface="IBM Plex Sans"/>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